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61" r:id="rId3"/>
    <p:sldId id="258" r:id="rId4"/>
    <p:sldId id="266" r:id="rId5"/>
    <p:sldId id="268" r:id="rId6"/>
    <p:sldId id="262" r:id="rId7"/>
    <p:sldId id="264" r:id="rId8"/>
    <p:sldId id="265" r:id="rId9"/>
    <p:sldId id="269" r:id="rId10"/>
    <p:sldId id="270" r:id="rId11"/>
    <p:sldId id="271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27C797-0F09-664A-9DAF-280C024D200C}" v="112" dt="2022-02-28T08:44:48.3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28" autoAdjust="0"/>
    <p:restoredTop sz="94842"/>
  </p:normalViewPr>
  <p:slideViewPr>
    <p:cSldViewPr snapToGrid="0">
      <p:cViewPr varScale="1">
        <p:scale>
          <a:sx n="119" d="100"/>
          <a:sy n="119" d="100"/>
        </p:scale>
        <p:origin x="619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Noto Sans Mono CJK KR Regular" panose="020B0500000000000000" pitchFamily="34" charset="-127"/>
        <a:ea typeface="Noto Sans Mono CJK KR Regular" panose="020B0500000000000000" pitchFamily="34" charset="-127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ed67be70f1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ed67be70f1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필요한만큼 슬라이드를 복사 + 붙여넣기해서 씁니다.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적당한 곳에 사진도 삽입해줍니다.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650622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ed67be70f1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ed67be70f1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필요한만큼 슬라이드를 복사 + 붙여넣기해서 씁니다.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적당한 곳에 사진도 삽입해줍니다.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81469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ed67be70f1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ed67be70f1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필요한만큼 슬라이드를 복사 + 붙여넣기해서 씁니다.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적당한 곳에 사진도 삽입해줍니다.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52070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ed67be70f1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ed67be70f1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필요한만큼 슬라이드를 복사 + 붙여넣기해서 씁니다.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적당한 곳에 사진도 삽입해줍니다.</a:t>
            </a: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ed67be70f1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ed67be70f1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필요한만큼 슬라이드를 복사 + 붙여넣기해서 씁니다.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적당한 곳에 사진도 삽입해줍니다.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076178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ed67be70f1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ed67be70f1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필요한만큼 슬라이드를 복사 + 붙여넣기해서 씁니다.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적당한 곳에 사진도 삽입해줍니다.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08543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ed67be70f1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ed67be70f1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필요한만큼 슬라이드를 복사 + 붙여넣기해서 씁니다.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적당한 곳에 사진도 삽입해줍니다.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692917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ed67be70f1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ed67be70f1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필요한만큼 슬라이드를 복사 + 붙여넣기해서 씁니다.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적당한 곳에 사진도 삽입해줍니다.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492827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ed67be70f1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ed67be70f1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필요한만큼 슬라이드를 복사 + 붙여넣기해서 씁니다.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적당한 곳에 사진도 삽입해줍니다.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128686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ed67be70f1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ed67be70f1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필요한만큼 슬라이드를 복사 + 붙여넣기해서 씁니다.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적당한 곳에 사진도 삽입해줍니다.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48401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 dirty="0"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 dirty="0"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rPr dirty="0"/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 dirty="0"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 dirty="0"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 dirty="0"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Noto Sans Mono CJK KR Regular" panose="020B0500000000000000" pitchFamily="34" charset="-127"/>
              <a:ea typeface="Noto Sans Mono CJK KR Regular" panose="020B0500000000000000" pitchFamily="34" charset="-127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 dirty="0"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 dirty="0"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 dirty="0"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oto Sans Mono CJK KR Regular" panose="020B0500000000000000" pitchFamily="34" charset="-127"/>
                <a:ea typeface="Noto Sans Mono CJK KR Regular" panose="020B0500000000000000" pitchFamily="34" charset="-127"/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Noto Sans Mono CJK KR Regular" panose="020B0500000000000000" pitchFamily="34" charset="-127"/>
          <a:ea typeface="Noto Sans Mono CJK KR Regular" panose="020B0500000000000000" pitchFamily="34" charset="-127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Noto Sans Mono CJK KR Regular" panose="020B0500000000000000" pitchFamily="34" charset="-127"/>
          <a:ea typeface="Noto Sans Mono CJK KR Regular" panose="020B0500000000000000" pitchFamily="34" charset="-127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hyperlink" Target="admin.creatrip.com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244465" y="1985633"/>
            <a:ext cx="8520600" cy="102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lvl="0"/>
            <a:r>
              <a:rPr lang="ko-KR" altLang="en-US" sz="4000" b="1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크리에이트립 </a:t>
            </a:r>
            <a:r>
              <a:rPr lang="en-US" altLang="ko-KR" sz="4000" b="1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Admin </a:t>
            </a:r>
            <a:r>
              <a:rPr lang="ko-KR" altLang="en-US" sz="4000" b="1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사용방법</a:t>
            </a:r>
            <a:endParaRPr sz="4000" b="1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4132050" y="1688950"/>
            <a:ext cx="879900" cy="68100"/>
          </a:xfrm>
          <a:prstGeom prst="rect">
            <a:avLst/>
          </a:prstGeom>
          <a:solidFill>
            <a:srgbClr val="00AF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Noto Sans Mono CJK KR Regular" panose="020B0500000000000000" pitchFamily="34" charset="-127"/>
              <a:ea typeface="Noto Sans Mono CJK KR Regular" panose="020B0500000000000000" pitchFamily="34" charset="-12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/>
          <p:nvPr/>
        </p:nvSpPr>
        <p:spPr>
          <a:xfrm>
            <a:off x="311700" y="242181"/>
            <a:ext cx="879900" cy="68100"/>
          </a:xfrm>
          <a:prstGeom prst="rect">
            <a:avLst/>
          </a:prstGeom>
          <a:solidFill>
            <a:srgbClr val="00AF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Noto Sans Mono CJK KR Regular" panose="020B0500000000000000" pitchFamily="34" charset="-127"/>
              <a:ea typeface="Noto Sans Mono CJK KR Regular" panose="020B0500000000000000" pitchFamily="34" charset="-127"/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62875" y="242175"/>
            <a:ext cx="1069425" cy="3108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4B443AD-BB1A-1360-40DE-6D88DC68CAA3}"/>
              </a:ext>
            </a:extLst>
          </p:cNvPr>
          <p:cNvSpPr txBox="1"/>
          <p:nvPr/>
        </p:nvSpPr>
        <p:spPr>
          <a:xfrm>
            <a:off x="262216" y="471560"/>
            <a:ext cx="7075843" cy="3711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10000"/>
              </a:lnSpc>
              <a:spcBef>
                <a:spcPts val="1200"/>
              </a:spcBef>
              <a:buFont typeface="Arial"/>
              <a:buNone/>
            </a:pP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2. </a:t>
            </a:r>
            <a:r>
              <a:rPr lang="ko-KR" altLang="en-US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예약내역 확인</a:t>
            </a: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/</a:t>
            </a:r>
            <a:r>
              <a:rPr lang="ko-KR" altLang="en-US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처리방법 </a:t>
            </a: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(5) – </a:t>
            </a:r>
            <a:r>
              <a:rPr lang="ko-KR" altLang="en-US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개별예약내역 팝업화면</a:t>
            </a:r>
            <a:endParaRPr lang="en-US" altLang="ko-KR" sz="1800" b="1" dirty="0">
              <a:solidFill>
                <a:schemeClr val="tx1"/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22672281-7077-A918-797E-0079E28938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216" y="945579"/>
            <a:ext cx="5011885" cy="3955740"/>
          </a:xfrm>
          <a:prstGeom prst="rect">
            <a:avLst/>
          </a:prstGeom>
        </p:spPr>
      </p:pic>
      <p:sp>
        <p:nvSpPr>
          <p:cNvPr id="11" name="Google Shape;73;p15">
            <a:extLst>
              <a:ext uri="{FF2B5EF4-FFF2-40B4-BE49-F238E27FC236}">
                <a16:creationId xmlns:a16="http://schemas.microsoft.com/office/drawing/2014/main" id="{13BC4F50-7C3C-627E-F2C5-D92CA134059E}"/>
              </a:ext>
            </a:extLst>
          </p:cNvPr>
          <p:cNvSpPr txBox="1">
            <a:spLocks/>
          </p:cNvSpPr>
          <p:nvPr/>
        </p:nvSpPr>
        <p:spPr>
          <a:xfrm>
            <a:off x="5507408" y="1211580"/>
            <a:ext cx="3560392" cy="2180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Noto Sans Mono CJK KR Regular" panose="020B0500000000000000" pitchFamily="34" charset="-127"/>
                <a:ea typeface="Noto Sans Mono CJK KR Regular" panose="020B0500000000000000" pitchFamily="34" charset="-127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ko-KR" altLang="en-US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예약 상품</a:t>
            </a:r>
            <a:r>
              <a:rPr lang="en-US" altLang="ko-KR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: </a:t>
            </a:r>
            <a:r>
              <a:rPr lang="ko-KR" altLang="en-US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예약상품명</a:t>
            </a:r>
            <a:r>
              <a:rPr lang="en-US" altLang="ko-KR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, </a:t>
            </a:r>
            <a:r>
              <a:rPr lang="ko-KR" altLang="en-US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가격</a:t>
            </a:r>
            <a:r>
              <a:rPr lang="en-US" altLang="ko-KR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,</a:t>
            </a:r>
            <a:r>
              <a:rPr lang="ko-KR" altLang="en-US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 수량 등을 확인 가능합니다</a:t>
            </a:r>
            <a:r>
              <a:rPr lang="en-US" altLang="ko-KR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ko-KR" altLang="en-US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예약 정보 수정</a:t>
            </a:r>
            <a:r>
              <a:rPr lang="en-US" altLang="ko-KR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: </a:t>
            </a:r>
            <a:r>
              <a:rPr lang="ko-KR" altLang="en-US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예약 정보 수정이 가능합니다</a:t>
            </a:r>
            <a:r>
              <a:rPr lang="en-US" altLang="ko-KR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altLang="ko-KR" sz="10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 &gt; </a:t>
            </a:r>
            <a:r>
              <a:rPr lang="ko-KR" altLang="en-US" sz="10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이곳에서 예약확정 처리를 해주시면 됩니다</a:t>
            </a:r>
            <a:r>
              <a:rPr lang="en-US" altLang="ko-KR" sz="10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altLang="ko-KR" sz="10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&gt; </a:t>
            </a:r>
            <a:r>
              <a:rPr lang="ko-KR" altLang="en-US" sz="10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환불 건은 고객님과 소통후에 환불버튼을 통해 처리 부탁드립니다</a:t>
            </a:r>
            <a:r>
              <a:rPr lang="en-US" altLang="ko-KR" sz="10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</a:t>
            </a:r>
          </a:p>
        </p:txBody>
      </p:sp>
      <p:pic>
        <p:nvPicPr>
          <p:cNvPr id="14" name="그림 13">
            <a:extLst>
              <a:ext uri="{FF2B5EF4-FFF2-40B4-BE49-F238E27FC236}">
                <a16:creationId xmlns:a16="http://schemas.microsoft.com/office/drawing/2014/main" id="{A5E02F99-46E5-D9D3-378B-B66807A350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216" y="2402645"/>
            <a:ext cx="5011885" cy="2498674"/>
          </a:xfrm>
          <a:prstGeom prst="rect">
            <a:avLst/>
          </a:prstGeom>
        </p:spPr>
      </p:pic>
      <p:sp>
        <p:nvSpPr>
          <p:cNvPr id="15" name="직사각형 14">
            <a:extLst>
              <a:ext uri="{FF2B5EF4-FFF2-40B4-BE49-F238E27FC236}">
                <a16:creationId xmlns:a16="http://schemas.microsoft.com/office/drawing/2014/main" id="{1ED8937F-B84E-39A1-77CB-D31A32AB4E0E}"/>
              </a:ext>
            </a:extLst>
          </p:cNvPr>
          <p:cNvSpPr/>
          <p:nvPr/>
        </p:nvSpPr>
        <p:spPr>
          <a:xfrm>
            <a:off x="1125510" y="3392514"/>
            <a:ext cx="930830" cy="2422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6" name="직선 화살표 연결선 15">
            <a:extLst>
              <a:ext uri="{FF2B5EF4-FFF2-40B4-BE49-F238E27FC236}">
                <a16:creationId xmlns:a16="http://schemas.microsoft.com/office/drawing/2014/main" id="{EBD2CFBC-0670-DAE5-36FD-79A95A9304A5}"/>
              </a:ext>
            </a:extLst>
          </p:cNvPr>
          <p:cNvCxnSpPr>
            <a:cxnSpLocks/>
          </p:cNvCxnSpPr>
          <p:nvPr/>
        </p:nvCxnSpPr>
        <p:spPr>
          <a:xfrm flipV="1">
            <a:off x="1862868" y="2179320"/>
            <a:ext cx="3775932" cy="13343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직사각형 1">
            <a:extLst>
              <a:ext uri="{FF2B5EF4-FFF2-40B4-BE49-F238E27FC236}">
                <a16:creationId xmlns:a16="http://schemas.microsoft.com/office/drawing/2014/main" id="{C7457409-20C7-FAA6-C006-D0DE08A5750D}"/>
              </a:ext>
            </a:extLst>
          </p:cNvPr>
          <p:cNvSpPr/>
          <p:nvPr/>
        </p:nvSpPr>
        <p:spPr>
          <a:xfrm>
            <a:off x="4726546" y="3783173"/>
            <a:ext cx="547556" cy="2422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" name="직선 화살표 연결선 2">
            <a:extLst>
              <a:ext uri="{FF2B5EF4-FFF2-40B4-BE49-F238E27FC236}">
                <a16:creationId xmlns:a16="http://schemas.microsoft.com/office/drawing/2014/main" id="{E6E8B863-53DF-8343-B6B9-6923B0672ECC}"/>
              </a:ext>
            </a:extLst>
          </p:cNvPr>
          <p:cNvCxnSpPr>
            <a:cxnSpLocks/>
          </p:cNvCxnSpPr>
          <p:nvPr/>
        </p:nvCxnSpPr>
        <p:spPr>
          <a:xfrm flipV="1">
            <a:off x="4868214" y="2640169"/>
            <a:ext cx="721217" cy="12170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7999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/>
          <p:nvPr/>
        </p:nvSpPr>
        <p:spPr>
          <a:xfrm>
            <a:off x="311700" y="242181"/>
            <a:ext cx="879900" cy="68100"/>
          </a:xfrm>
          <a:prstGeom prst="rect">
            <a:avLst/>
          </a:prstGeom>
          <a:solidFill>
            <a:srgbClr val="00AF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Noto Sans Mono CJK KR Regular" panose="020B0500000000000000" pitchFamily="34" charset="-127"/>
              <a:ea typeface="Noto Sans Mono CJK KR Regular" panose="020B0500000000000000" pitchFamily="34" charset="-127"/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62875" y="242175"/>
            <a:ext cx="1069425" cy="3108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4B443AD-BB1A-1360-40DE-6D88DC68CAA3}"/>
              </a:ext>
            </a:extLst>
          </p:cNvPr>
          <p:cNvSpPr txBox="1"/>
          <p:nvPr/>
        </p:nvSpPr>
        <p:spPr>
          <a:xfrm>
            <a:off x="262216" y="471560"/>
            <a:ext cx="7075843" cy="3711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10000"/>
              </a:lnSpc>
              <a:spcBef>
                <a:spcPts val="1200"/>
              </a:spcBef>
              <a:buFont typeface="Arial"/>
              <a:buNone/>
            </a:pP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2. </a:t>
            </a:r>
            <a:r>
              <a:rPr lang="ko-KR" altLang="en-US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예약내역 확인</a:t>
            </a: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/</a:t>
            </a:r>
            <a:r>
              <a:rPr lang="ko-KR" altLang="en-US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처리방법 </a:t>
            </a: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(6) – </a:t>
            </a:r>
            <a:r>
              <a:rPr lang="ko-KR" altLang="en-US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개별예약내역 팝업화면</a:t>
            </a:r>
            <a:endParaRPr lang="en-US" altLang="ko-KR" sz="1800" b="1" dirty="0">
              <a:solidFill>
                <a:schemeClr val="tx1"/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FF37B77E-DAFC-03B7-75EA-0FF2D20DAA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1" y="1168522"/>
            <a:ext cx="5126408" cy="2812268"/>
          </a:xfrm>
          <a:prstGeom prst="rect">
            <a:avLst/>
          </a:prstGeom>
        </p:spPr>
      </p:pic>
      <p:sp>
        <p:nvSpPr>
          <p:cNvPr id="4" name="Google Shape;73;p15">
            <a:extLst>
              <a:ext uri="{FF2B5EF4-FFF2-40B4-BE49-F238E27FC236}">
                <a16:creationId xmlns:a16="http://schemas.microsoft.com/office/drawing/2014/main" id="{E86BD551-D0B4-1F43-15BB-6E6E7E25B7AF}"/>
              </a:ext>
            </a:extLst>
          </p:cNvPr>
          <p:cNvSpPr txBox="1">
            <a:spLocks/>
          </p:cNvSpPr>
          <p:nvPr/>
        </p:nvSpPr>
        <p:spPr>
          <a:xfrm>
            <a:off x="5507408" y="1211580"/>
            <a:ext cx="3560392" cy="1531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Noto Sans Mono CJK KR Regular" panose="020B0500000000000000" pitchFamily="34" charset="-127"/>
                <a:ea typeface="Noto Sans Mono CJK KR Regular" panose="020B0500000000000000" pitchFamily="34" charset="-127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ko-KR" altLang="en-US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결제 정보</a:t>
            </a:r>
            <a:r>
              <a:rPr lang="en-US" altLang="ko-KR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:</a:t>
            </a:r>
            <a:r>
              <a:rPr lang="ko-KR" altLang="en-US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결제와 관련된 정보 확인이 가능합니다</a:t>
            </a:r>
            <a:r>
              <a:rPr lang="en-US" altLang="ko-KR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ko-KR" altLang="en-US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특이사항</a:t>
            </a:r>
            <a:r>
              <a:rPr lang="en-US" altLang="ko-KR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: </a:t>
            </a:r>
            <a:r>
              <a:rPr lang="ko-KR" altLang="en-US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예약과 관련한 특이사항 메모가 가능합니다</a:t>
            </a:r>
            <a:r>
              <a:rPr lang="en-US" altLang="ko-KR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altLang="ko-KR" sz="10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&gt; </a:t>
            </a:r>
            <a:r>
              <a:rPr lang="ko-KR" altLang="en-US" sz="10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만약 특이사항 있을 경우 팝업하단에 특이사항 내용 기재하시고</a:t>
            </a:r>
            <a:r>
              <a:rPr lang="en-US" altLang="ko-KR" sz="10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, </a:t>
            </a:r>
            <a:r>
              <a:rPr lang="ko-KR" altLang="en-US" sz="10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기존 처럼 크리에이트립 </a:t>
            </a:r>
            <a:r>
              <a:rPr lang="ko-KR" altLang="en-US" sz="1000" b="1" dirty="0" err="1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단톡방에</a:t>
            </a:r>
            <a:r>
              <a:rPr lang="ko-KR" altLang="en-US" sz="10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 문의해주시면 됩니다</a:t>
            </a:r>
            <a:r>
              <a:rPr lang="en-US" altLang="ko-KR" sz="10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endParaRPr lang="en-US" altLang="ko-KR" sz="10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935A8A31-CFE1-E1D0-6B0D-F1A52306DD9A}"/>
              </a:ext>
            </a:extLst>
          </p:cNvPr>
          <p:cNvSpPr/>
          <p:nvPr/>
        </p:nvSpPr>
        <p:spPr>
          <a:xfrm>
            <a:off x="311700" y="2791499"/>
            <a:ext cx="5195708" cy="61028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C1D4A729-0F5C-593B-C7D2-129CFC8B16CD}"/>
              </a:ext>
            </a:extLst>
          </p:cNvPr>
          <p:cNvCxnSpPr>
            <a:cxnSpLocks/>
          </p:cNvCxnSpPr>
          <p:nvPr/>
        </p:nvCxnSpPr>
        <p:spPr>
          <a:xfrm flipV="1">
            <a:off x="4906851" y="2247364"/>
            <a:ext cx="804929" cy="6568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7198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/>
          <p:nvPr/>
        </p:nvSpPr>
        <p:spPr>
          <a:xfrm>
            <a:off x="311700" y="242181"/>
            <a:ext cx="879900" cy="68100"/>
          </a:xfrm>
          <a:prstGeom prst="rect">
            <a:avLst/>
          </a:prstGeom>
          <a:solidFill>
            <a:srgbClr val="00AF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Noto Sans Mono CJK KR Regular" panose="020B0500000000000000" pitchFamily="34" charset="-127"/>
              <a:ea typeface="Noto Sans Mono CJK KR Regular" panose="020B0500000000000000" pitchFamily="34" charset="-127"/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62875" y="242175"/>
            <a:ext cx="1069425" cy="310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그림 2" descr="텍스트이(가) 표시된 사진&#10;&#10;자동 생성된 설명">
            <a:extLst>
              <a:ext uri="{FF2B5EF4-FFF2-40B4-BE49-F238E27FC236}">
                <a16:creationId xmlns:a16="http://schemas.microsoft.com/office/drawing/2014/main" id="{C94E6A1D-17B3-8FB9-D191-4C4E748077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953" y="1013584"/>
            <a:ext cx="5457087" cy="3624712"/>
          </a:xfrm>
          <a:prstGeom prst="rect">
            <a:avLst/>
          </a:prstGeom>
        </p:spPr>
      </p:pic>
      <p:sp>
        <p:nvSpPr>
          <p:cNvPr id="6" name="Google Shape;73;p15">
            <a:extLst>
              <a:ext uri="{FF2B5EF4-FFF2-40B4-BE49-F238E27FC236}">
                <a16:creationId xmlns:a16="http://schemas.microsoft.com/office/drawing/2014/main" id="{CE0F36AB-B3C3-D3EF-007C-E0DEEE118E4D}"/>
              </a:ext>
            </a:extLst>
          </p:cNvPr>
          <p:cNvSpPr txBox="1">
            <a:spLocks/>
          </p:cNvSpPr>
          <p:nvPr/>
        </p:nvSpPr>
        <p:spPr>
          <a:xfrm>
            <a:off x="5719935" y="1974918"/>
            <a:ext cx="4350835" cy="1805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Noto Sans Mono CJK KR Regular" panose="020B0500000000000000" pitchFamily="34" charset="-127"/>
                <a:ea typeface="Noto Sans Mono CJK KR Regular" panose="020B0500000000000000" pitchFamily="34" charset="-127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altLang="ko-KR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- </a:t>
            </a:r>
            <a:r>
              <a:rPr lang="ko-KR" altLang="en-US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관리자페이지 주소 </a:t>
            </a:r>
            <a:r>
              <a:rPr lang="en-US" altLang="ko-KR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: </a:t>
            </a:r>
            <a:r>
              <a:rPr lang="en-US" altLang="ko-KR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  <a:hlinkClick r:id="rId5" action="ppaction://hlinkfile"/>
              </a:rPr>
              <a:t>admin.creatrip.com</a:t>
            </a:r>
            <a:endParaRPr lang="en-US" altLang="ko-KR" sz="14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pPr marL="285750" indent="-285750">
              <a:lnSpc>
                <a:spcPct val="110000"/>
              </a:lnSpc>
              <a:spcBef>
                <a:spcPts val="1200"/>
              </a:spcBef>
              <a:buFontTx/>
              <a:buChar char="-"/>
            </a:pPr>
            <a:r>
              <a:rPr lang="en-US" altLang="ko-KR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ID : tk@tktravelkorea.com</a:t>
            </a:r>
          </a:p>
          <a:p>
            <a:pPr marL="285750" indent="-285750">
              <a:lnSpc>
                <a:spcPct val="110000"/>
              </a:lnSpc>
              <a:spcBef>
                <a:spcPts val="1200"/>
              </a:spcBef>
              <a:buFontTx/>
              <a:buChar char="-"/>
            </a:pPr>
            <a:r>
              <a:rPr lang="en-US" altLang="ko-KR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PW : 1111</a:t>
            </a:r>
            <a:endParaRPr lang="ko-KR" altLang="en-US" sz="14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3D27FF-7A46-E5F7-CDD5-466B00C30BAC}"/>
              </a:ext>
            </a:extLst>
          </p:cNvPr>
          <p:cNvSpPr txBox="1"/>
          <p:nvPr/>
        </p:nvSpPr>
        <p:spPr>
          <a:xfrm>
            <a:off x="262217" y="471560"/>
            <a:ext cx="4572000" cy="3807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10000"/>
              </a:lnSpc>
              <a:spcBef>
                <a:spcPts val="1200"/>
              </a:spcBef>
              <a:buFont typeface="Arial"/>
              <a:buNone/>
            </a:pP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1. </a:t>
            </a:r>
            <a:r>
              <a:rPr lang="ko-KR" altLang="en-US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관리자페이지 접속 및 로그인</a:t>
            </a:r>
            <a:endParaRPr lang="en-US" altLang="ko-KR" sz="1800" b="1" dirty="0">
              <a:solidFill>
                <a:schemeClr val="tx1"/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98814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/>
          <p:nvPr/>
        </p:nvSpPr>
        <p:spPr>
          <a:xfrm>
            <a:off x="311700" y="242181"/>
            <a:ext cx="879900" cy="68100"/>
          </a:xfrm>
          <a:prstGeom prst="rect">
            <a:avLst/>
          </a:prstGeom>
          <a:solidFill>
            <a:srgbClr val="00AF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Noto Sans Mono CJK KR Regular" panose="020B0500000000000000" pitchFamily="34" charset="-127"/>
              <a:ea typeface="Noto Sans Mono CJK KR Regular" panose="020B0500000000000000" pitchFamily="34" charset="-127"/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62875" y="242175"/>
            <a:ext cx="1069425" cy="31082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73;p15">
            <a:extLst>
              <a:ext uri="{FF2B5EF4-FFF2-40B4-BE49-F238E27FC236}">
                <a16:creationId xmlns:a16="http://schemas.microsoft.com/office/drawing/2014/main" id="{E23E1374-AB50-34DB-69BB-5F6D1DC3E791}"/>
              </a:ext>
            </a:extLst>
          </p:cNvPr>
          <p:cNvSpPr txBox="1">
            <a:spLocks/>
          </p:cNvSpPr>
          <p:nvPr/>
        </p:nvSpPr>
        <p:spPr>
          <a:xfrm>
            <a:off x="6188406" y="1988144"/>
            <a:ext cx="4350835" cy="1805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Noto Sans Mono CJK KR Regular" panose="020B0500000000000000" pitchFamily="34" charset="-127"/>
                <a:ea typeface="Noto Sans Mono CJK KR Regular" panose="020B0500000000000000" pitchFamily="34" charset="-127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altLang="ko-KR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- </a:t>
            </a:r>
            <a:r>
              <a:rPr lang="ko-KR" altLang="en-US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예약내역 클릭</a:t>
            </a:r>
            <a:endParaRPr lang="en-US" altLang="ko-KR" sz="14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761A9D9-F2FA-8DFC-0303-2BA3DE399BCC}"/>
              </a:ext>
            </a:extLst>
          </p:cNvPr>
          <p:cNvSpPr txBox="1"/>
          <p:nvPr/>
        </p:nvSpPr>
        <p:spPr>
          <a:xfrm>
            <a:off x="262217" y="471560"/>
            <a:ext cx="4572000" cy="3807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10000"/>
              </a:lnSpc>
              <a:spcBef>
                <a:spcPts val="1200"/>
              </a:spcBef>
              <a:buFont typeface="Arial"/>
              <a:buNone/>
            </a:pP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2. </a:t>
            </a:r>
            <a:r>
              <a:rPr lang="ko-KR" altLang="en-US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예약내역</a:t>
            </a:r>
            <a:endParaRPr lang="en-US" altLang="ko-KR" sz="1800" b="1" dirty="0">
              <a:solidFill>
                <a:schemeClr val="tx1"/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B9F5AE22-DA18-4172-8EB4-B90EDC3F97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217" y="1218261"/>
            <a:ext cx="5869459" cy="3191730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B8725F24-AB7C-8F38-E142-0E8FD8E27C94}"/>
              </a:ext>
            </a:extLst>
          </p:cNvPr>
          <p:cNvSpPr/>
          <p:nvPr/>
        </p:nvSpPr>
        <p:spPr>
          <a:xfrm>
            <a:off x="311700" y="1649627"/>
            <a:ext cx="540916" cy="24713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/>
          <p:nvPr/>
        </p:nvSpPr>
        <p:spPr>
          <a:xfrm>
            <a:off x="311700" y="242181"/>
            <a:ext cx="879900" cy="68100"/>
          </a:xfrm>
          <a:prstGeom prst="rect">
            <a:avLst/>
          </a:prstGeom>
          <a:solidFill>
            <a:srgbClr val="00AF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Noto Sans Mono CJK KR Regular" panose="020B0500000000000000" pitchFamily="34" charset="-127"/>
              <a:ea typeface="Noto Sans Mono CJK KR Regular" panose="020B0500000000000000" pitchFamily="34" charset="-127"/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62875" y="242175"/>
            <a:ext cx="1069425" cy="31082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73;p15">
            <a:extLst>
              <a:ext uri="{FF2B5EF4-FFF2-40B4-BE49-F238E27FC236}">
                <a16:creationId xmlns:a16="http://schemas.microsoft.com/office/drawing/2014/main" id="{B36AB7D4-1783-B32E-1500-D8B3CBDF4003}"/>
              </a:ext>
            </a:extLst>
          </p:cNvPr>
          <p:cNvSpPr txBox="1">
            <a:spLocks/>
          </p:cNvSpPr>
          <p:nvPr/>
        </p:nvSpPr>
        <p:spPr>
          <a:xfrm>
            <a:off x="4936001" y="460680"/>
            <a:ext cx="4161524" cy="4651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Noto Sans Mono CJK KR Regular" panose="020B0500000000000000" pitchFamily="34" charset="-127"/>
                <a:ea typeface="Noto Sans Mono CJK KR Regular" panose="020B0500000000000000" pitchFamily="34" charset="-127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ko-KR" altLang="en-US" sz="1400" b="1" i="0" dirty="0">
                <a:solidFill>
                  <a:schemeClr val="tx1"/>
                </a:solidFill>
                <a:effectLst/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①</a:t>
            </a:r>
            <a:r>
              <a:rPr lang="ko-KR" altLang="en-US" sz="1400" b="1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예약확인이 필요한 상품선택 가능</a:t>
            </a:r>
            <a:endParaRPr lang="en-US" altLang="ko-KR" sz="1400" b="1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ko-KR" altLang="en-US" sz="1400" b="1" i="0" dirty="0">
                <a:solidFill>
                  <a:schemeClr val="tx1"/>
                </a:solidFill>
                <a:effectLst/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②예약 상태 값 별로 예약내역 확인 가능</a:t>
            </a:r>
            <a:endParaRPr lang="en-US" altLang="ko-KR" sz="1400" b="1" i="0" dirty="0">
              <a:solidFill>
                <a:schemeClr val="tx1"/>
              </a:solidFill>
              <a:effectLst/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altLang="ko-KR" sz="800" b="1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 *</a:t>
            </a:r>
            <a:r>
              <a:rPr lang="ko-KR" altLang="en-US" sz="800" b="1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예약상태 값 설명</a:t>
            </a:r>
            <a:endParaRPr lang="en-US" altLang="ko-KR" sz="800" b="1" i="0" dirty="0">
              <a:solidFill>
                <a:schemeClr val="tx1"/>
              </a:solidFill>
              <a:effectLst/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altLang="ko-KR" sz="800" b="1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   1. </a:t>
            </a:r>
            <a:r>
              <a:rPr lang="ko-KR" altLang="en-US" sz="800" b="1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결제대기</a:t>
            </a:r>
            <a:endParaRPr lang="en-US" altLang="ko-KR" sz="800" b="1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pPr marL="114300" indent="0">
              <a:buNone/>
            </a:pP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- </a:t>
            </a:r>
            <a:r>
              <a:rPr lang="ko-KR" altLang="en-US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예약은 하셨지만 아직 결제를 하기 전 상태입니다</a:t>
            </a: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</a:t>
            </a:r>
          </a:p>
          <a:p>
            <a:pPr marL="114300" indent="0">
              <a:buNone/>
            </a:pP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- </a:t>
            </a:r>
            <a:r>
              <a:rPr lang="ko-KR" altLang="en-US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결제를 진행한 이후에 예약 프로세스가 진행되기에 무시하셔도 됩니다</a:t>
            </a: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 </a:t>
            </a:r>
          </a:p>
          <a:p>
            <a:pPr marL="114300" indent="0">
              <a:buNone/>
            </a:pPr>
            <a:endParaRPr lang="en-US" altLang="ko-KR" sz="8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pPr marL="114300" indent="0">
              <a:buNone/>
            </a:pPr>
            <a:r>
              <a:rPr lang="en-US" altLang="ko-KR" sz="800" b="1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2. </a:t>
            </a:r>
            <a:r>
              <a:rPr lang="ko-KR" altLang="en-US" sz="800" b="1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승인대기</a:t>
            </a:r>
            <a:endParaRPr lang="en-US" altLang="ko-KR" sz="800" b="1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pPr marL="114300" indent="0">
              <a:buNone/>
            </a:pPr>
            <a:r>
              <a:rPr lang="en-US" altLang="ko-KR" sz="800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- </a:t>
            </a:r>
            <a:r>
              <a:rPr lang="ko-KR" altLang="en-US" sz="800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결제 후에 예약이 확정되기 전까지의 단계입니다</a:t>
            </a:r>
            <a:r>
              <a:rPr lang="en-US" altLang="ko-KR" sz="800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</a:t>
            </a:r>
          </a:p>
          <a:p>
            <a:pPr marL="114300" indent="0">
              <a:buNone/>
            </a:pPr>
            <a:r>
              <a:rPr lang="en-US" altLang="ko-KR" sz="800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- </a:t>
            </a:r>
            <a:r>
              <a:rPr lang="ko-KR" altLang="en-US" sz="800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이 단계에 있는 예약들을 처리해주시면 됩니다</a:t>
            </a:r>
            <a:r>
              <a:rPr lang="en-US" altLang="ko-KR" sz="800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</a:t>
            </a:r>
          </a:p>
          <a:p>
            <a:pPr marL="114300" indent="0">
              <a:buNone/>
            </a:pPr>
            <a:endParaRPr lang="en-US" altLang="ko-KR" sz="800" b="1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pPr marL="114300" indent="0">
              <a:buNone/>
            </a:pPr>
            <a:r>
              <a:rPr lang="en-US" altLang="ko-KR" sz="800" b="1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3. </a:t>
            </a:r>
            <a:r>
              <a:rPr lang="ko-KR" altLang="en-US" sz="800" b="1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확정</a:t>
            </a:r>
            <a:endParaRPr lang="en-US" altLang="ko-KR" sz="800" b="1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pPr marL="114300" indent="0">
              <a:buNone/>
            </a:pP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- </a:t>
            </a:r>
            <a:r>
              <a:rPr lang="ko-KR" altLang="en-US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예약이 확정된 상태입니다</a:t>
            </a: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</a:t>
            </a:r>
          </a:p>
          <a:p>
            <a:pPr marL="114300" indent="0">
              <a:buNone/>
            </a:pPr>
            <a:endParaRPr lang="en-US" altLang="ko-KR" sz="800" b="1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pPr marL="114300" indent="0">
              <a:buNone/>
            </a:pPr>
            <a:r>
              <a:rPr lang="en-US" altLang="ko-KR" sz="800" b="1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4. </a:t>
            </a:r>
            <a:r>
              <a:rPr lang="ko-KR" altLang="en-US" sz="800" b="1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취소</a:t>
            </a:r>
            <a:endParaRPr lang="en-US" altLang="ko-KR" sz="800" b="1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pPr marL="114300" indent="0">
              <a:buNone/>
            </a:pP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- </a:t>
            </a:r>
            <a:r>
              <a:rPr lang="ko-KR" altLang="en-US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예약이 취소된 상태입니다</a:t>
            </a: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</a:t>
            </a:r>
          </a:p>
          <a:p>
            <a:pPr marL="114300" indent="0">
              <a:buNone/>
            </a:pPr>
            <a:endParaRPr lang="en-US" altLang="ko-KR" sz="800" b="1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pPr marL="114300" indent="0">
              <a:buNone/>
            </a:pPr>
            <a:r>
              <a:rPr lang="en-US" altLang="ko-KR" sz="800" b="1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5. </a:t>
            </a:r>
            <a:r>
              <a:rPr lang="ko-KR" altLang="en-US" sz="800" b="1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부분 환불</a:t>
            </a:r>
            <a:endParaRPr lang="en-US" altLang="ko-KR" sz="800" b="1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pPr marL="114300" indent="0">
              <a:buNone/>
            </a:pP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- </a:t>
            </a:r>
            <a:r>
              <a:rPr lang="ko-KR" altLang="en-US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특별한 사유로 전액 환불이 아닌</a:t>
            </a: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, </a:t>
            </a:r>
            <a:r>
              <a:rPr lang="ko-KR" altLang="en-US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부분 환불이 된 경입니다</a:t>
            </a: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</a:t>
            </a:r>
          </a:p>
          <a:p>
            <a:pPr marL="114300" indent="0">
              <a:buNone/>
            </a:pPr>
            <a:endParaRPr lang="en-US" altLang="ko-KR" sz="800" b="1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pPr marL="114300" indent="0">
              <a:buNone/>
            </a:pPr>
            <a:r>
              <a:rPr lang="en-US" altLang="ko-KR" sz="800" b="1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6. </a:t>
            </a:r>
            <a:r>
              <a:rPr lang="ko-KR" altLang="en-US" sz="800" b="1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사용 완료</a:t>
            </a:r>
            <a:endParaRPr lang="en-US" altLang="ko-KR" sz="800" b="1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pPr marL="114300" indent="0">
              <a:buNone/>
            </a:pP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- </a:t>
            </a:r>
            <a:r>
              <a:rPr lang="ko-KR" altLang="en-US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예약일이 있는 경우</a:t>
            </a: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(</a:t>
            </a:r>
            <a:r>
              <a:rPr lang="ko-KR" altLang="en-US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지점수령</a:t>
            </a: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/</a:t>
            </a:r>
            <a:r>
              <a:rPr lang="ko-KR" altLang="en-US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택배배송상품</a:t>
            </a: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)</a:t>
            </a:r>
            <a:r>
              <a:rPr lang="ko-KR" altLang="en-US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 </a:t>
            </a: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: </a:t>
            </a:r>
            <a:r>
              <a:rPr lang="ko-KR" altLang="en-US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예약 날짜 </a:t>
            </a: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+1</a:t>
            </a:r>
            <a:r>
              <a:rPr lang="ko-KR" altLang="en-US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일이 되면 사용완료 단계로 변경됩니다</a:t>
            </a: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</a:t>
            </a:r>
          </a:p>
          <a:p>
            <a:pPr marL="114300" indent="0">
              <a:buNone/>
            </a:pP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-</a:t>
            </a:r>
            <a:r>
              <a:rPr lang="ko-KR" altLang="en-US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 예약일이 없는 경우</a:t>
            </a: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(</a:t>
            </a:r>
            <a:r>
              <a:rPr lang="ko-KR" altLang="en-US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해외배송 상품</a:t>
            </a: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) : </a:t>
            </a:r>
            <a:r>
              <a:rPr lang="ko-KR" altLang="en-US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예약 확정 시 만료일을 지정하면 만료일 </a:t>
            </a: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+1</a:t>
            </a:r>
            <a:r>
              <a:rPr lang="ko-KR" altLang="en-US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일에 사용완료 단계로 변경됩니다</a:t>
            </a:r>
            <a:r>
              <a:rPr lang="en-US" altLang="ko-KR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</a:t>
            </a:r>
            <a:r>
              <a:rPr lang="ko-KR" altLang="en-US" sz="8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 </a:t>
            </a:r>
            <a:endParaRPr lang="en-US" altLang="ko-KR" sz="8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pPr marL="114300" indent="0">
              <a:buNone/>
            </a:pPr>
            <a:r>
              <a:rPr lang="en-US" altLang="ko-KR" sz="8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*</a:t>
            </a:r>
            <a:r>
              <a:rPr lang="ko-KR" altLang="en-US" sz="8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매출을 </a:t>
            </a:r>
            <a:r>
              <a:rPr lang="ko-KR" altLang="en-US" sz="800" b="1" dirty="0" err="1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보실때는</a:t>
            </a:r>
            <a:r>
              <a:rPr lang="ko-KR" altLang="en-US" sz="8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 </a:t>
            </a:r>
            <a:r>
              <a:rPr lang="en-US" altLang="ko-KR" sz="8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“</a:t>
            </a:r>
            <a:r>
              <a:rPr lang="ko-KR" altLang="en-US" sz="8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확정</a:t>
            </a:r>
            <a:r>
              <a:rPr lang="en-US" altLang="ko-KR" sz="8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“ </a:t>
            </a:r>
            <a:r>
              <a:rPr lang="ko-KR" altLang="en-US" sz="8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단계와 </a:t>
            </a:r>
            <a:r>
              <a:rPr lang="en-US" altLang="ko-KR" sz="8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“</a:t>
            </a:r>
            <a:r>
              <a:rPr lang="ko-KR" altLang="en-US" sz="8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사용완료</a:t>
            </a:r>
            <a:r>
              <a:rPr lang="en-US" altLang="ko-KR" sz="8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” </a:t>
            </a:r>
            <a:r>
              <a:rPr lang="ko-KR" altLang="en-US" sz="8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단계를 보시면 됩니다</a:t>
            </a:r>
            <a:r>
              <a:rPr lang="en-US" altLang="ko-KR" sz="800" b="1" dirty="0">
                <a:solidFill>
                  <a:srgbClr val="FF0000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endParaRPr lang="en-US" altLang="ko-KR" sz="14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9BF8F5CF-01B4-FECE-3B7C-7F5F7FC3E5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391" y="938369"/>
            <a:ext cx="4284317" cy="263668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37A1725-076D-DF04-E561-8852372F5E8D}"/>
              </a:ext>
            </a:extLst>
          </p:cNvPr>
          <p:cNvSpPr txBox="1"/>
          <p:nvPr/>
        </p:nvSpPr>
        <p:spPr>
          <a:xfrm>
            <a:off x="1610485" y="841909"/>
            <a:ext cx="38664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400" b="0" i="0" dirty="0">
                <a:solidFill>
                  <a:srgbClr val="FF0000"/>
                </a:solidFill>
                <a:effectLst/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①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A85C570-4955-F501-4103-B8559BEE3F29}"/>
              </a:ext>
            </a:extLst>
          </p:cNvPr>
          <p:cNvSpPr txBox="1"/>
          <p:nvPr/>
        </p:nvSpPr>
        <p:spPr>
          <a:xfrm>
            <a:off x="9721" y="1013584"/>
            <a:ext cx="32455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0" i="0" dirty="0">
                <a:solidFill>
                  <a:srgbClr val="FF0000"/>
                </a:solidFill>
                <a:effectLst/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②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92AA4B-D880-EEB8-1EA8-253E7FA3170E}"/>
              </a:ext>
            </a:extLst>
          </p:cNvPr>
          <p:cNvSpPr txBox="1"/>
          <p:nvPr/>
        </p:nvSpPr>
        <p:spPr>
          <a:xfrm>
            <a:off x="262217" y="471560"/>
            <a:ext cx="4572000" cy="3807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10000"/>
              </a:lnSpc>
              <a:spcBef>
                <a:spcPts val="1200"/>
              </a:spcBef>
              <a:buFont typeface="Arial"/>
              <a:buNone/>
            </a:pP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3. </a:t>
            </a:r>
            <a:r>
              <a:rPr lang="ko-KR" altLang="en-US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예약내역 페이지 항목별 설명 </a:t>
            </a: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(1)</a:t>
            </a:r>
          </a:p>
        </p:txBody>
      </p: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B9CE4298-948F-0373-A986-06F81D294994}"/>
              </a:ext>
            </a:extLst>
          </p:cNvPr>
          <p:cNvCxnSpPr>
            <a:cxnSpLocks/>
          </p:cNvCxnSpPr>
          <p:nvPr/>
        </p:nvCxnSpPr>
        <p:spPr>
          <a:xfrm flipV="1">
            <a:off x="2227539" y="858991"/>
            <a:ext cx="2678737" cy="1368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화살표 연결선 6">
            <a:extLst>
              <a:ext uri="{FF2B5EF4-FFF2-40B4-BE49-F238E27FC236}">
                <a16:creationId xmlns:a16="http://schemas.microsoft.com/office/drawing/2014/main" id="{DEA2D980-46C3-620F-8FF7-445D87832562}"/>
              </a:ext>
            </a:extLst>
          </p:cNvPr>
          <p:cNvCxnSpPr>
            <a:cxnSpLocks/>
          </p:cNvCxnSpPr>
          <p:nvPr/>
        </p:nvCxnSpPr>
        <p:spPr>
          <a:xfrm flipV="1">
            <a:off x="2026854" y="1149686"/>
            <a:ext cx="2879422" cy="53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8264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/>
          <p:nvPr/>
        </p:nvSpPr>
        <p:spPr>
          <a:xfrm>
            <a:off x="311700" y="242181"/>
            <a:ext cx="879900" cy="68100"/>
          </a:xfrm>
          <a:prstGeom prst="rect">
            <a:avLst/>
          </a:prstGeom>
          <a:solidFill>
            <a:srgbClr val="00AF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Noto Sans Mono CJK KR Regular" panose="020B0500000000000000" pitchFamily="34" charset="-127"/>
              <a:ea typeface="Noto Sans Mono CJK KR Regular" panose="020B0500000000000000" pitchFamily="34" charset="-127"/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62875" y="242175"/>
            <a:ext cx="1069425" cy="310825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73;p15">
            <a:extLst>
              <a:ext uri="{FF2B5EF4-FFF2-40B4-BE49-F238E27FC236}">
                <a16:creationId xmlns:a16="http://schemas.microsoft.com/office/drawing/2014/main" id="{E8F446C8-82FC-888B-F74D-A826B09507FD}"/>
              </a:ext>
            </a:extLst>
          </p:cNvPr>
          <p:cNvSpPr txBox="1">
            <a:spLocks/>
          </p:cNvSpPr>
          <p:nvPr/>
        </p:nvSpPr>
        <p:spPr>
          <a:xfrm>
            <a:off x="5562345" y="852305"/>
            <a:ext cx="3577409" cy="634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Noto Sans Mono CJK KR Regular" panose="020B0500000000000000" pitchFamily="34" charset="-127"/>
                <a:ea typeface="Noto Sans Mono CJK KR Regular" panose="020B0500000000000000" pitchFamily="34" charset="-127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ko-KR" altLang="en-US" sz="1400" b="1" i="0" dirty="0">
                <a:solidFill>
                  <a:srgbClr val="555555"/>
                </a:solidFill>
                <a:effectLst/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③</a:t>
            </a:r>
            <a:r>
              <a:rPr lang="ko-KR" altLang="en-US" sz="1400" b="1" i="0" dirty="0">
                <a:solidFill>
                  <a:schemeClr val="tx1"/>
                </a:solidFill>
                <a:effectLst/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기간 별로 설정해서 예약내역 확인 가능</a:t>
            </a:r>
            <a:endParaRPr lang="en-US" altLang="ko-KR" sz="1400" b="1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</p:txBody>
      </p:sp>
      <p:sp>
        <p:nvSpPr>
          <p:cNvPr id="15" name="Google Shape;73;p15">
            <a:extLst>
              <a:ext uri="{FF2B5EF4-FFF2-40B4-BE49-F238E27FC236}">
                <a16:creationId xmlns:a16="http://schemas.microsoft.com/office/drawing/2014/main" id="{C181BD81-47CE-0BB8-408D-2218E2315699}"/>
              </a:ext>
            </a:extLst>
          </p:cNvPr>
          <p:cNvSpPr txBox="1">
            <a:spLocks/>
          </p:cNvSpPr>
          <p:nvPr/>
        </p:nvSpPr>
        <p:spPr>
          <a:xfrm>
            <a:off x="5602466" y="1468814"/>
            <a:ext cx="2839734" cy="634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Noto Sans Mono CJK KR Regular" panose="020B0500000000000000" pitchFamily="34" charset="-127"/>
                <a:ea typeface="Noto Sans Mono CJK KR Regular" panose="020B0500000000000000" pitchFamily="34" charset="-127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ko-KR" altLang="en-US" sz="1400" b="1" i="0" dirty="0">
                <a:solidFill>
                  <a:srgbClr val="555555"/>
                </a:solidFill>
                <a:effectLst/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④</a:t>
            </a:r>
            <a:r>
              <a:rPr lang="ko-KR" altLang="en-US" sz="1400" b="1" i="0" dirty="0">
                <a:solidFill>
                  <a:schemeClr val="tx1"/>
                </a:solidFill>
                <a:effectLst/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예약내역 엑셀 다운로드 가능</a:t>
            </a:r>
            <a:endParaRPr lang="en-US" altLang="ko-KR" sz="1400" b="1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9BF8F5CF-01B4-FECE-3B7C-7F5F7FC3E5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700" y="1047108"/>
            <a:ext cx="5290766" cy="3256077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D84666B8-2E64-B7DD-C8E2-57E746364189}"/>
              </a:ext>
            </a:extLst>
          </p:cNvPr>
          <p:cNvSpPr txBox="1"/>
          <p:nvPr/>
        </p:nvSpPr>
        <p:spPr>
          <a:xfrm>
            <a:off x="3848988" y="1011859"/>
            <a:ext cx="38664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400" b="0" i="0" dirty="0">
                <a:solidFill>
                  <a:srgbClr val="FF0000"/>
                </a:solidFill>
                <a:effectLst/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③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2931BB1-F726-BBED-63D1-B9361A89C801}"/>
              </a:ext>
            </a:extLst>
          </p:cNvPr>
          <p:cNvSpPr txBox="1"/>
          <p:nvPr/>
        </p:nvSpPr>
        <p:spPr>
          <a:xfrm>
            <a:off x="4508424" y="1685558"/>
            <a:ext cx="3257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400" b="0" i="0" dirty="0">
                <a:solidFill>
                  <a:srgbClr val="FF0000"/>
                </a:solidFill>
                <a:effectLst/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④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92AA4B-D880-EEB8-1EA8-253E7FA3170E}"/>
              </a:ext>
            </a:extLst>
          </p:cNvPr>
          <p:cNvSpPr txBox="1"/>
          <p:nvPr/>
        </p:nvSpPr>
        <p:spPr>
          <a:xfrm>
            <a:off x="262217" y="471560"/>
            <a:ext cx="4572000" cy="3807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10000"/>
              </a:lnSpc>
              <a:spcBef>
                <a:spcPts val="1200"/>
              </a:spcBef>
              <a:buFont typeface="Arial"/>
              <a:buNone/>
            </a:pP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3. </a:t>
            </a:r>
            <a:r>
              <a:rPr lang="ko-KR" altLang="en-US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예약내역 페이지 항목별 설명 </a:t>
            </a: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(2)</a:t>
            </a:r>
          </a:p>
        </p:txBody>
      </p:sp>
      <p:cxnSp>
        <p:nvCxnSpPr>
          <p:cNvPr id="5" name="직선 화살표 연결선 4">
            <a:extLst>
              <a:ext uri="{FF2B5EF4-FFF2-40B4-BE49-F238E27FC236}">
                <a16:creationId xmlns:a16="http://schemas.microsoft.com/office/drawing/2014/main" id="{09441F5A-9A09-317F-D8AA-E7599C3DECA3}"/>
              </a:ext>
            </a:extLst>
          </p:cNvPr>
          <p:cNvCxnSpPr>
            <a:cxnSpLocks/>
            <a:endCxn id="14" idx="1"/>
          </p:cNvCxnSpPr>
          <p:nvPr/>
        </p:nvCxnSpPr>
        <p:spPr>
          <a:xfrm>
            <a:off x="4963760" y="1165747"/>
            <a:ext cx="598585" cy="37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id="{8D3BB435-E60B-436F-3345-E99A7AEDAF6E}"/>
              </a:ext>
            </a:extLst>
          </p:cNvPr>
          <p:cNvCxnSpPr>
            <a:cxnSpLocks/>
          </p:cNvCxnSpPr>
          <p:nvPr/>
        </p:nvCxnSpPr>
        <p:spPr>
          <a:xfrm>
            <a:off x="5343190" y="1809878"/>
            <a:ext cx="4175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4170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/>
          <p:nvPr/>
        </p:nvSpPr>
        <p:spPr>
          <a:xfrm>
            <a:off x="311700" y="242181"/>
            <a:ext cx="879900" cy="68100"/>
          </a:xfrm>
          <a:prstGeom prst="rect">
            <a:avLst/>
          </a:prstGeom>
          <a:solidFill>
            <a:srgbClr val="00AF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Noto Sans Mono CJK KR Regular" panose="020B0500000000000000" pitchFamily="34" charset="-127"/>
              <a:ea typeface="Noto Sans Mono CJK KR Regular" panose="020B0500000000000000" pitchFamily="34" charset="-127"/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62875" y="242175"/>
            <a:ext cx="1069425" cy="31082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73;p15">
            <a:extLst>
              <a:ext uri="{FF2B5EF4-FFF2-40B4-BE49-F238E27FC236}">
                <a16:creationId xmlns:a16="http://schemas.microsoft.com/office/drawing/2014/main" id="{B36AB7D4-1783-B32E-1500-D8B3CBDF4003}"/>
              </a:ext>
            </a:extLst>
          </p:cNvPr>
          <p:cNvSpPr txBox="1">
            <a:spLocks/>
          </p:cNvSpPr>
          <p:nvPr/>
        </p:nvSpPr>
        <p:spPr>
          <a:xfrm>
            <a:off x="5702183" y="869854"/>
            <a:ext cx="3972999" cy="640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Noto Sans Mono CJK KR Regular" panose="020B0500000000000000" pitchFamily="34" charset="-127"/>
                <a:ea typeface="Noto Sans Mono CJK KR Regular" panose="020B0500000000000000" pitchFamily="34" charset="-127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ko-KR" altLang="en-US" sz="1000" b="0" i="0" dirty="0">
                <a:solidFill>
                  <a:schemeClr val="tx1"/>
                </a:solidFill>
                <a:effectLst/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①번 클릭 </a:t>
            </a:r>
            <a:r>
              <a:rPr lang="en-US" altLang="ko-KR" sz="1000" b="0" i="0" dirty="0">
                <a:solidFill>
                  <a:schemeClr val="tx1"/>
                </a:solidFill>
                <a:effectLst/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&gt; </a:t>
            </a:r>
            <a:r>
              <a:rPr lang="ko-KR" altLang="en-US" sz="1000" b="0" i="0" dirty="0">
                <a:solidFill>
                  <a:schemeClr val="tx1"/>
                </a:solidFill>
                <a:effectLst/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공항픽업</a:t>
            </a:r>
            <a:r>
              <a:rPr lang="en-US" altLang="ko-KR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/</a:t>
            </a:r>
            <a:r>
              <a:rPr lang="ko-KR" altLang="en-US" sz="1000" dirty="0" err="1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샌딩</a:t>
            </a:r>
            <a:r>
              <a:rPr lang="en-US" altLang="ko-KR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(</a:t>
            </a:r>
            <a:r>
              <a:rPr lang="ko-KR" altLang="en-US" sz="1000" dirty="0" err="1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스타렉스</a:t>
            </a:r>
            <a:r>
              <a:rPr lang="en-US" altLang="ko-KR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) </a:t>
            </a:r>
            <a:r>
              <a:rPr lang="ko-KR" altLang="en-US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상품선택</a:t>
            </a:r>
            <a:endParaRPr lang="en-US" altLang="ko-KR" sz="1000" dirty="0">
              <a:solidFill>
                <a:schemeClr val="tx1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9BF8F5CF-01B4-FECE-3B7C-7F5F7FC3E5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700" y="1047108"/>
            <a:ext cx="5290766" cy="325607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37A1725-076D-DF04-E561-8852372F5E8D}"/>
              </a:ext>
            </a:extLst>
          </p:cNvPr>
          <p:cNvSpPr txBox="1"/>
          <p:nvPr/>
        </p:nvSpPr>
        <p:spPr>
          <a:xfrm>
            <a:off x="2259995" y="784480"/>
            <a:ext cx="38664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400" b="0" i="0" dirty="0">
                <a:solidFill>
                  <a:srgbClr val="FF0000"/>
                </a:solidFill>
                <a:effectLst/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①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92AA4B-D880-EEB8-1EA8-253E7FA3170E}"/>
              </a:ext>
            </a:extLst>
          </p:cNvPr>
          <p:cNvSpPr txBox="1"/>
          <p:nvPr/>
        </p:nvSpPr>
        <p:spPr>
          <a:xfrm>
            <a:off x="262217" y="471560"/>
            <a:ext cx="4572000" cy="3807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10000"/>
              </a:lnSpc>
              <a:spcBef>
                <a:spcPts val="1200"/>
              </a:spcBef>
              <a:buFont typeface="Arial"/>
              <a:buNone/>
            </a:pP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4. </a:t>
            </a:r>
            <a:r>
              <a:rPr lang="ko-KR" altLang="en-US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예약내역 확인</a:t>
            </a: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/</a:t>
            </a:r>
            <a:r>
              <a:rPr lang="ko-KR" altLang="en-US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처리방법 </a:t>
            </a: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(1)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AA6A4797-1A7E-85B0-EB08-DA518C8EDA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88602" y="1405142"/>
            <a:ext cx="2309644" cy="1989453"/>
          </a:xfrm>
          <a:prstGeom prst="rect">
            <a:avLst/>
          </a:prstGeom>
        </p:spPr>
      </p:pic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id="{49DB0058-6BB2-5814-497C-3FE6CE21BF0B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2646639" y="1156790"/>
            <a:ext cx="3055544" cy="332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직사각형 9">
            <a:extLst>
              <a:ext uri="{FF2B5EF4-FFF2-40B4-BE49-F238E27FC236}">
                <a16:creationId xmlns:a16="http://schemas.microsoft.com/office/drawing/2014/main" id="{2E83E278-2260-EBE2-DB27-95FE30B62494}"/>
              </a:ext>
            </a:extLst>
          </p:cNvPr>
          <p:cNvSpPr/>
          <p:nvPr/>
        </p:nvSpPr>
        <p:spPr>
          <a:xfrm>
            <a:off x="5888602" y="2200032"/>
            <a:ext cx="930830" cy="1998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9401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>
            <a:extLst>
              <a:ext uri="{FF2B5EF4-FFF2-40B4-BE49-F238E27FC236}">
                <a16:creationId xmlns:a16="http://schemas.microsoft.com/office/drawing/2014/main" id="{F2723803-83FD-8F5E-1887-8EA824F88D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697" y="1373829"/>
            <a:ext cx="5559163" cy="2864211"/>
          </a:xfrm>
          <a:prstGeom prst="rect">
            <a:avLst/>
          </a:prstGeom>
        </p:spPr>
      </p:pic>
      <p:sp>
        <p:nvSpPr>
          <p:cNvPr id="74" name="Google Shape;74;p15"/>
          <p:cNvSpPr/>
          <p:nvPr/>
        </p:nvSpPr>
        <p:spPr>
          <a:xfrm>
            <a:off x="311700" y="242181"/>
            <a:ext cx="879900" cy="68100"/>
          </a:xfrm>
          <a:prstGeom prst="rect">
            <a:avLst/>
          </a:prstGeom>
          <a:solidFill>
            <a:srgbClr val="00AF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Noto Sans Mono CJK KR Regular" panose="020B0500000000000000" pitchFamily="34" charset="-127"/>
              <a:ea typeface="Noto Sans Mono CJK KR Regular" panose="020B0500000000000000" pitchFamily="34" charset="-127"/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62875" y="242175"/>
            <a:ext cx="1069425" cy="3108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4B443AD-BB1A-1360-40DE-6D88DC68CAA3}"/>
              </a:ext>
            </a:extLst>
          </p:cNvPr>
          <p:cNvSpPr txBox="1"/>
          <p:nvPr/>
        </p:nvSpPr>
        <p:spPr>
          <a:xfrm>
            <a:off x="262217" y="471560"/>
            <a:ext cx="6345918" cy="3807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10000"/>
              </a:lnSpc>
              <a:spcBef>
                <a:spcPts val="1200"/>
              </a:spcBef>
              <a:buFont typeface="Arial"/>
              <a:buNone/>
            </a:pP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4. </a:t>
            </a:r>
            <a:r>
              <a:rPr lang="ko-KR" altLang="en-US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예약내역 확인</a:t>
            </a: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/</a:t>
            </a:r>
            <a:r>
              <a:rPr lang="ko-KR" altLang="en-US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처리방법 </a:t>
            </a: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(2)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0D7D60A-FEE5-6761-8F6C-25E30720DB99}"/>
              </a:ext>
            </a:extLst>
          </p:cNvPr>
          <p:cNvSpPr txBox="1"/>
          <p:nvPr/>
        </p:nvSpPr>
        <p:spPr>
          <a:xfrm>
            <a:off x="5970270" y="1754138"/>
            <a:ext cx="317373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1000" b="0" i="0" dirty="0">
                <a:solidFill>
                  <a:schemeClr val="tx1"/>
                </a:solidFill>
                <a:effectLst/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① 승인대기 클릭</a:t>
            </a:r>
            <a:endParaRPr lang="en-US" altLang="ko-KR" sz="1000" b="0" i="0" dirty="0">
              <a:solidFill>
                <a:schemeClr val="tx1"/>
              </a:solidFill>
              <a:effectLst/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000" b="0" i="0" dirty="0">
              <a:solidFill>
                <a:schemeClr val="tx1"/>
              </a:solidFill>
              <a:effectLst/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r>
              <a:rPr lang="ko-KR" altLang="en-US" sz="1000" b="0" i="0" dirty="0">
                <a:solidFill>
                  <a:schemeClr val="tx1"/>
                </a:solidFill>
                <a:effectLst/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② 개별 예약내역 클릭</a:t>
            </a:r>
            <a:endParaRPr lang="en-US" altLang="ko-KR" sz="1000" b="0" i="0" dirty="0">
              <a:solidFill>
                <a:schemeClr val="tx1"/>
              </a:solidFill>
              <a:effectLst/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r>
              <a:rPr lang="en-US" altLang="ko-KR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&gt; </a:t>
            </a:r>
            <a:r>
              <a:rPr lang="ko-KR" altLang="en-US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예약내역을 클릭하면 예약내역 팝업이 뜹니다</a:t>
            </a:r>
            <a:r>
              <a:rPr lang="en-US" altLang="ko-KR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 (</a:t>
            </a:r>
            <a:r>
              <a:rPr lang="ko-KR" altLang="en-US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뒤페이지 상세설명</a:t>
            </a:r>
            <a:r>
              <a:rPr lang="en-US" altLang="ko-KR" sz="10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)</a:t>
            </a:r>
            <a:endParaRPr lang="en-US" altLang="ko-KR" sz="1000" b="0" i="0" dirty="0">
              <a:solidFill>
                <a:schemeClr val="tx1"/>
              </a:solidFill>
              <a:effectLst/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6B3B0C-ACE9-0200-C27F-131F289BBD5D}"/>
              </a:ext>
            </a:extLst>
          </p:cNvPr>
          <p:cNvSpPr txBox="1"/>
          <p:nvPr/>
        </p:nvSpPr>
        <p:spPr>
          <a:xfrm>
            <a:off x="855064" y="1373829"/>
            <a:ext cx="372533" cy="3166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ko-KR" altLang="en-US" sz="1400" b="0" i="0" dirty="0">
                <a:solidFill>
                  <a:srgbClr val="FF0000"/>
                </a:solidFill>
                <a:effectLst/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①</a:t>
            </a:r>
            <a:endParaRPr lang="en-US" altLang="ko-KR" sz="1400" dirty="0">
              <a:solidFill>
                <a:srgbClr val="FF0000"/>
              </a:solidFill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DC8299-C1A3-632E-B4B0-4397C6FB76B1}"/>
              </a:ext>
            </a:extLst>
          </p:cNvPr>
          <p:cNvSpPr txBox="1"/>
          <p:nvPr/>
        </p:nvSpPr>
        <p:spPr>
          <a:xfrm>
            <a:off x="751650" y="2505159"/>
            <a:ext cx="35683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0" i="0" dirty="0">
                <a:solidFill>
                  <a:srgbClr val="FF0000"/>
                </a:solidFill>
                <a:effectLst/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②</a:t>
            </a:r>
            <a:endParaRPr lang="ko-KR" altLang="en-US" dirty="0">
              <a:solidFill>
                <a:srgbClr val="FF0000"/>
              </a:solidFill>
            </a:endParaRPr>
          </a:p>
        </p:txBody>
      </p:sp>
      <p:cxnSp>
        <p:nvCxnSpPr>
          <p:cNvPr id="2" name="직선 화살표 연결선 1">
            <a:extLst>
              <a:ext uri="{FF2B5EF4-FFF2-40B4-BE49-F238E27FC236}">
                <a16:creationId xmlns:a16="http://schemas.microsoft.com/office/drawing/2014/main" id="{C907ED61-20C3-5221-3158-7D8BDE8B6206}"/>
              </a:ext>
            </a:extLst>
          </p:cNvPr>
          <p:cNvCxnSpPr>
            <a:cxnSpLocks/>
          </p:cNvCxnSpPr>
          <p:nvPr/>
        </p:nvCxnSpPr>
        <p:spPr>
          <a:xfrm>
            <a:off x="1342586" y="1754138"/>
            <a:ext cx="4627684" cy="1487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화살표 연결선 3">
            <a:extLst>
              <a:ext uri="{FF2B5EF4-FFF2-40B4-BE49-F238E27FC236}">
                <a16:creationId xmlns:a16="http://schemas.microsoft.com/office/drawing/2014/main" id="{49B9481E-F1F5-BC90-5A0C-98DFA45C52BE}"/>
              </a:ext>
            </a:extLst>
          </p:cNvPr>
          <p:cNvCxnSpPr>
            <a:cxnSpLocks/>
          </p:cNvCxnSpPr>
          <p:nvPr/>
        </p:nvCxnSpPr>
        <p:spPr>
          <a:xfrm flipV="1">
            <a:off x="5556446" y="2301240"/>
            <a:ext cx="493834" cy="6278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4241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/>
          <p:nvPr/>
        </p:nvSpPr>
        <p:spPr>
          <a:xfrm>
            <a:off x="311700" y="242181"/>
            <a:ext cx="879900" cy="68100"/>
          </a:xfrm>
          <a:prstGeom prst="rect">
            <a:avLst/>
          </a:prstGeom>
          <a:solidFill>
            <a:srgbClr val="00AF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Noto Sans Mono CJK KR Regular" panose="020B0500000000000000" pitchFamily="34" charset="-127"/>
              <a:ea typeface="Noto Sans Mono CJK KR Regular" panose="020B0500000000000000" pitchFamily="34" charset="-127"/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62875" y="242175"/>
            <a:ext cx="1069425" cy="3108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4B443AD-BB1A-1360-40DE-6D88DC68CAA3}"/>
              </a:ext>
            </a:extLst>
          </p:cNvPr>
          <p:cNvSpPr txBox="1"/>
          <p:nvPr/>
        </p:nvSpPr>
        <p:spPr>
          <a:xfrm>
            <a:off x="262216" y="471560"/>
            <a:ext cx="7075843" cy="3711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10000"/>
              </a:lnSpc>
              <a:spcBef>
                <a:spcPts val="1200"/>
              </a:spcBef>
              <a:buFont typeface="Arial"/>
              <a:buNone/>
            </a:pP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4. </a:t>
            </a:r>
            <a:r>
              <a:rPr lang="ko-KR" altLang="en-US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예약내역 확인</a:t>
            </a: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/</a:t>
            </a:r>
            <a:r>
              <a:rPr lang="ko-KR" altLang="en-US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처리방법 </a:t>
            </a: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(3) – </a:t>
            </a:r>
            <a:r>
              <a:rPr lang="ko-KR" altLang="en-US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개별예약내역 팝업화면</a:t>
            </a:r>
            <a:endParaRPr lang="en-US" altLang="ko-KR" sz="1800" b="1" dirty="0">
              <a:solidFill>
                <a:schemeClr val="tx1"/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sp>
        <p:nvSpPr>
          <p:cNvPr id="9" name="Google Shape;73;p15">
            <a:extLst>
              <a:ext uri="{FF2B5EF4-FFF2-40B4-BE49-F238E27FC236}">
                <a16:creationId xmlns:a16="http://schemas.microsoft.com/office/drawing/2014/main" id="{B809D1B6-858C-5211-C3CA-14DEE618227A}"/>
              </a:ext>
            </a:extLst>
          </p:cNvPr>
          <p:cNvSpPr txBox="1">
            <a:spLocks/>
          </p:cNvSpPr>
          <p:nvPr/>
        </p:nvSpPr>
        <p:spPr>
          <a:xfrm>
            <a:off x="4213860" y="1116330"/>
            <a:ext cx="4350835" cy="1455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Noto Sans Mono CJK KR Regular" panose="020B0500000000000000" pitchFamily="34" charset="-127"/>
                <a:ea typeface="Noto Sans Mono CJK KR Regular" panose="020B0500000000000000" pitchFamily="34" charset="-127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ko-KR" altLang="en-US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상점 정보</a:t>
            </a:r>
            <a:r>
              <a:rPr lang="en-US" altLang="ko-KR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: </a:t>
            </a:r>
            <a:r>
              <a:rPr lang="ko-KR" altLang="en-US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상품명과 거래처 정보가 표기됩니다</a:t>
            </a:r>
            <a:r>
              <a:rPr lang="en-US" altLang="ko-KR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ko-KR" altLang="en-US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계정 정보</a:t>
            </a:r>
            <a:r>
              <a:rPr lang="en-US" altLang="ko-KR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: </a:t>
            </a:r>
            <a:r>
              <a:rPr lang="ko-KR" altLang="en-US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고객코드와 이름이 표기됩니다</a:t>
            </a:r>
            <a:r>
              <a:rPr lang="en-US" altLang="ko-KR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ko-KR" altLang="en-US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예약 정보</a:t>
            </a:r>
            <a:r>
              <a:rPr lang="en-US" altLang="ko-KR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: </a:t>
            </a:r>
            <a:r>
              <a:rPr lang="ko-KR" altLang="en-US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상품예약과 관련된 정보가 표기됩니다</a:t>
            </a:r>
            <a:r>
              <a:rPr lang="en-US" altLang="ko-KR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52773D6C-CCE3-C3DC-7CCE-1C7B3EC4E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422" y="842752"/>
            <a:ext cx="2369336" cy="423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48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/>
          <p:nvPr/>
        </p:nvSpPr>
        <p:spPr>
          <a:xfrm>
            <a:off x="311700" y="242181"/>
            <a:ext cx="879900" cy="68100"/>
          </a:xfrm>
          <a:prstGeom prst="rect">
            <a:avLst/>
          </a:prstGeom>
          <a:solidFill>
            <a:srgbClr val="00AF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Noto Sans Mono CJK KR Regular" panose="020B0500000000000000" pitchFamily="34" charset="-127"/>
              <a:ea typeface="Noto Sans Mono CJK KR Regular" panose="020B0500000000000000" pitchFamily="34" charset="-127"/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62875" y="242175"/>
            <a:ext cx="1069425" cy="3108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4B443AD-BB1A-1360-40DE-6D88DC68CAA3}"/>
              </a:ext>
            </a:extLst>
          </p:cNvPr>
          <p:cNvSpPr txBox="1"/>
          <p:nvPr/>
        </p:nvSpPr>
        <p:spPr>
          <a:xfrm>
            <a:off x="262216" y="471560"/>
            <a:ext cx="7075843" cy="3711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10000"/>
              </a:lnSpc>
              <a:spcBef>
                <a:spcPts val="1200"/>
              </a:spcBef>
              <a:buFont typeface="Arial"/>
              <a:buNone/>
            </a:pP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4. </a:t>
            </a:r>
            <a:r>
              <a:rPr lang="ko-KR" altLang="en-US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예약내역 확인</a:t>
            </a: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/</a:t>
            </a:r>
            <a:r>
              <a:rPr lang="ko-KR" altLang="en-US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처리방법 </a:t>
            </a:r>
            <a:r>
              <a:rPr lang="en-US" altLang="ko-KR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(4) – </a:t>
            </a:r>
            <a:r>
              <a:rPr lang="ko-KR" altLang="en-US" sz="1800" b="1" dirty="0">
                <a:solidFill>
                  <a:schemeClr val="tx1"/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개별예약내역 팝업화면</a:t>
            </a:r>
            <a:endParaRPr lang="en-US" altLang="ko-KR" sz="1800" b="1" dirty="0">
              <a:solidFill>
                <a:schemeClr val="tx1"/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sp>
        <p:nvSpPr>
          <p:cNvPr id="9" name="Google Shape;73;p15">
            <a:extLst>
              <a:ext uri="{FF2B5EF4-FFF2-40B4-BE49-F238E27FC236}">
                <a16:creationId xmlns:a16="http://schemas.microsoft.com/office/drawing/2014/main" id="{B809D1B6-858C-5211-C3CA-14DEE618227A}"/>
              </a:ext>
            </a:extLst>
          </p:cNvPr>
          <p:cNvSpPr txBox="1">
            <a:spLocks/>
          </p:cNvSpPr>
          <p:nvPr/>
        </p:nvSpPr>
        <p:spPr>
          <a:xfrm>
            <a:off x="4008121" y="1181100"/>
            <a:ext cx="4685736" cy="112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Noto Sans Mono CJK KR Regular" panose="020B0500000000000000" pitchFamily="34" charset="-127"/>
                <a:ea typeface="Noto Sans Mono CJK KR Regular" panose="020B0500000000000000" pitchFamily="34" charset="-127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ko-KR" altLang="en-US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예약자 정보</a:t>
            </a:r>
            <a:r>
              <a:rPr lang="en-US" altLang="ko-KR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: </a:t>
            </a:r>
            <a:r>
              <a:rPr lang="ko-KR" altLang="en-US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예약하신 고객님의 정보가 표기됩니다</a:t>
            </a:r>
            <a:r>
              <a:rPr lang="en-US" altLang="ko-KR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ko-KR" altLang="en-US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추가 정보</a:t>
            </a:r>
            <a:r>
              <a:rPr lang="en-US" altLang="ko-KR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: </a:t>
            </a:r>
            <a:r>
              <a:rPr lang="ko-KR" altLang="en-US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예약과 관련된 요구</a:t>
            </a:r>
            <a:r>
              <a:rPr lang="en-US" altLang="ko-KR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(</a:t>
            </a:r>
            <a:r>
              <a:rPr lang="ko-KR" altLang="en-US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추가</a:t>
            </a:r>
            <a:r>
              <a:rPr lang="en-US" altLang="ko-KR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)</a:t>
            </a:r>
            <a:r>
              <a:rPr lang="ko-KR" altLang="en-US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정보가 표기됩니다</a:t>
            </a:r>
            <a:r>
              <a:rPr lang="en-US" altLang="ko-KR" sz="1400" dirty="0">
                <a:solidFill>
                  <a:schemeClr val="tx1"/>
                </a:solidFill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.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E4D85A1A-56C8-BFA6-630B-41C3828BAA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700" y="842752"/>
            <a:ext cx="3270766" cy="4263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486809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AFA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1110</TotalTime>
  <Words>554</Words>
  <Application>Microsoft Office PowerPoint</Application>
  <PresentationFormat>화면 슬라이드 쇼(16:9)</PresentationFormat>
  <Paragraphs>85</Paragraphs>
  <Slides>11</Slides>
  <Notes>11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6" baseType="lpstr">
      <vt:lpstr>Noto Sans CJK KR Bold</vt:lpstr>
      <vt:lpstr>Noto Sans CJK KR Regular</vt:lpstr>
      <vt:lpstr>Noto Sans Mono CJK KR Regular</vt:lpstr>
      <vt:lpstr>Arial</vt:lpstr>
      <vt:lpstr>Simple Light</vt:lpstr>
      <vt:lpstr>크리에이트립 Admin 사용방법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대만블로그 9월말 취재 기획서</dc:title>
  <dc:creator>Hyunki kim</dc:creator>
  <cp:lastModifiedBy>오퍼레이션 크리에이트립</cp:lastModifiedBy>
  <cp:revision>49</cp:revision>
  <dcterms:modified xsi:type="dcterms:W3CDTF">2023-04-17T06:32:54Z</dcterms:modified>
</cp:coreProperties>
</file>