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56" r:id="rId5"/>
    <p:sldId id="257" r:id="rId6"/>
    <p:sldId id="261" r:id="rId7"/>
    <p:sldId id="262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C458C2-E164-08C6-B6C5-5E9F142ED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4B6360C-82F7-FC5D-0406-84BC44466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814F7C1-258F-6BE1-489A-F2A7FC4AD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3861-CCC4-4F1B-AAAE-085822E5E527}" type="datetimeFigureOut">
              <a:rPr lang="ko-KR" altLang="en-US" smtClean="0"/>
              <a:pPr/>
              <a:t>2024-11-19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CAAAFFF-5C73-FDFB-B061-803065674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CB339B-D9B5-073F-F995-BCB82AC31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0578-089D-4D22-905C-09FF2CA32F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161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890DA5-A648-C54C-5835-C48D914F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8BBAF71-540C-83F5-58C0-104362E74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16051A1-E7B5-01C9-0390-0DAE4C1CF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3861-CCC4-4F1B-AAAE-085822E5E527}" type="datetimeFigureOut">
              <a:rPr lang="ko-KR" altLang="en-US" smtClean="0"/>
              <a:pPr/>
              <a:t>2024-11-19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C0A5DDC-0380-4BA3-2748-E7B4F61DF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085189-1AA5-1B89-1F7B-FB67CABC0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0578-089D-4D22-905C-09FF2CA32F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557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C7D2ADC-6516-BB25-4935-7E00F40C33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BE6AD8F-776D-8742-C173-05B6B2DC4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54E2F01-B5A4-BDEE-8158-55BF907E6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3861-CCC4-4F1B-AAAE-085822E5E527}" type="datetimeFigureOut">
              <a:rPr lang="ko-KR" altLang="en-US" smtClean="0"/>
              <a:pPr/>
              <a:t>2024-11-19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5F8BA6A-63C9-6F00-6DDD-8F62FB121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679DA7E-9EB5-6FAB-78BB-DC3EBA452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0578-089D-4D22-905C-09FF2CA32F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743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325109-3D57-0AE9-504C-3A5AC2CFF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A93805-2D71-F2BD-10E6-59FAEC956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2C53AE-0B40-7A39-ED95-969A0079D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3861-CCC4-4F1B-AAAE-085822E5E527}" type="datetimeFigureOut">
              <a:rPr lang="ko-KR" altLang="en-US" smtClean="0"/>
              <a:pPr/>
              <a:t>2024-11-19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C501B30-01B3-5AFE-4B64-DEF252BBD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1219B9B-B3E1-9DCA-EC49-BC68D1127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0578-089D-4D22-905C-09FF2CA32F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548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12FE5D-026C-A123-972F-3442C8356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0D14F64-2010-F402-0C29-BC39FC5F0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69F1DBF-CCBD-9ED2-8725-69752DD17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3861-CCC4-4F1B-AAAE-085822E5E527}" type="datetimeFigureOut">
              <a:rPr lang="ko-KR" altLang="en-US" smtClean="0"/>
              <a:pPr/>
              <a:t>2024-11-19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E539B8-2378-F278-E7FF-5C1E0A368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0D3B8EB-AA59-A993-C2A5-F3BFE56E2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0578-089D-4D22-905C-09FF2CA32F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171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3E2312-07C6-4886-12D0-6036BF844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1B77A6D-4F3E-0619-A0FF-414438FD71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5DDA312-55FE-7110-5879-1AF8EA38C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5DB4A60-A504-E019-DF06-051163C2D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3861-CCC4-4F1B-AAAE-085822E5E527}" type="datetimeFigureOut">
              <a:rPr lang="ko-KR" altLang="en-US" smtClean="0"/>
              <a:pPr/>
              <a:t>2024-11-19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3DDFFC1-67A6-7380-B7F9-0F24926FC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59FA69C-3981-B46C-9D4B-43CEC808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0578-089D-4D22-905C-09FF2CA32F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214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2578FD-BA76-EEFD-A53B-35BF65A5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BDE83BD-3258-0247-36AA-123DD76FA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B49E97E-164B-3BB9-2641-AA5B9CAD3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0DD02AC-64D0-7A35-AB77-0B00A6A84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0465F0B-8E8B-300F-9E64-06D88F7F68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3B316C1-8DCF-BC2B-0C77-2C87C169D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3861-CCC4-4F1B-AAAE-085822E5E527}" type="datetimeFigureOut">
              <a:rPr lang="ko-KR" altLang="en-US" smtClean="0"/>
              <a:pPr/>
              <a:t>2024-11-19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792A3AA-BB56-4663-9959-2E7A0C6E5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5245F1C-3B06-DE91-4A49-503E182D3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0578-089D-4D22-905C-09FF2CA32F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641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099E58-9B0A-F977-041D-075ABECC0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1F0296D-9481-CD61-77D2-F7C06CE17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3861-CCC4-4F1B-AAAE-085822E5E527}" type="datetimeFigureOut">
              <a:rPr lang="ko-KR" altLang="en-US" smtClean="0"/>
              <a:pPr/>
              <a:t>2024-11-19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E0F114F-688C-696F-2371-4F5E47A36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B39AFD1-0F9A-103F-A2D6-9E2F80BD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0578-089D-4D22-905C-09FF2CA32F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463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A8DB329-3984-3B45-6690-6B4DA16E3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3861-CCC4-4F1B-AAAE-085822E5E527}" type="datetimeFigureOut">
              <a:rPr lang="ko-KR" altLang="en-US" smtClean="0"/>
              <a:pPr/>
              <a:t>2024-11-19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682A9B3-28A4-041A-C08F-CB2EA8AA7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7AFB39B-387E-0C70-0C72-B0BEB651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0578-089D-4D22-905C-09FF2CA32F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186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4743D3-FBAD-3276-59E2-E3387AFD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F1F8ACE-865A-C3F7-83B4-136662EBA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C1BBD46-2231-C877-FD34-E1F07E727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9C9E5E5-DAFB-F1AF-A6D5-339E58DE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3861-CCC4-4F1B-AAAE-085822E5E527}" type="datetimeFigureOut">
              <a:rPr lang="ko-KR" altLang="en-US" smtClean="0"/>
              <a:pPr/>
              <a:t>2024-11-19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CBFA01-736D-4610-9BF4-9F62D304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B2EF14B-177A-AFBF-9185-78C02E630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0578-089D-4D22-905C-09FF2CA32F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49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D9D2C7-6F1F-A8AC-E451-232B45375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88D0E04-1DCC-00D8-D01F-B6CFFCB77C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A515BB0-D893-DD5F-80F7-E87384632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E54713F-D761-EA77-9B8D-04D6279E4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3861-CCC4-4F1B-AAAE-085822E5E527}" type="datetimeFigureOut">
              <a:rPr lang="ko-KR" altLang="en-US" smtClean="0"/>
              <a:pPr/>
              <a:t>2024-11-19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5D0A873-6A8A-9678-4ACA-B209B8709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2421E80-3D3D-CE59-3147-36FE82D76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0578-089D-4D22-905C-09FF2CA32F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93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02B3EE3-F016-909D-E3F1-7C4EF0E6F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5B88AF5-A394-DEAD-93E8-6D177C852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8F23C5-20D6-D452-BD18-3F9EF05D66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C13861-CCC4-4F1B-AAAE-085822E5E527}" type="datetimeFigureOut">
              <a:rPr lang="ko-KR" altLang="en-US" smtClean="0"/>
              <a:pPr/>
              <a:t>2024-11-19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485CC1E-A540-0D6C-FD66-DCB9EEEA2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4C68471-6CFA-CF59-2BD9-61467D806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660578-089D-4D22-905C-09FF2CA32F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674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D3CD23-2DF6-D99C-A2BC-CA5265BDF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9084" y="1193010"/>
            <a:ext cx="9624011" cy="2803037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altLang="ko-KR" sz="1500" dirty="0"/>
              <a:t> 1. </a:t>
            </a:r>
            <a:r>
              <a:rPr lang="ko-KR" altLang="en-US" sz="1500" dirty="0" err="1"/>
              <a:t>피평가</a:t>
            </a:r>
            <a:r>
              <a:rPr lang="ko-KR" altLang="en-US" sz="1500" dirty="0"/>
              <a:t> 평가자 모두 </a:t>
            </a:r>
            <a:r>
              <a:rPr lang="en-US" altLang="ko-KR" sz="1500" dirty="0"/>
              <a:t>OKR </a:t>
            </a:r>
            <a:r>
              <a:rPr lang="ko-KR" altLang="en-US" sz="1500" dirty="0"/>
              <a:t>진행 상황 현황표 필요</a:t>
            </a:r>
            <a:br>
              <a:rPr lang="en-US" altLang="ko-KR" sz="1500" dirty="0"/>
            </a:br>
            <a:r>
              <a:rPr lang="ko-KR" altLang="en-US" sz="1500" dirty="0"/>
              <a:t> </a:t>
            </a:r>
            <a:br>
              <a:rPr lang="en-US" altLang="ko-KR" sz="1500" dirty="0"/>
            </a:br>
            <a:r>
              <a:rPr lang="en-US" altLang="ko-KR" sz="1500" dirty="0"/>
              <a:t> 2. ORK </a:t>
            </a:r>
            <a:r>
              <a:rPr lang="ko-KR" altLang="en-US" sz="1500" dirty="0"/>
              <a:t>계획 </a:t>
            </a:r>
            <a:r>
              <a:rPr lang="en-US" altLang="ko-KR" sz="1500" dirty="0"/>
              <a:t>– </a:t>
            </a:r>
            <a:r>
              <a:rPr lang="ko-KR" altLang="en-US" sz="1500" dirty="0"/>
              <a:t>피평가자 작성 후 마감 </a:t>
            </a:r>
            <a:r>
              <a:rPr lang="en-US" altLang="ko-KR" sz="1500" dirty="0"/>
              <a:t>-&gt; </a:t>
            </a:r>
            <a:r>
              <a:rPr lang="ko-KR" altLang="en-US" sz="1500" dirty="0"/>
              <a:t>이메일로 평가자에 메일 전송 필요함</a:t>
            </a:r>
            <a:r>
              <a:rPr lang="en-US" altLang="ko-KR" sz="1500" dirty="0"/>
              <a:t>. </a:t>
            </a:r>
            <a:br>
              <a:rPr lang="en-US" altLang="ko-KR" sz="1500" dirty="0"/>
            </a:br>
            <a:r>
              <a:rPr lang="en-US" altLang="ko-KR" sz="1500" dirty="0"/>
              <a:t>(</a:t>
            </a:r>
            <a:r>
              <a:rPr lang="ko-KR" altLang="en-US" sz="1500" dirty="0">
                <a:solidFill>
                  <a:srgbClr val="FF0000"/>
                </a:solidFill>
              </a:rPr>
              <a:t>평가자 </a:t>
            </a:r>
            <a:r>
              <a:rPr lang="en-US" altLang="ko-KR" sz="1500" dirty="0">
                <a:solidFill>
                  <a:srgbClr val="FF0000"/>
                </a:solidFill>
              </a:rPr>
              <a:t>2</a:t>
            </a:r>
            <a:r>
              <a:rPr lang="ko-KR" altLang="en-US" sz="1500" dirty="0">
                <a:solidFill>
                  <a:srgbClr val="FF0000"/>
                </a:solidFill>
              </a:rPr>
              <a:t>명이면 평가자</a:t>
            </a:r>
            <a:r>
              <a:rPr lang="en-US" altLang="ko-KR" sz="1500" dirty="0">
                <a:solidFill>
                  <a:srgbClr val="FF0000"/>
                </a:solidFill>
              </a:rPr>
              <a:t>1</a:t>
            </a:r>
            <a:r>
              <a:rPr lang="ko-KR" altLang="en-US" sz="1500" dirty="0">
                <a:solidFill>
                  <a:srgbClr val="FF0000"/>
                </a:solidFill>
              </a:rPr>
              <a:t> 에게 가고 평가자 </a:t>
            </a:r>
            <a:r>
              <a:rPr lang="en-US" altLang="ko-KR" sz="1500" dirty="0">
                <a:solidFill>
                  <a:srgbClr val="FF0000"/>
                </a:solidFill>
              </a:rPr>
              <a:t>1</a:t>
            </a:r>
            <a:r>
              <a:rPr lang="ko-KR" altLang="en-US" sz="1500" dirty="0">
                <a:solidFill>
                  <a:srgbClr val="FF0000"/>
                </a:solidFill>
              </a:rPr>
              <a:t>이 완료하면</a:t>
            </a:r>
            <a:r>
              <a:rPr lang="en-US" altLang="ko-KR" sz="1500" dirty="0">
                <a:solidFill>
                  <a:srgbClr val="FF0000"/>
                </a:solidFill>
              </a:rPr>
              <a:t>,</a:t>
            </a:r>
            <a:r>
              <a:rPr lang="ko-KR" altLang="en-US" sz="1500" dirty="0">
                <a:solidFill>
                  <a:srgbClr val="FF0000"/>
                </a:solidFill>
              </a:rPr>
              <a:t> 그 다음 평가자</a:t>
            </a:r>
            <a:r>
              <a:rPr lang="en-US" altLang="ko-KR" sz="1500" dirty="0">
                <a:solidFill>
                  <a:srgbClr val="FF0000"/>
                </a:solidFill>
              </a:rPr>
              <a:t>2</a:t>
            </a:r>
            <a:r>
              <a:rPr lang="ko-KR" altLang="en-US" sz="1500" dirty="0">
                <a:solidFill>
                  <a:srgbClr val="FF0000"/>
                </a:solidFill>
              </a:rPr>
              <a:t>에게로 전송 후 평가자</a:t>
            </a:r>
            <a:r>
              <a:rPr lang="en-US" altLang="ko-KR" sz="1500" dirty="0">
                <a:solidFill>
                  <a:srgbClr val="FF0000"/>
                </a:solidFill>
              </a:rPr>
              <a:t>2</a:t>
            </a:r>
            <a:r>
              <a:rPr lang="ko-KR" altLang="en-US" sz="1500" dirty="0">
                <a:solidFill>
                  <a:srgbClr val="FF0000"/>
                </a:solidFill>
              </a:rPr>
              <a:t>가 최종 마감</a:t>
            </a:r>
            <a:r>
              <a:rPr lang="en-US" altLang="ko-KR" sz="1500" dirty="0"/>
              <a:t>)</a:t>
            </a:r>
            <a:br>
              <a:rPr lang="en-US" altLang="ko-KR" sz="1500" dirty="0"/>
            </a:br>
            <a:r>
              <a:rPr lang="en-US" altLang="ko-KR" sz="1500" dirty="0"/>
              <a:t> </a:t>
            </a:r>
            <a:br>
              <a:rPr lang="en-US" altLang="ko-KR" sz="1500" dirty="0"/>
            </a:br>
            <a:r>
              <a:rPr lang="en-US" altLang="ko-KR" sz="1500" dirty="0"/>
              <a:t>3. </a:t>
            </a:r>
            <a:r>
              <a:rPr lang="ko-KR" altLang="en-US" sz="1500" dirty="0"/>
              <a:t>작성양식은 세로축은 전체 고정 값으로 하고</a:t>
            </a:r>
            <a:r>
              <a:rPr lang="en-US" altLang="ko-KR" sz="1500" dirty="0"/>
              <a:t>, </a:t>
            </a:r>
            <a:r>
              <a:rPr lang="ko-KR" altLang="en-US" sz="1500" dirty="0"/>
              <a:t>그 내부에서 세로축을 자유롭게 </a:t>
            </a:r>
            <a:r>
              <a:rPr lang="en-US" altLang="ko-KR" sz="1500" dirty="0"/>
              <a:t>(</a:t>
            </a:r>
            <a:r>
              <a:rPr lang="ko-KR" altLang="en-US" sz="1500" dirty="0"/>
              <a:t>크기조절 가능</a:t>
            </a:r>
            <a:r>
              <a:rPr lang="en-US" altLang="ko-KR" sz="1500" dirty="0"/>
              <a:t>) </a:t>
            </a:r>
            <a:r>
              <a:rPr lang="ko-KR" altLang="en-US" sz="1500" dirty="0"/>
              <a:t>조절 할 수 있는지 </a:t>
            </a:r>
            <a:r>
              <a:rPr lang="en-US" altLang="ko-KR" sz="1500" dirty="0"/>
              <a:t>?</a:t>
            </a:r>
            <a:br>
              <a:rPr lang="en-US" altLang="ko-KR" sz="1500" dirty="0"/>
            </a:br>
            <a:r>
              <a:rPr lang="ko-KR" altLang="en-US" sz="1500" dirty="0"/>
              <a:t>가로축은 한눈에 문구 보이게</a:t>
            </a:r>
            <a:r>
              <a:rPr lang="en-US" altLang="ko-KR" sz="1500" dirty="0"/>
              <a:t>(</a:t>
            </a:r>
            <a:r>
              <a:rPr lang="ko-KR" altLang="en-US" sz="1500" dirty="0"/>
              <a:t>가려지지 않게</a:t>
            </a:r>
            <a:r>
              <a:rPr lang="en-US" altLang="ko-KR" sz="1500" dirty="0"/>
              <a:t>) </a:t>
            </a:r>
            <a:br>
              <a:rPr lang="en-US" altLang="ko-KR" sz="1500" dirty="0"/>
            </a:br>
            <a:r>
              <a:rPr lang="en-US" altLang="ko-KR" sz="1500" dirty="0"/>
              <a:t>  </a:t>
            </a:r>
            <a:br>
              <a:rPr lang="en-US" altLang="ko-KR" sz="1500" dirty="0"/>
            </a:br>
            <a:r>
              <a:rPr lang="en-US" altLang="ko-KR" sz="1500" dirty="0"/>
              <a:t>4. . </a:t>
            </a:r>
            <a:r>
              <a:rPr lang="ko-KR" altLang="en-US" sz="1500" dirty="0"/>
              <a:t>작성페이지 완료되면 마감기능 및 미리보기</a:t>
            </a:r>
            <a:r>
              <a:rPr lang="en-US" altLang="ko-KR" sz="1500" dirty="0"/>
              <a:t>, </a:t>
            </a:r>
            <a:r>
              <a:rPr lang="ko-KR" altLang="en-US" sz="1500" dirty="0"/>
              <a:t>엑셀변환 기능</a:t>
            </a:r>
            <a:br>
              <a:rPr lang="en-US" altLang="ko-KR" sz="1500" dirty="0"/>
            </a:br>
            <a:br>
              <a:rPr lang="en-US" altLang="ko-KR" sz="1500" dirty="0"/>
            </a:br>
            <a:r>
              <a:rPr lang="en-US" altLang="ko-KR" sz="1500" dirty="0"/>
              <a:t>5. </a:t>
            </a:r>
            <a:r>
              <a:rPr lang="ko-KR" altLang="en-US" sz="1500" dirty="0"/>
              <a:t>도전적 목표 </a:t>
            </a:r>
            <a:r>
              <a:rPr lang="en-US" altLang="ko-KR" sz="1500" dirty="0"/>
              <a:t>– </a:t>
            </a:r>
            <a:r>
              <a:rPr lang="ko-KR" altLang="en-US" sz="1500" dirty="0" err="1"/>
              <a:t>협업목표등의</a:t>
            </a:r>
            <a:r>
              <a:rPr lang="ko-KR" altLang="en-US" sz="1500" dirty="0"/>
              <a:t> 순서를 자유롭게 변경가능한지</a:t>
            </a:r>
            <a:r>
              <a:rPr lang="en-US" altLang="ko-KR" sz="1500" dirty="0"/>
              <a:t>?</a:t>
            </a:r>
            <a:br>
              <a:rPr lang="en-US" altLang="ko-KR" sz="1500" dirty="0"/>
            </a:br>
            <a:br>
              <a:rPr lang="en-US" altLang="ko-KR" sz="1500" dirty="0"/>
            </a:br>
            <a:r>
              <a:rPr lang="en-US" altLang="ko-KR" sz="1500" dirty="0"/>
              <a:t>6. </a:t>
            </a:r>
            <a:r>
              <a:rPr lang="ko-KR" altLang="en-US" sz="1500" dirty="0"/>
              <a:t>평가결과 </a:t>
            </a:r>
            <a:r>
              <a:rPr lang="en-US" altLang="ko-KR" sz="1500" dirty="0"/>
              <a:t>– </a:t>
            </a:r>
            <a:r>
              <a:rPr lang="ko-KR" altLang="en-US" sz="1500" dirty="0"/>
              <a:t>평가점수 및 평가등급 하단 합계표시</a:t>
            </a:r>
            <a:br>
              <a:rPr lang="en-US" altLang="ko-KR" sz="1500" dirty="0"/>
            </a:br>
            <a:br>
              <a:rPr lang="en-US" altLang="ko-KR" sz="1500" dirty="0"/>
            </a:br>
            <a:br>
              <a:rPr lang="en-US" altLang="ko-KR" sz="1500" dirty="0"/>
            </a:br>
            <a:endParaRPr lang="ko-KR" altLang="en-US" sz="1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6B99D6-9B09-53D4-8834-5A35D253B430}"/>
              </a:ext>
            </a:extLst>
          </p:cNvPr>
          <p:cNvSpPr txBox="1"/>
          <p:nvPr/>
        </p:nvSpPr>
        <p:spPr>
          <a:xfrm>
            <a:off x="617517" y="409699"/>
            <a:ext cx="6058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OKR</a:t>
            </a:r>
            <a:r>
              <a:rPr lang="ko-KR" altLang="en-US" dirty="0"/>
              <a:t>인사평가 프로그램 개발 요청사항 </a:t>
            </a:r>
            <a:r>
              <a:rPr lang="en-US" altLang="ko-KR" dirty="0"/>
              <a:t>– 2024.11.19 </a:t>
            </a:r>
            <a:r>
              <a:rPr lang="ko-KR" altLang="en-US" dirty="0"/>
              <a:t>미팅</a:t>
            </a:r>
          </a:p>
        </p:txBody>
      </p:sp>
    </p:spTree>
    <p:extLst>
      <p:ext uri="{BB962C8B-B14F-4D97-AF65-F5344CB8AC3E}">
        <p14:creationId xmlns:p14="http://schemas.microsoft.com/office/powerpoint/2010/main" val="181236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A88FCA-9117-60B4-7EB7-442AFF8C7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33064FB-CA13-9924-099B-9CE5A5D8272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3" y="153830"/>
            <a:ext cx="11863394" cy="5807584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3B038CE3-0AF7-B15C-4A16-55C81684E5C4}"/>
              </a:ext>
            </a:extLst>
          </p:cNvPr>
          <p:cNvSpPr/>
          <p:nvPr/>
        </p:nvSpPr>
        <p:spPr>
          <a:xfrm>
            <a:off x="9606629" y="813461"/>
            <a:ext cx="742208" cy="29688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뷰어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AD0E90A1-85EE-CE1D-3C93-9CFA020EA3E9}"/>
              </a:ext>
            </a:extLst>
          </p:cNvPr>
          <p:cNvSpPr/>
          <p:nvPr/>
        </p:nvSpPr>
        <p:spPr>
          <a:xfrm>
            <a:off x="10501236" y="810668"/>
            <a:ext cx="852563" cy="29688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/>
              <a:t>엑셀변환</a:t>
            </a:r>
            <a:endParaRPr lang="ko-KR" altLang="en-US" sz="1100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CA42487B-8991-B534-8E1A-876A774BFD49}"/>
              </a:ext>
            </a:extLst>
          </p:cNvPr>
          <p:cNvSpPr/>
          <p:nvPr/>
        </p:nvSpPr>
        <p:spPr>
          <a:xfrm>
            <a:off x="8712021" y="810668"/>
            <a:ext cx="742208" cy="29688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마감</a:t>
            </a:r>
          </a:p>
        </p:txBody>
      </p:sp>
      <p:sp>
        <p:nvSpPr>
          <p:cNvPr id="8" name="말풍선: 모서리가 둥근 사각형 7">
            <a:extLst>
              <a:ext uri="{FF2B5EF4-FFF2-40B4-BE49-F238E27FC236}">
                <a16:creationId xmlns:a16="http://schemas.microsoft.com/office/drawing/2014/main" id="{38FC2C98-F893-34EF-8347-5F6896374ECC}"/>
              </a:ext>
            </a:extLst>
          </p:cNvPr>
          <p:cNvSpPr/>
          <p:nvPr/>
        </p:nvSpPr>
        <p:spPr>
          <a:xfrm>
            <a:off x="3632352" y="1346304"/>
            <a:ext cx="1282535" cy="855023"/>
          </a:xfrm>
          <a:prstGeom prst="wedgeRoundRectCallout">
            <a:avLst>
              <a:gd name="adj1" fmla="val -85648"/>
              <a:gd name="adj2" fmla="val 13402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세로축 전체 범위내에서 조정하게</a:t>
            </a: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9FC7D38D-39FE-7596-09C1-8C65A05AE110}"/>
              </a:ext>
            </a:extLst>
          </p:cNvPr>
          <p:cNvCxnSpPr/>
          <p:nvPr/>
        </p:nvCxnSpPr>
        <p:spPr>
          <a:xfrm>
            <a:off x="5389899" y="2950745"/>
            <a:ext cx="439387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7EE54186-5974-C09D-A4D2-D156440BF1B0}"/>
              </a:ext>
            </a:extLst>
          </p:cNvPr>
          <p:cNvCxnSpPr/>
          <p:nvPr/>
        </p:nvCxnSpPr>
        <p:spPr>
          <a:xfrm>
            <a:off x="2852538" y="2930680"/>
            <a:ext cx="439387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31CC16B5-179A-1E56-6D53-A1D049C0B878}"/>
              </a:ext>
            </a:extLst>
          </p:cNvPr>
          <p:cNvCxnSpPr/>
          <p:nvPr/>
        </p:nvCxnSpPr>
        <p:spPr>
          <a:xfrm>
            <a:off x="699147" y="3429000"/>
            <a:ext cx="1115686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B44C7E4-3BCD-C2E9-936C-F07311E2913F}"/>
              </a:ext>
            </a:extLst>
          </p:cNvPr>
          <p:cNvSpPr/>
          <p:nvPr/>
        </p:nvSpPr>
        <p:spPr>
          <a:xfrm>
            <a:off x="10501237" y="2918361"/>
            <a:ext cx="928241" cy="4928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가로축은 </a:t>
            </a:r>
            <a:r>
              <a:rPr lang="ko-KR" altLang="en-US" sz="1100" dirty="0" err="1"/>
              <a:t>고정값</a:t>
            </a:r>
            <a:endParaRPr lang="ko-KR" altLang="en-US" sz="11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8A284AB-1CD8-5DED-9A23-89A2A614C4D0}"/>
              </a:ext>
            </a:extLst>
          </p:cNvPr>
          <p:cNvSpPr/>
          <p:nvPr/>
        </p:nvSpPr>
        <p:spPr>
          <a:xfrm>
            <a:off x="534390" y="653833"/>
            <a:ext cx="2000992" cy="3740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피평자자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955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E7B56A-3818-0928-F629-AF6BA383AB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401" y="684408"/>
            <a:ext cx="10794671" cy="4492598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E963338A-2B83-0D4F-00AB-117EE5834459}"/>
              </a:ext>
            </a:extLst>
          </p:cNvPr>
          <p:cNvSpPr/>
          <p:nvPr/>
        </p:nvSpPr>
        <p:spPr>
          <a:xfrm>
            <a:off x="7617415" y="3612653"/>
            <a:ext cx="621475" cy="346733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</a:rPr>
              <a:t>100%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" name="말풍선: 모서리가 둥근 사각형 1">
            <a:extLst>
              <a:ext uri="{FF2B5EF4-FFF2-40B4-BE49-F238E27FC236}">
                <a16:creationId xmlns:a16="http://schemas.microsoft.com/office/drawing/2014/main" id="{78748EDB-494D-F4DB-937D-D82C19C93904}"/>
              </a:ext>
            </a:extLst>
          </p:cNvPr>
          <p:cNvSpPr/>
          <p:nvPr/>
        </p:nvSpPr>
        <p:spPr>
          <a:xfrm>
            <a:off x="8250160" y="494403"/>
            <a:ext cx="1282535" cy="855023"/>
          </a:xfrm>
          <a:prstGeom prst="wedgeRoundRectCallout">
            <a:avLst>
              <a:gd name="adj1" fmla="val -104167"/>
              <a:gd name="adj2" fmla="val 6666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내용 전체 보이게</a:t>
            </a:r>
            <a:endParaRPr lang="en-US" altLang="ko-KR" sz="1000" dirty="0"/>
          </a:p>
          <a:p>
            <a:pPr algn="ctr"/>
            <a:endParaRPr lang="en-US" altLang="ko-KR" sz="1000" dirty="0"/>
          </a:p>
          <a:p>
            <a:pPr algn="ctr"/>
            <a:r>
              <a:rPr lang="ko-KR" altLang="en-US" sz="1000" dirty="0"/>
              <a:t>화살표는 없게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F812226-88B1-8BC0-CD2E-9303CB635F5D}"/>
              </a:ext>
            </a:extLst>
          </p:cNvPr>
          <p:cNvSpPr/>
          <p:nvPr/>
        </p:nvSpPr>
        <p:spPr>
          <a:xfrm>
            <a:off x="7333013" y="1181595"/>
            <a:ext cx="226537" cy="6175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말풍선: 모서리가 둥근 사각형 3">
            <a:extLst>
              <a:ext uri="{FF2B5EF4-FFF2-40B4-BE49-F238E27FC236}">
                <a16:creationId xmlns:a16="http://schemas.microsoft.com/office/drawing/2014/main" id="{0B25336D-B6DE-0421-3779-5AE31ECA1066}"/>
              </a:ext>
            </a:extLst>
          </p:cNvPr>
          <p:cNvSpPr/>
          <p:nvPr/>
        </p:nvSpPr>
        <p:spPr>
          <a:xfrm>
            <a:off x="8954763" y="2757630"/>
            <a:ext cx="1282535" cy="855023"/>
          </a:xfrm>
          <a:prstGeom prst="wedgeRoundRectCallout">
            <a:avLst>
              <a:gd name="adj1" fmla="val -104167"/>
              <a:gd name="adj2" fmla="val 6666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100% </a:t>
            </a:r>
            <a:r>
              <a:rPr lang="ko-KR" altLang="en-US" sz="1000" dirty="0"/>
              <a:t>합계</a:t>
            </a:r>
            <a:r>
              <a:rPr lang="en-US" altLang="ko-KR" sz="1000" dirty="0"/>
              <a:t> </a:t>
            </a:r>
            <a:r>
              <a:rPr lang="ko-KR" altLang="en-US" sz="1000" dirty="0"/>
              <a:t>표시되게</a:t>
            </a:r>
          </a:p>
        </p:txBody>
      </p:sp>
    </p:spTree>
    <p:extLst>
      <p:ext uri="{BB962C8B-B14F-4D97-AF65-F5344CB8AC3E}">
        <p14:creationId xmlns:p14="http://schemas.microsoft.com/office/powerpoint/2010/main" val="200598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8684A6-9350-46EF-6E9C-0187C349BE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A5C0DA9-DC9B-8882-66DA-2F63E5308E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F0251B-681C-E0C1-2571-64BFCB093D54}"/>
              </a:ext>
            </a:extLst>
          </p:cNvPr>
          <p:cNvSpPr txBox="1"/>
          <p:nvPr/>
        </p:nvSpPr>
        <p:spPr>
          <a:xfrm>
            <a:off x="3047505" y="3244334"/>
            <a:ext cx="6095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dirty="0">
                <a:solidFill>
                  <a:srgbClr val="000000"/>
                </a:solidFill>
                <a:effectLst/>
                <a:latin typeface="돋움" panose="020B0600000101010101" pitchFamily="50" charset="-127"/>
                <a:ea typeface="돋움" panose="020B0600000101010101" pitchFamily="50" charset="-127"/>
              </a:rPr>
              <a:t> http;//dev.xebec.co.kr:8099 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3446012-1D38-E1E2-D140-66CFD58BD6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007" y="258836"/>
            <a:ext cx="10790242" cy="6213216"/>
          </a:xfrm>
          <a:prstGeom prst="rect">
            <a:avLst/>
          </a:prstGeom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0455B49B-9433-2826-1656-6623D8A2AA04}"/>
              </a:ext>
            </a:extLst>
          </p:cNvPr>
          <p:cNvSpPr/>
          <p:nvPr/>
        </p:nvSpPr>
        <p:spPr>
          <a:xfrm>
            <a:off x="9043060" y="552203"/>
            <a:ext cx="742208" cy="29688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뷰어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FE67FEA-8BF4-88C2-67D3-A718FFC1CB42}"/>
              </a:ext>
            </a:extLst>
          </p:cNvPr>
          <p:cNvSpPr/>
          <p:nvPr/>
        </p:nvSpPr>
        <p:spPr>
          <a:xfrm>
            <a:off x="9937668" y="549410"/>
            <a:ext cx="742208" cy="29688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인쇄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055D5B76-6530-B2EA-81B7-1F10C84F621A}"/>
              </a:ext>
            </a:extLst>
          </p:cNvPr>
          <p:cNvSpPr/>
          <p:nvPr/>
        </p:nvSpPr>
        <p:spPr>
          <a:xfrm>
            <a:off x="884712" y="4524499"/>
            <a:ext cx="10521537" cy="920337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1F2D49A-92AA-E856-63B1-8638B5C3D736}"/>
              </a:ext>
            </a:extLst>
          </p:cNvPr>
          <p:cNvSpPr/>
          <p:nvPr/>
        </p:nvSpPr>
        <p:spPr>
          <a:xfrm>
            <a:off x="11118793" y="4082142"/>
            <a:ext cx="914400" cy="13626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/>
              <a:t>가로 칸이 일정한 높이유지  </a:t>
            </a:r>
            <a:endParaRPr lang="en-US" altLang="ko-KR" sz="900" dirty="0"/>
          </a:p>
          <a:p>
            <a:pPr algn="ctr"/>
            <a:r>
              <a:rPr lang="en-US" altLang="ko-KR" sz="900" dirty="0"/>
              <a:t>- </a:t>
            </a:r>
            <a:r>
              <a:rPr lang="ko-KR" altLang="en-US" sz="900" dirty="0"/>
              <a:t>내용 </a:t>
            </a:r>
            <a:r>
              <a:rPr lang="ko-KR" altLang="en-US" sz="900" dirty="0" err="1"/>
              <a:t>짤리게</a:t>
            </a:r>
            <a:r>
              <a:rPr lang="ko-KR" altLang="en-US" sz="900" dirty="0"/>
              <a:t> 보이면 안됨</a:t>
            </a:r>
            <a:r>
              <a:rPr lang="en-US" altLang="ko-KR" sz="900" dirty="0"/>
              <a:t>.(</a:t>
            </a:r>
            <a:r>
              <a:rPr lang="ko-KR" altLang="en-US" sz="900" dirty="0" err="1"/>
              <a:t>엔터키에</a:t>
            </a:r>
            <a:r>
              <a:rPr lang="ko-KR" altLang="en-US" sz="900" dirty="0"/>
              <a:t> 칸이 자동으로 </a:t>
            </a:r>
            <a:r>
              <a:rPr lang="ko-KR" altLang="en-US" sz="900" dirty="0" err="1"/>
              <a:t>늘어나게해야함</a:t>
            </a:r>
            <a:r>
              <a:rPr lang="en-US" altLang="ko-KR" sz="900" dirty="0"/>
              <a:t>)</a:t>
            </a:r>
            <a:endParaRPr lang="ko-KR" altLang="en-US" sz="900" dirty="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A093827A-8B8C-DF09-55FE-40AB4FAF60F6}"/>
              </a:ext>
            </a:extLst>
          </p:cNvPr>
          <p:cNvSpPr/>
          <p:nvPr/>
        </p:nvSpPr>
        <p:spPr>
          <a:xfrm>
            <a:off x="8106380" y="549410"/>
            <a:ext cx="742208" cy="29688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마감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958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9AF6AC-4575-4B14-6EAD-F31F931A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1DC621-FC9A-4822-CDCF-A267640E3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22D7967-7AAF-B897-4C63-443D68752D5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237" y="9282"/>
            <a:ext cx="11895405" cy="684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3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4C35A1-C1B5-0E2A-7A30-263051A96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D41121-A5DB-2984-28F4-CC2070E2B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8D2A85B-08D1-F96B-CD24-CA987FBAC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13" y="240584"/>
            <a:ext cx="11619399" cy="6252291"/>
          </a:xfrm>
          <a:prstGeom prst="rect">
            <a:avLst/>
          </a:prstGeom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3DF9610E-F05D-7F84-8124-26E99B58E20D}"/>
              </a:ext>
            </a:extLst>
          </p:cNvPr>
          <p:cNvSpPr/>
          <p:nvPr/>
        </p:nvSpPr>
        <p:spPr>
          <a:xfrm>
            <a:off x="7297392" y="1039091"/>
            <a:ext cx="1954397" cy="362198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말풍선: 모서리가 둥근 사각형 4">
            <a:extLst>
              <a:ext uri="{FF2B5EF4-FFF2-40B4-BE49-F238E27FC236}">
                <a16:creationId xmlns:a16="http://schemas.microsoft.com/office/drawing/2014/main" id="{7026E635-EF20-7989-0F67-966F2465650B}"/>
              </a:ext>
            </a:extLst>
          </p:cNvPr>
          <p:cNvSpPr/>
          <p:nvPr/>
        </p:nvSpPr>
        <p:spPr>
          <a:xfrm>
            <a:off x="9001494" y="546265"/>
            <a:ext cx="1775364" cy="581891"/>
          </a:xfrm>
          <a:prstGeom prst="wedgeRoundRectCallout">
            <a:avLst>
              <a:gd name="adj1" fmla="val -74231"/>
              <a:gd name="adj2" fmla="val 3188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/>
              <a:t>평가점수</a:t>
            </a:r>
            <a:r>
              <a:rPr lang="en-US" altLang="ko-KR" sz="1500" dirty="0"/>
              <a:t>,</a:t>
            </a:r>
          </a:p>
          <a:p>
            <a:pPr algn="ctr"/>
            <a:r>
              <a:rPr lang="en-US" altLang="ko-KR" sz="1500" dirty="0"/>
              <a:t> </a:t>
            </a:r>
            <a:r>
              <a:rPr lang="ko-KR" altLang="en-US" sz="1500" dirty="0"/>
              <a:t>평가등급 보이게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C6CE696-212D-BFBF-A2D6-91BB29194301}"/>
              </a:ext>
            </a:extLst>
          </p:cNvPr>
          <p:cNvSpPr/>
          <p:nvPr/>
        </p:nvSpPr>
        <p:spPr>
          <a:xfrm>
            <a:off x="1888177" y="415636"/>
            <a:ext cx="2000992" cy="3740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평자자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6464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18BDB4A-0AC2-7FED-9180-D6E9FAF39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4" y="417448"/>
            <a:ext cx="10800608" cy="5039722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8B7B9535-2F2A-C3D0-DDE4-1C43CD8440C5}"/>
              </a:ext>
            </a:extLst>
          </p:cNvPr>
          <p:cNvSpPr/>
          <p:nvPr/>
        </p:nvSpPr>
        <p:spPr>
          <a:xfrm>
            <a:off x="8627424" y="3716977"/>
            <a:ext cx="2529443" cy="362198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말풍선: 모서리가 둥근 사각형 6">
            <a:extLst>
              <a:ext uri="{FF2B5EF4-FFF2-40B4-BE49-F238E27FC236}">
                <a16:creationId xmlns:a16="http://schemas.microsoft.com/office/drawing/2014/main" id="{76ADDD48-180B-97D3-3811-EDF1867DEBDA}"/>
              </a:ext>
            </a:extLst>
          </p:cNvPr>
          <p:cNvSpPr/>
          <p:nvPr/>
        </p:nvSpPr>
        <p:spPr>
          <a:xfrm>
            <a:off x="10557187" y="3237103"/>
            <a:ext cx="1199359" cy="581891"/>
          </a:xfrm>
          <a:prstGeom prst="wedgeRoundRectCallout">
            <a:avLst>
              <a:gd name="adj1" fmla="val -74231"/>
              <a:gd name="adj2" fmla="val 3188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/>
              <a:t>평가결과</a:t>
            </a:r>
            <a:r>
              <a:rPr lang="en-US" altLang="ko-KR" sz="1500" dirty="0"/>
              <a:t>,</a:t>
            </a:r>
          </a:p>
          <a:p>
            <a:pPr algn="ctr"/>
            <a:r>
              <a:rPr lang="en-US" altLang="ko-KR" sz="1500" dirty="0"/>
              <a:t> </a:t>
            </a:r>
            <a:r>
              <a:rPr lang="ko-KR" altLang="en-US" sz="1500" dirty="0"/>
              <a:t>평가등급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B149C2-E501-EED4-D7D6-781E2E27404B}"/>
              </a:ext>
            </a:extLst>
          </p:cNvPr>
          <p:cNvSpPr txBox="1"/>
          <p:nvPr/>
        </p:nvSpPr>
        <p:spPr>
          <a:xfrm>
            <a:off x="7504293" y="5577609"/>
            <a:ext cx="425225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평가점수함수 </a:t>
            </a:r>
            <a:r>
              <a:rPr lang="en-US" altLang="ko-KR" sz="10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: </a:t>
            </a:r>
            <a:r>
              <a:rPr lang="en-US" altLang="ko-KR" sz="1000" b="1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=IF(P15&gt;=3.4,"A", IF(P15&gt;=2.7,"B", IF(P15&gt;=2,"C")))</a:t>
            </a:r>
          </a:p>
          <a:p>
            <a:endParaRPr lang="en-US" altLang="ko-KR" sz="10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평가함수는 시스템관리에서 </a:t>
            </a:r>
            <a:r>
              <a:rPr lang="en-US" altLang="ko-KR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A,B,C </a:t>
            </a:r>
            <a:r>
              <a:rPr lang="ko-KR" altLang="en-US" sz="1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기준점수 부여하게 설정</a:t>
            </a:r>
            <a:endParaRPr lang="ko-KR" alt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D15F6-C031-0E2A-0FAB-306D43D277DD}"/>
              </a:ext>
            </a:extLst>
          </p:cNvPr>
          <p:cNvSpPr txBox="1"/>
          <p:nvPr/>
        </p:nvSpPr>
        <p:spPr>
          <a:xfrm>
            <a:off x="8627424" y="3761105"/>
            <a:ext cx="2675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1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평가결과</a:t>
            </a:r>
            <a:r>
              <a:rPr lang="ko-KR" altLang="en-US" dirty="0"/>
              <a:t> </a:t>
            </a:r>
            <a:r>
              <a:rPr lang="en-US" altLang="ko-KR" sz="11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100%</a:t>
            </a:r>
            <a:r>
              <a:rPr lang="ko-KR" altLang="en-US" dirty="0"/>
              <a:t>  </a:t>
            </a:r>
            <a:r>
              <a:rPr lang="en-US" altLang="ko-KR" sz="1100" b="1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B</a:t>
            </a:r>
            <a:r>
              <a:rPr lang="en-US" altLang="ko-KR" dirty="0"/>
              <a:t> </a:t>
            </a:r>
            <a:r>
              <a:rPr lang="ko-KR" altLang="en-US" sz="1100" b="0" i="0" u="none" strike="noStrike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　</a:t>
            </a:r>
            <a:r>
              <a:rPr lang="en-US" altLang="ko-KR" dirty="0"/>
              <a:t>       </a:t>
            </a:r>
            <a:r>
              <a:rPr lang="en-US" altLang="ko-KR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2.97</a:t>
            </a:r>
            <a:r>
              <a:rPr lang="en-US" altLang="ko-KR" dirty="0"/>
              <a:t> </a:t>
            </a:r>
            <a:endParaRPr lang="ko-KR" altLang="en-US" dirty="0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C7FDD13D-7F21-B6B4-6D7D-F7E9B0809109}"/>
              </a:ext>
            </a:extLst>
          </p:cNvPr>
          <p:cNvCxnSpPr/>
          <p:nvPr/>
        </p:nvCxnSpPr>
        <p:spPr>
          <a:xfrm flipV="1">
            <a:off x="9624951" y="4001984"/>
            <a:ext cx="325660" cy="15756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337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243</Words>
  <Application>Microsoft Office PowerPoint</Application>
  <PresentationFormat>와이드스크린</PresentationFormat>
  <Paragraphs>28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돋움</vt:lpstr>
      <vt:lpstr>맑은 고딕</vt:lpstr>
      <vt:lpstr>Arial</vt:lpstr>
      <vt:lpstr>Office 테마</vt:lpstr>
      <vt:lpstr> 1. 피평가 평가자 모두 OKR 진행 상황 현황표 필요    2. ORK 계획 – 피평가자 작성 후 마감 -&gt; 이메일로 평가자에 메일 전송 필요함.  (평가자 2명이면 평가자1 에게 가고 평가자 1이 완료하면, 그 다음 평가자2에게로 전송 후 평가자2가 최종 마감)   3. 작성양식은 세로축은 전체 고정 값으로 하고, 그 내부에서 세로축을 자유롭게 (크기조절 가능) 조절 할 수 있는지 ? 가로축은 한눈에 문구 보이게(가려지지 않게)     4. . 작성페이지 완료되면 마감기능 및 미리보기, 엑셀변환 기능  5. 도전적 목표 – 협업목표등의 순서를 자유롭게 변경가능한지?  6. 평가결과 – 평가점수 및 평가등급 하단 합계표시 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1. 평가자와 피평가자 페이지 구분필요    2. ORK 계획 - 결재란은 어떻게 구현되는지? 평가자1, 평가자2의 최종승인일자 표기 및 사인란 필요     3. 도전적 목표 - 협업목표등의 순서를 자유롭게 변경가능한지?   4. 뷰어시 A4한장(가로)으로 압축되어 저장되는지?(크기조절 가능)    5. 피평가자가 작성완료 버튼 누르면 -&gt; 메일로 평가자에게 수신표시등 알림이 필요</dc:title>
  <dc:creator>admin</dc:creator>
  <cp:lastModifiedBy>admin</cp:lastModifiedBy>
  <cp:revision>16</cp:revision>
  <dcterms:created xsi:type="dcterms:W3CDTF">2024-11-18T07:14:22Z</dcterms:created>
  <dcterms:modified xsi:type="dcterms:W3CDTF">2024-11-19T06:15:02Z</dcterms:modified>
</cp:coreProperties>
</file>