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46" r:id="rId2"/>
    <p:sldId id="347" r:id="rId3"/>
    <p:sldId id="350" r:id="rId4"/>
    <p:sldId id="349" r:id="rId5"/>
    <p:sldId id="351" r:id="rId6"/>
    <p:sldId id="348" r:id="rId7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24E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120" autoAdjust="0"/>
  </p:normalViewPr>
  <p:slideViewPr>
    <p:cSldViewPr snapToGrid="0">
      <p:cViewPr varScale="1">
        <p:scale>
          <a:sx n="114" d="100"/>
          <a:sy n="114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1E0923-9955-4490-816D-81363679A6C9}" type="datetimeFigureOut">
              <a:rPr lang="ko-KR" altLang="en-US" smtClean="0"/>
              <a:t>2026-01-07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6C40C-D344-42F9-A8D5-C0CB8F2B8F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0567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4216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BE5864-388C-79A3-92A9-B46008D770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EB0BD22D-109D-B289-EC4F-2FA3003E37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D94C9469-3F86-15BD-EE5B-924EBE31DB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8311EC8-6090-4629-1030-A040D8D68E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464472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0EF7CD-A9B8-86BE-526A-D6614ED7F5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6FEC0218-542B-E9F7-1A8F-BEF10A7CBE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01BFAA7A-CAE4-2B50-46C9-EE1DA1E91B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F3059E1-FEC0-3553-A454-033B387625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35781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71CE2D-A3C0-2E9B-ED45-7FC8542DC3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7C3D85E0-89C1-4884-3C1D-CEF9A755E1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71878853-ECA3-657F-FC04-6A40E0B8B4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81322673-EF4C-FBF2-E19D-B0BF8FBFAF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23343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988926-ED11-F2E4-A296-62BBA4F19E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182DD3CD-D8CA-9941-1653-618E42ABA6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C705DE8C-7BDF-2C31-5EA0-C00B857CE9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12E8795-B202-34B4-B9C2-9D3FA231EFB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620513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A5D8325-BFCE-A6D4-1C95-45E5277458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ABF4425E-DF43-D6C1-1D8A-8C639DC087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E783363-F763-071E-C786-674BBF6B9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7D93B1B-5F16-4D7B-D720-41A2EBA4D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DDBC69A-BC98-2176-9F1E-A25ECC601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9797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585D77-57E8-DDED-72F8-07347E66A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8BACA6C-172C-677B-150E-5DD2EAEE22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9CD16D3-DE66-C44C-DCCE-4117A6934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72F3C23-DDC9-F547-CF0D-5A9999047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E364C9D-4347-B7FB-5355-B4CE5AD73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7726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0478821-094B-56B6-10AE-D4E4981807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A133DF3-4BBC-4CCA-486B-23E9A76D8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60DFC1C-7E43-25A5-F83A-7C28D2E25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4669465-9FA5-8DEB-79B7-73BCB507D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33173DE-B24E-2813-87F1-2FE70BCAD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4636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AE17FCA-5E2F-B5B5-94A8-05E092672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5BEEEAB-24BF-0819-1C9B-C47D47BE0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805A216-0CD2-91F8-22AB-C945BEFD7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D6E28B0-6441-38F6-9512-9A19618CF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4C71E3B-0B2A-B35D-746F-1707C6388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0098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A4ED4A-64FF-0282-2B29-F1A934652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ACFB87E-148C-DA02-CEC8-C17C217AA7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FFDD738-9D34-1D74-3482-149AC1D6D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A778E37-3E7F-9EE2-18BE-DBBAFC411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8F42ACF-23FB-9449-601E-2DDA1964D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3917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21E378-CB40-C291-04E8-772CB15B2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DA61D64-3030-C98E-463E-AA9CDD617F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35C5F72-1CEA-53E0-3406-926932BDED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7B7C13C-B2A8-6ADD-E239-B82D86F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2026-01-07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1883612-D3FD-49FA-5C06-27A19DE47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C571989-BE5E-7408-8866-58460F439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8539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1198F30-F663-3E81-80D5-4C420DE62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FC7835E-0FE6-1FCD-DF88-FFA5B1ECCE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BE250CF-C304-430F-F25F-BDE3D0885E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E6CDAE3-E0BE-5D86-97AC-8BC6F439A6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EB50EBD-46E0-315D-FA83-411C859A92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8709E42-46CE-9B9B-4D35-F7F4A4E7D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2026-01-07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C0D8AB7-B6E3-B2D7-D2A0-780AB0000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C8B59176-9229-B53C-2D4C-3385C8EE1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5144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7B72BF1-F4D7-8ECF-7C62-FA7CAD4D6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9F29316-BCAF-D5D9-5791-1611B455E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2026-01-07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260A31D0-BACA-DBF3-E14F-15B9714B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0FC36A6-FF2B-0164-DE90-D01477895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8899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FA5ACED-18C2-F54F-7650-474C84587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2026-01-07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0EB39E36-BB5D-5A12-29BD-74C6D2D5D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996F212-FADC-7595-85B8-9B2CF0DC7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3511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E9AD1B0-79FC-53F8-81F2-09F221505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E4D222A-5567-A547-6846-DED6ACFDB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3ED689-9441-12A9-9B40-F2869A7760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B59D953-AFD1-338B-D5AF-1931DA417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2026-01-07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3C419AE-40CC-0439-F6B2-A1F634836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D07A541-6FD4-F9D2-F0A2-FC4D6E7EE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1658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2E545A3-A5FB-C8EE-D220-A39555A66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7A62561-FB76-5864-AD04-F26B8E715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560F82D-2541-62F6-98A0-23F8E0C88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7E8FE4-C08A-8774-CAD5-563E847C9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2026-01-07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7757B5F-CDF8-E5BB-4331-D2504D3A5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060134D-4584-A14D-A62E-0DE4BE336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229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9010D8F6-0403-DE3B-82D7-D2DE6740A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07AAA18-001B-269A-9AA6-2CF95FB99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761139D-9108-70D3-A09C-EB934E49AC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383CD-7BF5-431C-984E-CCAAB9885123}" type="datetimeFigureOut">
              <a:rPr lang="ko-KR" altLang="en-US" smtClean="0"/>
              <a:t>2026-01-07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C0022EA-8EBB-88D9-3731-D0B5FB79C0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07C3262-967F-7539-E7E7-D815559420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9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1769166" y="2027583"/>
            <a:ext cx="9713689" cy="8091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639848" y="1902551"/>
            <a:ext cx="112931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dirty="0">
                <a:solidFill>
                  <a:schemeClr val="bg2">
                    <a:lumMod val="50000"/>
                  </a:schemeClr>
                </a:solidFill>
              </a:rPr>
              <a:t>2025-2026</a:t>
            </a:r>
            <a:endParaRPr lang="ko-KR" alt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9903" y="2635624"/>
            <a:ext cx="11107988" cy="8654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  <a:defRPr/>
            </a:pPr>
            <a:r>
              <a:rPr lang="ko-KR" altLang="en-US" sz="3000" dirty="0" err="1">
                <a:ea typeface="HY견고딕"/>
              </a:rPr>
              <a:t>로망스투어</a:t>
            </a:r>
            <a:r>
              <a:rPr lang="ko-KR" altLang="en-US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ERP</a:t>
            </a:r>
            <a:r>
              <a:rPr lang="ko-KR" altLang="en-US" sz="3000" dirty="0">
                <a:ea typeface="HY견고딕"/>
              </a:rPr>
              <a:t>리뉴얼</a:t>
            </a:r>
            <a:r>
              <a:rPr lang="en-US" altLang="ko-KR" sz="3000" dirty="0">
                <a:ea typeface="HY견고딕"/>
              </a:rPr>
              <a:t>_</a:t>
            </a:r>
            <a:r>
              <a:rPr lang="ko-KR" altLang="en-US" sz="3000" dirty="0">
                <a:ea typeface="HY견고딕"/>
              </a:rPr>
              <a:t>검토사항 </a:t>
            </a:r>
            <a:r>
              <a:rPr lang="en-US" altLang="ko-KR" sz="3000" dirty="0">
                <a:ea typeface="HY견고딕"/>
              </a:rPr>
              <a:t>3</a:t>
            </a:r>
            <a:r>
              <a:rPr lang="ko-KR" altLang="en-US" sz="3000" dirty="0">
                <a:ea typeface="HY견고딕"/>
              </a:rPr>
              <a:t>차</a:t>
            </a:r>
            <a:r>
              <a:rPr lang="en-US" altLang="ko-KR" sz="3000" dirty="0">
                <a:ea typeface="HY견고딕"/>
              </a:rPr>
              <a:t>(</a:t>
            </a:r>
            <a:r>
              <a:rPr lang="en-US" altLang="ko-KR" sz="3000">
                <a:ea typeface="HY견고딕"/>
              </a:rPr>
              <a:t>2026.1.2.)</a:t>
            </a:r>
            <a:endParaRPr lang="en-US" altLang="ko-KR" sz="3000" dirty="0">
              <a:ea typeface="HY견고딕"/>
            </a:endParaRP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375E8E77-795B-0249-13E1-E5EDD7031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1</a:t>
            </a:fld>
            <a:endParaRPr lang="ko-KR" altLang="en-US"/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A2409674-2F67-C8F4-EF36-99420FEC3948}"/>
              </a:ext>
            </a:extLst>
          </p:cNvPr>
          <p:cNvCxnSpPr/>
          <p:nvPr/>
        </p:nvCxnSpPr>
        <p:spPr>
          <a:xfrm>
            <a:off x="666974" y="4550485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F9605A71-9694-CC9E-CFD5-CDF2F97493FB}"/>
              </a:ext>
            </a:extLst>
          </p:cNvPr>
          <p:cNvCxnSpPr/>
          <p:nvPr/>
        </p:nvCxnSpPr>
        <p:spPr>
          <a:xfrm>
            <a:off x="682177" y="4861911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E13DBD88-BCD7-8508-6FFA-B90762F7D6B0}"/>
              </a:ext>
            </a:extLst>
          </p:cNvPr>
          <p:cNvCxnSpPr/>
          <p:nvPr/>
        </p:nvCxnSpPr>
        <p:spPr>
          <a:xfrm>
            <a:off x="682177" y="5199842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2472E0B0-EC86-8137-F2F2-3C8F5A34E0E3}"/>
              </a:ext>
            </a:extLst>
          </p:cNvPr>
          <p:cNvCxnSpPr/>
          <p:nvPr/>
        </p:nvCxnSpPr>
        <p:spPr>
          <a:xfrm>
            <a:off x="6142616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323DFFC1-3A5D-5105-2FE0-A75E4BAFCFD8}"/>
              </a:ext>
            </a:extLst>
          </p:cNvPr>
          <p:cNvCxnSpPr/>
          <p:nvPr/>
        </p:nvCxnSpPr>
        <p:spPr>
          <a:xfrm>
            <a:off x="8876851" y="454799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500B5EC4-527B-B12F-F6CF-E2E10E53CAB1}"/>
              </a:ext>
            </a:extLst>
          </p:cNvPr>
          <p:cNvCxnSpPr/>
          <p:nvPr/>
        </p:nvCxnSpPr>
        <p:spPr>
          <a:xfrm>
            <a:off x="3444240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8E448B7A-DDFD-D3AF-0660-3A37DF9B5089}"/>
              </a:ext>
            </a:extLst>
          </p:cNvPr>
          <p:cNvSpPr txBox="1"/>
          <p:nvPr/>
        </p:nvSpPr>
        <p:spPr>
          <a:xfrm>
            <a:off x="682177" y="4550228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Document Version</a:t>
            </a:r>
            <a:endParaRPr lang="ko-KR" altLang="en-US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1C68633-70FA-8992-6234-299B67F5AC31}"/>
              </a:ext>
            </a:extLst>
          </p:cNvPr>
          <p:cNvSpPr txBox="1"/>
          <p:nvPr/>
        </p:nvSpPr>
        <p:spPr>
          <a:xfrm>
            <a:off x="3452270" y="4536481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Last Updated</a:t>
            </a:r>
            <a:endParaRPr lang="ko-KR" altLang="en-US" sz="16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507817-4DD5-D862-ABCE-D39C6AA2FA38}"/>
              </a:ext>
            </a:extLst>
          </p:cNvPr>
          <p:cNvSpPr txBox="1"/>
          <p:nvPr/>
        </p:nvSpPr>
        <p:spPr>
          <a:xfrm>
            <a:off x="6150646" y="4523357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Organization</a:t>
            </a:r>
            <a:endParaRPr lang="ko-KR" altLang="en-US" sz="1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E8CCFAB-C95C-1A8B-0230-1AF8C214703B}"/>
              </a:ext>
            </a:extLst>
          </p:cNvPr>
          <p:cNvSpPr txBox="1"/>
          <p:nvPr/>
        </p:nvSpPr>
        <p:spPr>
          <a:xfrm>
            <a:off x="8868821" y="4535135"/>
            <a:ext cx="2598831" cy="350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err="1"/>
              <a:t>Auther</a:t>
            </a:r>
            <a:endParaRPr lang="ko-KR" altLang="en-US" sz="16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C930074-DF7B-F495-D92A-C9EFD1098744}"/>
              </a:ext>
            </a:extLst>
          </p:cNvPr>
          <p:cNvSpPr txBox="1"/>
          <p:nvPr/>
        </p:nvSpPr>
        <p:spPr>
          <a:xfrm>
            <a:off x="682177" y="4861911"/>
            <a:ext cx="276206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0.3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A8CBD8C-5A89-5AA3-1C32-C116612F520E}"/>
              </a:ext>
            </a:extLst>
          </p:cNvPr>
          <p:cNvSpPr txBox="1"/>
          <p:nvPr/>
        </p:nvSpPr>
        <p:spPr>
          <a:xfrm>
            <a:off x="3454878" y="4890385"/>
            <a:ext cx="26716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2026.1.2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100A536-E1AD-C275-46DD-D0D48353E8D9}"/>
              </a:ext>
            </a:extLst>
          </p:cNvPr>
          <p:cNvSpPr txBox="1"/>
          <p:nvPr/>
        </p:nvSpPr>
        <p:spPr>
          <a:xfrm>
            <a:off x="6153252" y="4876810"/>
            <a:ext cx="27433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>
                <a:solidFill>
                  <a:schemeClr val="bg2">
                    <a:lumMod val="50000"/>
                  </a:schemeClr>
                </a:solidFill>
              </a:rPr>
              <a:t>경영기획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663C763-307E-9B99-8E01-909E1E103E7D}"/>
              </a:ext>
            </a:extLst>
          </p:cNvPr>
          <p:cNvSpPr txBox="1"/>
          <p:nvPr/>
        </p:nvSpPr>
        <p:spPr>
          <a:xfrm>
            <a:off x="8857054" y="4874143"/>
            <a:ext cx="26524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dirty="0">
                <a:solidFill>
                  <a:schemeClr val="bg2">
                    <a:lumMod val="50000"/>
                  </a:schemeClr>
                </a:solidFill>
              </a:rPr>
              <a:t>김태진</a:t>
            </a:r>
          </a:p>
        </p:txBody>
      </p:sp>
    </p:spTree>
    <p:extLst>
      <p:ext uri="{BB962C8B-B14F-4D97-AF65-F5344CB8AC3E}">
        <p14:creationId xmlns:p14="http://schemas.microsoft.com/office/powerpoint/2010/main" val="892576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D553B8-569B-0E69-2CC0-50F18230F4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 descr="텍스트, 스크린샷, 번호, 폰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20F7C507-A451-8E60-93B0-37D1D97035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25" y="965423"/>
            <a:ext cx="5901383" cy="404932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2F970C7-6ADC-2FF4-C8CD-08759244CBB4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ADMIN-</a:t>
            </a:r>
            <a:r>
              <a:rPr lang="ko-KR" altLang="en-US" b="1" dirty="0">
                <a:solidFill>
                  <a:schemeClr val="bg1"/>
                </a:solidFill>
              </a:rPr>
              <a:t>상품관리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CEB97A2-114E-FA4B-FE9C-7D5EA9D64600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en-US" altLang="ko-KR" sz="1200" b="1" dirty="0"/>
              <a:t>ERP </a:t>
            </a:r>
            <a:r>
              <a:rPr lang="ko-KR" altLang="en-US" sz="1200" b="1" dirty="0"/>
              <a:t>상품관리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일반정보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A2A0F68-774C-0216-93E2-BFC2E3D02C71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2025.1.2</a:t>
            </a:r>
            <a:endParaRPr lang="ko-KR" altLang="en-US" sz="1200" dirty="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F4D3F4E8-FAC0-89C6-2595-ECDF850F4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2</a:t>
            </a:fld>
            <a:endParaRPr lang="ko-KR" altLang="en-US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A900580D-9CEF-4A98-7B5D-85623F7EA1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5723674"/>
              </p:ext>
            </p:extLst>
          </p:nvPr>
        </p:nvGraphicFramePr>
        <p:xfrm>
          <a:off x="6096000" y="793342"/>
          <a:ext cx="5790657" cy="53344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065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5129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821481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상품등록시 투어종류를 체크 </a:t>
                      </a:r>
                      <a:r>
                        <a:rPr lang="ko-KR" altLang="en-US" sz="1200" dirty="0" err="1">
                          <a:solidFill>
                            <a:schemeClr val="tx1"/>
                          </a:solidFill>
                        </a:rPr>
                        <a:t>안하면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,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 저장이 되지 않도록 </a:t>
                      </a:r>
                      <a:endParaRPr lang="en-US" altLang="ko-KR" sz="120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ko-KR" altLang="en-US" sz="1200" dirty="0" err="1">
                          <a:solidFill>
                            <a:schemeClr val="tx1"/>
                          </a:solidFill>
                        </a:rPr>
                        <a:t>미체크시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 투어종류를 꼭 정확하게 체크해주십시오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!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라고 </a:t>
                      </a:r>
                      <a:r>
                        <a:rPr lang="ko-KR" altLang="en-US" sz="1200" dirty="0" err="1">
                          <a:solidFill>
                            <a:schemeClr val="tx1"/>
                          </a:solidFill>
                        </a:rPr>
                        <a:t>팝업뜨게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 해주세요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. 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  (</a:t>
                      </a:r>
                      <a:r>
                        <a:rPr lang="ko-KR" altLang="en-US" sz="1200" dirty="0" err="1">
                          <a:solidFill>
                            <a:schemeClr val="tx1"/>
                          </a:solidFill>
                        </a:rPr>
                        <a:t>미체크시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 &amp; </a:t>
                      </a:r>
                      <a:r>
                        <a:rPr lang="ko-KR" altLang="en-US" sz="1200" dirty="0" err="1">
                          <a:solidFill>
                            <a:schemeClr val="tx1"/>
                          </a:solidFill>
                        </a:rPr>
                        <a:t>부정확체크시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 정산에서 에러가 납니다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1" dirty="0">
                          <a:solidFill>
                            <a:srgbClr val="FF0000"/>
                          </a:solidFill>
                        </a:rPr>
                        <a:t> - </a:t>
                      </a:r>
                      <a:r>
                        <a:rPr lang="ko-KR" altLang="en-US" sz="1200" b="1" dirty="0">
                          <a:solidFill>
                            <a:srgbClr val="FF0000"/>
                          </a:solidFill>
                        </a:rPr>
                        <a:t>처리완료</a:t>
                      </a:r>
                      <a:r>
                        <a:rPr lang="en-US" altLang="ko-KR" sz="1200" b="1" dirty="0">
                          <a:solidFill>
                            <a:srgbClr val="FF0000"/>
                          </a:solidFill>
                        </a:rPr>
                        <a:t>(26.01.05) </a:t>
                      </a:r>
                      <a:r>
                        <a:rPr lang="ko-KR" altLang="en-US" sz="1200" b="1" dirty="0">
                          <a:solidFill>
                            <a:srgbClr val="00B0F0"/>
                          </a:solidFill>
                        </a:rPr>
                        <a:t>확인완료</a:t>
                      </a:r>
                      <a:endParaRPr lang="en-US" altLang="ko-KR" sz="1200" b="1" dirty="0">
                        <a:solidFill>
                          <a:srgbClr val="00B0F0"/>
                        </a:solidFill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cxnSp>
        <p:nvCxnSpPr>
          <p:cNvPr id="28" name="직선 화살표 연결선 27">
            <a:extLst>
              <a:ext uri="{FF2B5EF4-FFF2-40B4-BE49-F238E27FC236}">
                <a16:creationId xmlns:a16="http://schemas.microsoft.com/office/drawing/2014/main" id="{23ED8C2B-FE17-6F6B-C73A-1F5E9B2D1E8F}"/>
              </a:ext>
            </a:extLst>
          </p:cNvPr>
          <p:cNvCxnSpPr>
            <a:cxnSpLocks/>
          </p:cNvCxnSpPr>
          <p:nvPr/>
        </p:nvCxnSpPr>
        <p:spPr>
          <a:xfrm flipV="1">
            <a:off x="4022146" y="1530417"/>
            <a:ext cx="2278723" cy="262769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9043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112B0B-B445-5A41-1BF7-B05B531D03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 descr="텍스트, 스크린샷, 소프트웨어, 컴퓨터 아이콘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4C4F141-EE3B-8372-2757-FDE18F41DD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474" y="900997"/>
            <a:ext cx="4731619" cy="388668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128D21B-6E28-8D67-208E-6526B29E8F06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ADMIN-</a:t>
            </a:r>
            <a:r>
              <a:rPr lang="ko-KR" altLang="en-US" b="1" dirty="0">
                <a:solidFill>
                  <a:schemeClr val="bg1"/>
                </a:solidFill>
              </a:rPr>
              <a:t>상품관리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562416F-3F87-C902-A5AB-03C6867978F0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en-US" altLang="ko-KR" sz="1200" b="1" dirty="0"/>
              <a:t>ERP </a:t>
            </a:r>
            <a:r>
              <a:rPr lang="ko-KR" altLang="en-US" sz="1200" b="1" dirty="0"/>
              <a:t>상품관리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상세페이지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97CE0D0-B823-9331-E1F7-5FF85EACF814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2025.1.2</a:t>
            </a:r>
            <a:endParaRPr lang="ko-KR" altLang="en-US" sz="1200" dirty="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16867502-82F2-1CC6-1F25-E45622F8B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3</a:t>
            </a:fld>
            <a:endParaRPr lang="ko-KR" altLang="en-US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DC0E815A-A9DB-7D0A-ACB5-FD1AC65C91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7021242"/>
              </p:ext>
            </p:extLst>
          </p:nvPr>
        </p:nvGraphicFramePr>
        <p:xfrm>
          <a:off x="6096000" y="793342"/>
          <a:ext cx="5790657" cy="53344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065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5129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821481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썸네일 </a:t>
                      </a:r>
                      <a:r>
                        <a:rPr lang="ko-KR" altLang="en-US" sz="1200" dirty="0" err="1">
                          <a:solidFill>
                            <a:schemeClr val="tx1"/>
                          </a:solidFill>
                        </a:rPr>
                        <a:t>등록시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 기존처럼 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1MB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이하 용량제한이 있어야 하는데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, 10Mb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도 다 </a:t>
                      </a:r>
                      <a:r>
                        <a:rPr lang="ko-KR" altLang="en-US" sz="1200" dirty="0" err="1">
                          <a:solidFill>
                            <a:schemeClr val="tx1"/>
                          </a:solidFill>
                        </a:rPr>
                        <a:t>업로드됩니다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. </a:t>
                      </a:r>
                      <a:r>
                        <a:rPr lang="en-US" altLang="ko-KR" sz="1200" dirty="0">
                          <a:solidFill>
                            <a:srgbClr val="FF0000"/>
                          </a:solidFill>
                        </a:rPr>
                        <a:t>–</a:t>
                      </a:r>
                      <a:r>
                        <a:rPr lang="en-US" altLang="ko-KR" sz="12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ko-KR" altLang="en-US" sz="1200" baseline="0" dirty="0">
                          <a:solidFill>
                            <a:srgbClr val="FF0000"/>
                          </a:solidFill>
                        </a:rPr>
                        <a:t>처리완료</a:t>
                      </a:r>
                      <a:r>
                        <a:rPr lang="en-US" altLang="ko-KR" sz="1200" baseline="0" dirty="0">
                          <a:solidFill>
                            <a:srgbClr val="FF0000"/>
                          </a:solidFill>
                        </a:rPr>
                        <a:t>(26.01.05)</a:t>
                      </a:r>
                      <a:r>
                        <a:rPr lang="ko-KR" altLang="en-US" sz="1200" b="1" dirty="0">
                          <a:solidFill>
                            <a:srgbClr val="00B0F0"/>
                          </a:solidFill>
                        </a:rPr>
                        <a:t> 확인완료</a:t>
                      </a:r>
                      <a:endParaRPr lang="en-US" altLang="ko-KR" sz="1200" dirty="0">
                        <a:solidFill>
                          <a:srgbClr val="FF0000"/>
                        </a:solidFill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200" b="1" dirty="0">
                        <a:solidFill>
                          <a:srgbClr val="FF0000"/>
                        </a:solidFill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cxnSp>
        <p:nvCxnSpPr>
          <p:cNvPr id="28" name="직선 화살표 연결선 27">
            <a:extLst>
              <a:ext uri="{FF2B5EF4-FFF2-40B4-BE49-F238E27FC236}">
                <a16:creationId xmlns:a16="http://schemas.microsoft.com/office/drawing/2014/main" id="{FF7454AA-F445-7693-E1A3-741F8E2C5B64}"/>
              </a:ext>
            </a:extLst>
          </p:cNvPr>
          <p:cNvCxnSpPr>
            <a:cxnSpLocks/>
            <a:stCxn id="8" idx="3"/>
          </p:cNvCxnSpPr>
          <p:nvPr/>
        </p:nvCxnSpPr>
        <p:spPr>
          <a:xfrm flipV="1">
            <a:off x="3260227" y="1511166"/>
            <a:ext cx="3044320" cy="216264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8" name="직사각형 7">
            <a:extLst>
              <a:ext uri="{FF2B5EF4-FFF2-40B4-BE49-F238E27FC236}">
                <a16:creationId xmlns:a16="http://schemas.microsoft.com/office/drawing/2014/main" id="{54BBD1BE-C808-71A7-3792-080996910E8E}"/>
              </a:ext>
            </a:extLst>
          </p:cNvPr>
          <p:cNvSpPr/>
          <p:nvPr/>
        </p:nvSpPr>
        <p:spPr>
          <a:xfrm>
            <a:off x="2134071" y="2968133"/>
            <a:ext cx="1126156" cy="1411361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31794611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C631B9-4798-22E0-F058-82F4FCA744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 descr="텍스트, 스크린샷, 소프트웨어, 번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49836152-43E5-B675-B685-DF0B1DDFF4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3" y="819469"/>
            <a:ext cx="5864886" cy="3397529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22FB188-9B55-ECBC-1072-F1A5467E9CCD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ADMIN-</a:t>
            </a:r>
            <a:r>
              <a:rPr lang="ko-KR" altLang="en-US" b="1" dirty="0">
                <a:solidFill>
                  <a:schemeClr val="bg1"/>
                </a:solidFill>
              </a:rPr>
              <a:t>상품관리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F1E9AA-6DFC-BAF1-59D0-60123322E196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en-US" altLang="ko-KR" sz="1200" b="1" dirty="0"/>
              <a:t>ERP </a:t>
            </a:r>
            <a:r>
              <a:rPr lang="ko-KR" altLang="en-US" sz="1200" b="1" dirty="0"/>
              <a:t>상품관리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행사등록관리 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출발일등록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D8AFE44-8356-2A9C-7611-D8C6C479ED26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2025.1.2</a:t>
            </a:r>
            <a:endParaRPr lang="ko-KR" altLang="en-US" sz="1200" dirty="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C8E2366D-99DB-B569-71E4-6FE1722AF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4</a:t>
            </a:fld>
            <a:endParaRPr lang="ko-KR" altLang="en-US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C76C957D-70CC-B02D-0AB1-77B7EA31DF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4796437"/>
              </p:ext>
            </p:extLst>
          </p:nvPr>
        </p:nvGraphicFramePr>
        <p:xfrm>
          <a:off x="6104709" y="810760"/>
          <a:ext cx="5790657" cy="53344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065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5129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821481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출발일등록시 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&gt;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일자별 </a:t>
                      </a:r>
                      <a:r>
                        <a:rPr lang="ko-KR" altLang="en-US" sz="1200" dirty="0" err="1">
                          <a:solidFill>
                            <a:schemeClr val="tx1"/>
                          </a:solidFill>
                        </a:rPr>
                        <a:t>등록때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ko-KR" altLang="en-US" sz="1200" dirty="0" err="1">
                          <a:solidFill>
                            <a:schemeClr val="tx1"/>
                          </a:solidFill>
                        </a:rPr>
                        <a:t>날짜선택클릭후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 생성버튼 누르고 </a:t>
                      </a:r>
                      <a:r>
                        <a:rPr lang="ko-KR" altLang="en-US" sz="1200" dirty="0" err="1">
                          <a:solidFill>
                            <a:schemeClr val="tx1"/>
                          </a:solidFill>
                        </a:rPr>
                        <a:t>팝업창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 닫으면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기존 달력화면이 빈 채로 </a:t>
                      </a:r>
                      <a:r>
                        <a:rPr lang="ko-KR" altLang="en-US" sz="1200" dirty="0" err="1">
                          <a:solidFill>
                            <a:schemeClr val="tx1"/>
                          </a:solidFill>
                        </a:rPr>
                        <a:t>수정안된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 화면이 계속 떠 있습니다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US" altLang="ko-KR" sz="120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   </a:t>
                      </a:r>
                      <a:r>
                        <a:rPr lang="ko-KR" altLang="en-US" sz="1200" dirty="0" err="1">
                          <a:solidFill>
                            <a:schemeClr val="tx1"/>
                          </a:solidFill>
                        </a:rPr>
                        <a:t>팝업창닫으면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달력화면이 </a:t>
                      </a:r>
                      <a:r>
                        <a:rPr lang="ko-KR" altLang="en-US" sz="1200" dirty="0" err="1">
                          <a:solidFill>
                            <a:schemeClr val="tx1"/>
                          </a:solidFill>
                        </a:rPr>
                        <a:t>수정된채로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ko-KR" altLang="en-US" sz="1200" dirty="0" err="1">
                          <a:solidFill>
                            <a:schemeClr val="tx1"/>
                          </a:solidFill>
                        </a:rPr>
                        <a:t>자동바뀌게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 해주세요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.</a:t>
                      </a:r>
                      <a:br>
                        <a:rPr lang="en-US" altLang="ko-KR" sz="120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altLang="ko-KR" sz="12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   - </a:t>
                      </a:r>
                      <a:r>
                        <a:rPr lang="ko-KR" altLang="en-US" sz="12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테스트해 본 결과 문제없이 등록됩니다</a:t>
                      </a:r>
                      <a:r>
                        <a:rPr lang="en-US" altLang="ko-KR" sz="12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. </a:t>
                      </a:r>
                      <a:r>
                        <a:rPr lang="ko-KR" altLang="en-US" sz="1200" b="1" dirty="0">
                          <a:solidFill>
                            <a:srgbClr val="00B0F0"/>
                          </a:solidFill>
                        </a:rPr>
                        <a:t>확인완료</a:t>
                      </a:r>
                      <a:r>
                        <a:rPr lang="en-US" altLang="ko-KR" sz="12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/>
                      </a:r>
                      <a:br>
                        <a:rPr lang="en-US" altLang="ko-KR" sz="12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</a:br>
                      <a:r>
                        <a:rPr lang="en-US" altLang="ko-KR" sz="12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  </a:t>
                      </a:r>
                      <a:r>
                        <a:rPr lang="en-US" altLang="ko-KR" sz="1200" b="1" baseline="0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 - </a:t>
                      </a:r>
                      <a:r>
                        <a:rPr lang="ko-KR" altLang="en-US" sz="1200" b="1" baseline="0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혹시 출발일 등록시의 화면을 </a:t>
                      </a:r>
                      <a:r>
                        <a:rPr lang="ko-KR" altLang="en-US" sz="1200" b="1" baseline="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알려주십시요</a:t>
                      </a:r>
                      <a:r>
                        <a:rPr lang="en-US" altLang="ko-KR" sz="1200" b="1" baseline="0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. 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ko-KR" altLang="en-US" sz="1500" b="1" dirty="0">
                          <a:solidFill>
                            <a:srgbClr val="00B0F0"/>
                          </a:solidFill>
                        </a:rPr>
                        <a:t>날짜가 부분적 수정이 안되네요</a:t>
                      </a:r>
                      <a:r>
                        <a:rPr lang="en-US" altLang="ko-KR" sz="1500" b="1" dirty="0">
                          <a:solidFill>
                            <a:srgbClr val="00B0F0"/>
                          </a:solidFill>
                        </a:rPr>
                        <a:t>? </a:t>
                      </a:r>
                      <a:r>
                        <a:rPr lang="ko-KR" altLang="en-US" sz="1500" b="1" dirty="0">
                          <a:solidFill>
                            <a:srgbClr val="00B0F0"/>
                          </a:solidFill>
                        </a:rPr>
                        <a:t>날짜 하루를 </a:t>
                      </a:r>
                      <a:r>
                        <a:rPr lang="en-US" altLang="ko-KR" sz="1500" b="1" dirty="0">
                          <a:solidFill>
                            <a:srgbClr val="00B0F0"/>
                          </a:solidFill>
                        </a:rPr>
                        <a:t>&lt;</a:t>
                      </a:r>
                      <a:r>
                        <a:rPr lang="ko-KR" altLang="en-US" sz="1500" b="1" dirty="0">
                          <a:solidFill>
                            <a:srgbClr val="00B0F0"/>
                          </a:solidFill>
                        </a:rPr>
                        <a:t>옵션삭제</a:t>
                      </a:r>
                      <a:r>
                        <a:rPr lang="en-US" altLang="ko-KR" sz="1500" b="1" dirty="0">
                          <a:solidFill>
                            <a:srgbClr val="00B0F0"/>
                          </a:solidFill>
                        </a:rPr>
                        <a:t>&gt;</a:t>
                      </a:r>
                      <a:r>
                        <a:rPr lang="ko-KR" altLang="en-US" sz="1500" b="1" dirty="0">
                          <a:solidFill>
                            <a:srgbClr val="00B0F0"/>
                          </a:solidFill>
                        </a:rPr>
                        <a:t>하고</a:t>
                      </a:r>
                      <a:r>
                        <a:rPr lang="en-US" altLang="ko-KR" sz="1500" b="1" dirty="0">
                          <a:solidFill>
                            <a:srgbClr val="00B0F0"/>
                          </a:solidFill>
                        </a:rPr>
                        <a:t>, </a:t>
                      </a:r>
                      <a:r>
                        <a:rPr lang="ko-KR" altLang="en-US" sz="1500" b="1" dirty="0">
                          <a:solidFill>
                            <a:srgbClr val="00B0F0"/>
                          </a:solidFill>
                        </a:rPr>
                        <a:t>출발일등록이나 </a:t>
                      </a:r>
                      <a:r>
                        <a:rPr lang="en-US" altLang="ko-KR" sz="1500" b="1" dirty="0">
                          <a:solidFill>
                            <a:srgbClr val="00B0F0"/>
                          </a:solidFill>
                        </a:rPr>
                        <a:t>&lt;</a:t>
                      </a:r>
                      <a:r>
                        <a:rPr lang="ko-KR" altLang="en-US" sz="1500" b="1" dirty="0">
                          <a:solidFill>
                            <a:srgbClr val="00B0F0"/>
                          </a:solidFill>
                        </a:rPr>
                        <a:t>옵션수정</a:t>
                      </a:r>
                      <a:r>
                        <a:rPr lang="en-US" altLang="ko-KR" sz="1500" b="1" dirty="0">
                          <a:solidFill>
                            <a:srgbClr val="00B0F0"/>
                          </a:solidFill>
                        </a:rPr>
                        <a:t>&gt;</a:t>
                      </a:r>
                      <a:r>
                        <a:rPr lang="ko-KR" altLang="en-US" sz="1500" b="1" dirty="0">
                          <a:solidFill>
                            <a:srgbClr val="00B0F0"/>
                          </a:solidFill>
                        </a:rPr>
                        <a:t>으로</a:t>
                      </a:r>
                      <a:r>
                        <a:rPr lang="en-US" altLang="ko-KR" sz="1500" b="1" dirty="0">
                          <a:solidFill>
                            <a:srgbClr val="00B0F0"/>
                          </a:solidFill>
                        </a:rPr>
                        <a:t> </a:t>
                      </a:r>
                      <a:r>
                        <a:rPr lang="ko-KR" altLang="en-US" sz="1500" b="1" dirty="0">
                          <a:solidFill>
                            <a:srgbClr val="00B0F0"/>
                          </a:solidFill>
                        </a:rPr>
                        <a:t>날짜추가가 안됩니다</a:t>
                      </a:r>
                      <a:r>
                        <a:rPr lang="en-US" altLang="ko-KR" sz="1500" b="1" dirty="0" smtClean="0">
                          <a:solidFill>
                            <a:srgbClr val="00B0F0"/>
                          </a:solidFill>
                        </a:rPr>
                        <a:t>.</a:t>
                      </a:r>
                      <a:br>
                        <a:rPr lang="en-US" altLang="ko-KR" sz="1500" b="1" dirty="0" smtClean="0">
                          <a:solidFill>
                            <a:srgbClr val="00B0F0"/>
                          </a:solidFill>
                        </a:rPr>
                      </a:br>
                      <a:r>
                        <a:rPr lang="en-US" altLang="ko-KR" sz="1500" b="1" dirty="0" smtClean="0">
                          <a:solidFill>
                            <a:srgbClr val="00B0F0"/>
                          </a:solidFill>
                        </a:rPr>
                        <a:t/>
                      </a:r>
                      <a:br>
                        <a:rPr lang="en-US" altLang="ko-KR" sz="1500" b="1" dirty="0" smtClean="0">
                          <a:solidFill>
                            <a:srgbClr val="00B0F0"/>
                          </a:solidFill>
                        </a:rPr>
                      </a:br>
                      <a:r>
                        <a:rPr lang="ko-KR" altLang="en-US" sz="1500" b="1" dirty="0" err="1" smtClean="0">
                          <a:solidFill>
                            <a:srgbClr val="FF0000"/>
                          </a:solidFill>
                        </a:rPr>
                        <a:t>문제없는것으로</a:t>
                      </a:r>
                      <a:r>
                        <a:rPr lang="ko-KR" altLang="en-US" sz="1500" b="1" dirty="0" smtClean="0">
                          <a:solidFill>
                            <a:srgbClr val="FF0000"/>
                          </a:solidFill>
                        </a:rPr>
                        <a:t> 확인됨</a:t>
                      </a:r>
                      <a:r>
                        <a:rPr lang="en-US" altLang="ko-KR" sz="1500" b="1" dirty="0" smtClean="0">
                          <a:solidFill>
                            <a:srgbClr val="FF0000"/>
                          </a:solidFill>
                        </a:rPr>
                        <a:t>(26.01.</a:t>
                      </a:r>
                      <a:endParaRPr lang="en-US" altLang="ko-KR" sz="1500" b="1" dirty="0">
                        <a:solidFill>
                          <a:srgbClr val="FF0000"/>
                        </a:solidFill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24" name="직사각형 23">
            <a:extLst>
              <a:ext uri="{FF2B5EF4-FFF2-40B4-BE49-F238E27FC236}">
                <a16:creationId xmlns:a16="http://schemas.microsoft.com/office/drawing/2014/main" id="{09642852-4862-CC90-8F64-5898C3E5D8B2}"/>
              </a:ext>
            </a:extLst>
          </p:cNvPr>
          <p:cNvSpPr/>
          <p:nvPr/>
        </p:nvSpPr>
        <p:spPr>
          <a:xfrm>
            <a:off x="4763589" y="1782618"/>
            <a:ext cx="348343" cy="281313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pic>
        <p:nvPicPr>
          <p:cNvPr id="11" name="그림 10" descr="텍스트, 스크린샷, 번호, 평행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EFCF4A88-4602-6497-8FD2-FD33B8BD3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905" y="4492367"/>
            <a:ext cx="5126803" cy="2368139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sp>
        <p:nvSpPr>
          <p:cNvPr id="46" name="직사각형 45">
            <a:extLst>
              <a:ext uri="{FF2B5EF4-FFF2-40B4-BE49-F238E27FC236}">
                <a16:creationId xmlns:a16="http://schemas.microsoft.com/office/drawing/2014/main" id="{62CF0A0A-1340-5A1E-B2E5-9AB39853858B}"/>
              </a:ext>
            </a:extLst>
          </p:cNvPr>
          <p:cNvSpPr/>
          <p:nvPr/>
        </p:nvSpPr>
        <p:spPr>
          <a:xfrm>
            <a:off x="556173" y="5279463"/>
            <a:ext cx="4868582" cy="1442012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cxnSp>
        <p:nvCxnSpPr>
          <p:cNvPr id="28" name="직선 화살표 연결선 27">
            <a:extLst>
              <a:ext uri="{FF2B5EF4-FFF2-40B4-BE49-F238E27FC236}">
                <a16:creationId xmlns:a16="http://schemas.microsoft.com/office/drawing/2014/main" id="{FB573663-5CC1-5595-5EE1-20CBD42317CF}"/>
              </a:ext>
            </a:extLst>
          </p:cNvPr>
          <p:cNvCxnSpPr>
            <a:cxnSpLocks/>
            <a:stCxn id="24" idx="2"/>
          </p:cNvCxnSpPr>
          <p:nvPr/>
        </p:nvCxnSpPr>
        <p:spPr>
          <a:xfrm flipH="1">
            <a:off x="4188823" y="2063931"/>
            <a:ext cx="748938" cy="321553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45405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555529-624D-17B3-17E0-3EC2064AC8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그림 13" descr="텍스트, 스크린샷, 소프트웨어, 컴퓨터 아이콘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BA28B7A-0C26-64DE-A29F-05907BA333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78768" y="911216"/>
            <a:ext cx="5979526" cy="260430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6A5852C-CF15-257E-F06D-81C03F823925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ADMIN-</a:t>
            </a:r>
            <a:r>
              <a:rPr lang="ko-KR" altLang="en-US" b="1" dirty="0">
                <a:solidFill>
                  <a:schemeClr val="bg1"/>
                </a:solidFill>
              </a:rPr>
              <a:t>상품관리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9D67DF6-6EBB-9B55-30B6-C5EBCE4A808B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en-US" altLang="ko-KR" sz="1200" b="1" dirty="0"/>
              <a:t>ERP </a:t>
            </a:r>
            <a:r>
              <a:rPr lang="ko-KR" altLang="en-US" sz="1200" b="1" dirty="0"/>
              <a:t>상품관리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행사등록관리 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일정표등록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27D6B73-ABCD-ABF8-F7F8-34D0C6403A97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2025.1.2</a:t>
            </a:r>
            <a:endParaRPr lang="ko-KR" altLang="en-US" sz="1200" dirty="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9D1BB7A5-81D4-CEC4-684A-CA9CDD02A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5</a:t>
            </a:fld>
            <a:endParaRPr lang="ko-KR" altLang="en-US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F397097D-0A0D-D746-7E5E-53B5E09AEE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0553675"/>
              </p:ext>
            </p:extLst>
          </p:nvPr>
        </p:nvGraphicFramePr>
        <p:xfrm>
          <a:off x="6096000" y="793342"/>
          <a:ext cx="5790657" cy="53344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065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5129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821481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[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간단일정등록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], [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상세일정등록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]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ko-KR" altLang="en-US" sz="1200" dirty="0" err="1">
                          <a:solidFill>
                            <a:schemeClr val="tx1"/>
                          </a:solidFill>
                        </a:rPr>
                        <a:t>둘다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ko-KR" altLang="en-US" sz="1200" dirty="0" err="1">
                          <a:solidFill>
                            <a:schemeClr val="tx1"/>
                          </a:solidFill>
                        </a:rPr>
                        <a:t>팝업기입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 후 저장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등록이 안됩니다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.</a:t>
                      </a:r>
                      <a:br>
                        <a:rPr lang="en-US" altLang="ko-KR" sz="120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altLang="ko-KR" sz="12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 - </a:t>
                      </a:r>
                      <a:r>
                        <a:rPr lang="ko-KR" altLang="en-US" sz="12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테스트해 본 결과 문제없이 등록됩니다</a:t>
                      </a:r>
                      <a:r>
                        <a:rPr lang="en-US" altLang="ko-KR" sz="12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.</a:t>
                      </a:r>
                      <a:r>
                        <a:rPr lang="ko-KR" altLang="en-US" sz="1200" b="1" dirty="0">
                          <a:solidFill>
                            <a:srgbClr val="00B0F0"/>
                          </a:solidFill>
                        </a:rPr>
                        <a:t> 확인완료</a:t>
                      </a:r>
                      <a:r>
                        <a:rPr lang="en-US" altLang="ko-KR" sz="12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/>
                      </a:r>
                      <a:br>
                        <a:rPr lang="en-US" altLang="ko-KR" sz="12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</a:br>
                      <a:r>
                        <a:rPr lang="en-US" altLang="ko-KR" sz="12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  </a:t>
                      </a:r>
                      <a:r>
                        <a:rPr lang="en-US" altLang="ko-KR" sz="1200" b="1" baseline="0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 - </a:t>
                      </a:r>
                      <a:r>
                        <a:rPr lang="ko-KR" altLang="en-US" sz="1200" b="1" baseline="0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혹시 출발일 등록시의 화면을 </a:t>
                      </a:r>
                      <a:r>
                        <a:rPr lang="ko-KR" altLang="en-US" sz="1200" b="1" baseline="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알려주십시요</a:t>
                      </a:r>
                      <a:r>
                        <a:rPr lang="en-US" altLang="ko-KR" sz="1200" b="1" baseline="0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. </a:t>
                      </a: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ko-KR" altLang="en-US" sz="1500" b="1" dirty="0">
                          <a:solidFill>
                            <a:srgbClr val="00B0F0"/>
                          </a:solidFill>
                        </a:rPr>
                        <a:t>일정표로 </a:t>
                      </a:r>
                      <a:r>
                        <a:rPr lang="ko-KR" altLang="en-US" sz="1500" b="1" dirty="0" err="1">
                          <a:solidFill>
                            <a:srgbClr val="00B0F0"/>
                          </a:solidFill>
                        </a:rPr>
                        <a:t>체크저장하면</a:t>
                      </a:r>
                      <a:r>
                        <a:rPr lang="ko-KR" altLang="en-US" sz="1500" b="1" dirty="0">
                          <a:solidFill>
                            <a:srgbClr val="00B0F0"/>
                          </a:solidFill>
                        </a:rPr>
                        <a:t> </a:t>
                      </a:r>
                      <a:r>
                        <a:rPr lang="en-US" altLang="ko-KR" sz="1500" b="1" dirty="0">
                          <a:solidFill>
                            <a:srgbClr val="00B0F0"/>
                          </a:solidFill>
                        </a:rPr>
                        <a:t>ERP</a:t>
                      </a:r>
                      <a:r>
                        <a:rPr lang="ko-KR" altLang="en-US" sz="1500" b="1" dirty="0">
                          <a:solidFill>
                            <a:srgbClr val="00B0F0"/>
                          </a:solidFill>
                        </a:rPr>
                        <a:t>페이지에서 가격이 갑자기 안보입니다 </a:t>
                      </a:r>
                      <a:r>
                        <a:rPr lang="en-US" altLang="ko-KR" sz="1500" b="1" dirty="0">
                          <a:solidFill>
                            <a:srgbClr val="00B0F0"/>
                          </a:solidFill>
                        </a:rPr>
                        <a:t>? (</a:t>
                      </a:r>
                      <a:r>
                        <a:rPr lang="ko-KR" altLang="en-US" sz="1500" b="1" dirty="0">
                          <a:solidFill>
                            <a:srgbClr val="00B0F0"/>
                          </a:solidFill>
                        </a:rPr>
                        <a:t>상단 오류자막 </a:t>
                      </a:r>
                      <a:r>
                        <a:rPr lang="ko-KR" altLang="en-US" sz="1500" b="1" dirty="0" err="1">
                          <a:solidFill>
                            <a:srgbClr val="00B0F0"/>
                          </a:solidFill>
                        </a:rPr>
                        <a:t>같이나옴</a:t>
                      </a:r>
                      <a:r>
                        <a:rPr lang="en-US" altLang="ko-KR" sz="1500" b="1" dirty="0" smtClean="0">
                          <a:solidFill>
                            <a:srgbClr val="00B0F0"/>
                          </a:solidFill>
                        </a:rPr>
                        <a:t>)</a:t>
                      </a:r>
                      <a:br>
                        <a:rPr lang="en-US" altLang="ko-KR" sz="1500" b="1" dirty="0" smtClean="0">
                          <a:solidFill>
                            <a:srgbClr val="00B0F0"/>
                          </a:solidFill>
                        </a:rPr>
                      </a:br>
                      <a:r>
                        <a:rPr lang="en-US" altLang="ko-KR" sz="1500" b="1" dirty="0" smtClean="0">
                          <a:solidFill>
                            <a:srgbClr val="00B0F0"/>
                          </a:solidFill>
                        </a:rPr>
                        <a:t>- </a:t>
                      </a:r>
                      <a:endParaRPr lang="en-US" altLang="ko-KR" sz="1500" b="1" dirty="0">
                        <a:solidFill>
                          <a:srgbClr val="00B0F0"/>
                        </a:solidFill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ko-KR" altLang="en-US" sz="1500" b="1" dirty="0">
                          <a:solidFill>
                            <a:srgbClr val="00B0F0"/>
                          </a:solidFill>
                        </a:rPr>
                        <a:t>프론트에서 일정표 오류자막 뜹니다 </a:t>
                      </a:r>
                      <a:r>
                        <a:rPr lang="en-US" altLang="ko-KR" sz="1500" b="1" dirty="0">
                          <a:solidFill>
                            <a:srgbClr val="00B0F0"/>
                          </a:solidFill>
                        </a:rPr>
                        <a:t>? </a:t>
                      </a:r>
                      <a:r>
                        <a:rPr lang="ko-KR" altLang="en-US" sz="1500" b="1" dirty="0">
                          <a:solidFill>
                            <a:srgbClr val="00B0F0"/>
                          </a:solidFill>
                        </a:rPr>
                        <a:t>프론트에서 </a:t>
                      </a:r>
                      <a:r>
                        <a:rPr lang="ko-KR" altLang="en-US" sz="1500" b="1" dirty="0" err="1">
                          <a:solidFill>
                            <a:srgbClr val="00B0F0"/>
                          </a:solidFill>
                        </a:rPr>
                        <a:t>일정표텍스트들이</a:t>
                      </a:r>
                      <a:r>
                        <a:rPr lang="ko-KR" altLang="en-US" sz="1500" b="1" dirty="0">
                          <a:solidFill>
                            <a:srgbClr val="00B0F0"/>
                          </a:solidFill>
                        </a:rPr>
                        <a:t> 조금 더 컸으면 좋겠습니다</a:t>
                      </a:r>
                      <a:r>
                        <a:rPr lang="en-US" altLang="ko-KR" sz="1500" b="1" dirty="0">
                          <a:solidFill>
                            <a:srgbClr val="00B0F0"/>
                          </a:solidFill>
                        </a:rPr>
                        <a:t>.</a:t>
                      </a: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ko-KR" altLang="en-US" sz="1500" b="1" dirty="0">
                          <a:solidFill>
                            <a:srgbClr val="00B0F0"/>
                          </a:solidFill>
                        </a:rPr>
                        <a:t>이미지 </a:t>
                      </a:r>
                      <a:r>
                        <a:rPr lang="en-US" altLang="ko-KR" sz="1500" b="1" dirty="0">
                          <a:solidFill>
                            <a:srgbClr val="00B0F0"/>
                          </a:solidFill>
                        </a:rPr>
                        <a:t>1Mb</a:t>
                      </a:r>
                      <a:r>
                        <a:rPr lang="ko-KR" altLang="en-US" sz="1500" b="1" dirty="0" err="1">
                          <a:solidFill>
                            <a:srgbClr val="00B0F0"/>
                          </a:solidFill>
                        </a:rPr>
                        <a:t>제한없어</a:t>
                      </a:r>
                      <a:r>
                        <a:rPr lang="ko-KR" altLang="en-US" sz="1500" b="1" dirty="0">
                          <a:solidFill>
                            <a:srgbClr val="00B0F0"/>
                          </a:solidFill>
                        </a:rPr>
                        <a:t> </a:t>
                      </a:r>
                      <a:r>
                        <a:rPr lang="en-US" altLang="ko-KR" sz="1500" b="1" dirty="0">
                          <a:solidFill>
                            <a:srgbClr val="00B0F0"/>
                          </a:solidFill>
                        </a:rPr>
                        <a:t>10Mb</a:t>
                      </a:r>
                      <a:r>
                        <a:rPr lang="ko-KR" altLang="en-US" sz="1500" b="1" dirty="0">
                          <a:solidFill>
                            <a:srgbClr val="00B0F0"/>
                          </a:solidFill>
                        </a:rPr>
                        <a:t>이상도 </a:t>
                      </a:r>
                      <a:r>
                        <a:rPr lang="ko-KR" altLang="en-US" sz="1500" b="1" dirty="0" err="1">
                          <a:solidFill>
                            <a:srgbClr val="00B0F0"/>
                          </a:solidFill>
                        </a:rPr>
                        <a:t>업로드되고</a:t>
                      </a:r>
                      <a:r>
                        <a:rPr lang="en-US" altLang="ko-KR" sz="1500" b="1" dirty="0">
                          <a:solidFill>
                            <a:srgbClr val="00B0F0"/>
                          </a:solidFill>
                        </a:rPr>
                        <a:t>, ERP</a:t>
                      </a:r>
                      <a:r>
                        <a:rPr lang="ko-KR" altLang="en-US" sz="1500" b="1" dirty="0" err="1">
                          <a:solidFill>
                            <a:srgbClr val="00B0F0"/>
                          </a:solidFill>
                        </a:rPr>
                        <a:t>사진썸네일에서도</a:t>
                      </a:r>
                      <a:r>
                        <a:rPr lang="ko-KR" altLang="en-US" sz="1500" b="1" dirty="0">
                          <a:solidFill>
                            <a:srgbClr val="00B0F0"/>
                          </a:solidFill>
                        </a:rPr>
                        <a:t> </a:t>
                      </a:r>
                      <a:r>
                        <a:rPr lang="ko-KR" altLang="en-US" sz="1500" b="1" dirty="0" err="1">
                          <a:solidFill>
                            <a:srgbClr val="00B0F0"/>
                          </a:solidFill>
                        </a:rPr>
                        <a:t>안뜹니다</a:t>
                      </a:r>
                      <a:r>
                        <a:rPr lang="en-US" altLang="ko-KR" sz="1500" b="1" dirty="0">
                          <a:solidFill>
                            <a:srgbClr val="00B0F0"/>
                          </a:solidFill>
                        </a:rPr>
                        <a:t> </a:t>
                      </a:r>
                      <a:r>
                        <a:rPr lang="en-US" altLang="ko-KR" sz="1500" b="1" smtClean="0">
                          <a:solidFill>
                            <a:srgbClr val="00B0F0"/>
                          </a:solidFill>
                        </a:rPr>
                        <a:t>? </a:t>
                      </a:r>
                      <a:r>
                        <a:rPr lang="en-US" altLang="ko-KR" sz="1500" b="1" smtClean="0">
                          <a:solidFill>
                            <a:srgbClr val="FF0000"/>
                          </a:solidFill>
                        </a:rPr>
                        <a:t>– </a:t>
                      </a:r>
                      <a:r>
                        <a:rPr lang="ko-KR" altLang="en-US" sz="1500" b="1" dirty="0" smtClean="0">
                          <a:solidFill>
                            <a:srgbClr val="FF0000"/>
                          </a:solidFill>
                        </a:rPr>
                        <a:t>처리완료</a:t>
                      </a:r>
                      <a:endParaRPr lang="en-US" altLang="ko-KR" sz="1500" b="1" dirty="0">
                        <a:solidFill>
                          <a:srgbClr val="FF0000"/>
                        </a:solidFill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altLang="ko-KR" sz="1500" b="1" dirty="0">
                        <a:solidFill>
                          <a:srgbClr val="00B0F0"/>
                        </a:solidFill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altLang="ko-KR" sz="1500" b="1" dirty="0">
                        <a:solidFill>
                          <a:srgbClr val="FF0000"/>
                        </a:solidFill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46" name="직사각형 45">
            <a:extLst>
              <a:ext uri="{FF2B5EF4-FFF2-40B4-BE49-F238E27FC236}">
                <a16:creationId xmlns:a16="http://schemas.microsoft.com/office/drawing/2014/main" id="{2A5E2450-806D-D970-C7BD-F08B76262118}"/>
              </a:ext>
            </a:extLst>
          </p:cNvPr>
          <p:cNvSpPr/>
          <p:nvPr/>
        </p:nvSpPr>
        <p:spPr>
          <a:xfrm>
            <a:off x="4335693" y="3035511"/>
            <a:ext cx="1689721" cy="759068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cxnSp>
        <p:nvCxnSpPr>
          <p:cNvPr id="50" name="직선 화살표 연결선 49">
            <a:extLst>
              <a:ext uri="{FF2B5EF4-FFF2-40B4-BE49-F238E27FC236}">
                <a16:creationId xmlns:a16="http://schemas.microsoft.com/office/drawing/2014/main" id="{690BB98F-AAE3-35A9-AC03-718497CDB608}"/>
              </a:ext>
            </a:extLst>
          </p:cNvPr>
          <p:cNvCxnSpPr>
            <a:cxnSpLocks/>
          </p:cNvCxnSpPr>
          <p:nvPr/>
        </p:nvCxnSpPr>
        <p:spPr>
          <a:xfrm flipV="1">
            <a:off x="5750086" y="1561672"/>
            <a:ext cx="560615" cy="147383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8" name="직선 화살표 연결선 27">
            <a:extLst>
              <a:ext uri="{FF2B5EF4-FFF2-40B4-BE49-F238E27FC236}">
                <a16:creationId xmlns:a16="http://schemas.microsoft.com/office/drawing/2014/main" id="{260AF1CC-7330-2684-2CA4-3C9C827F9FAA}"/>
              </a:ext>
            </a:extLst>
          </p:cNvPr>
          <p:cNvCxnSpPr>
            <a:cxnSpLocks/>
          </p:cNvCxnSpPr>
          <p:nvPr/>
        </p:nvCxnSpPr>
        <p:spPr>
          <a:xfrm flipH="1" flipV="1">
            <a:off x="4510355" y="1782618"/>
            <a:ext cx="914400" cy="101098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52F69BEA-7811-890A-7772-DFBC42052A4C}"/>
              </a:ext>
            </a:extLst>
          </p:cNvPr>
          <p:cNvSpPr/>
          <p:nvPr/>
        </p:nvSpPr>
        <p:spPr>
          <a:xfrm>
            <a:off x="5126803" y="2783594"/>
            <a:ext cx="623283" cy="206491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pic>
        <p:nvPicPr>
          <p:cNvPr id="6" name="그림 5" descr="텍스트, 스크린샷, 번호, 폰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9A45A689-2588-8D4F-0118-30948675249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4849" y="3728382"/>
            <a:ext cx="3774378" cy="2497294"/>
          </a:xfrm>
          <a:prstGeom prst="rect">
            <a:avLst/>
          </a:prstGeom>
        </p:spPr>
      </p:pic>
      <p:sp>
        <p:nvSpPr>
          <p:cNvPr id="7" name="직사각형 6">
            <a:extLst>
              <a:ext uri="{FF2B5EF4-FFF2-40B4-BE49-F238E27FC236}">
                <a16:creationId xmlns:a16="http://schemas.microsoft.com/office/drawing/2014/main" id="{3D70D971-ADF8-EF1C-5267-653916033F5D}"/>
              </a:ext>
            </a:extLst>
          </p:cNvPr>
          <p:cNvSpPr/>
          <p:nvPr/>
        </p:nvSpPr>
        <p:spPr>
          <a:xfrm>
            <a:off x="943704" y="3677872"/>
            <a:ext cx="2985523" cy="624162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11CFA3E6-F00D-AA6A-AD38-8A5A0DFB47DF}"/>
              </a:ext>
            </a:extLst>
          </p:cNvPr>
          <p:cNvSpPr/>
          <p:nvPr/>
        </p:nvSpPr>
        <p:spPr>
          <a:xfrm>
            <a:off x="1300757" y="5946784"/>
            <a:ext cx="379998" cy="329402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pic>
        <p:nvPicPr>
          <p:cNvPr id="11" name="그림 10" descr="텍스트, 컴퓨터, 스크린샷, 웹사이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E1A0A9E7-98AD-54DF-0E2A-BD79BAAA649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35693" y="4452650"/>
            <a:ext cx="3301724" cy="2216268"/>
          </a:xfrm>
          <a:prstGeom prst="rect">
            <a:avLst/>
          </a:prstGeom>
          <a:ln w="38100">
            <a:solidFill>
              <a:srgbClr val="00B0F0"/>
            </a:solidFill>
          </a:ln>
        </p:spPr>
      </p:pic>
      <p:cxnSp>
        <p:nvCxnSpPr>
          <p:cNvPr id="15" name="직선 화살표 연결선 14">
            <a:extLst>
              <a:ext uri="{FF2B5EF4-FFF2-40B4-BE49-F238E27FC236}">
                <a16:creationId xmlns:a16="http://schemas.microsoft.com/office/drawing/2014/main" id="{17AB4E7C-1814-0AC9-4384-DFA5721AA6B1}"/>
              </a:ext>
            </a:extLst>
          </p:cNvPr>
          <p:cNvCxnSpPr>
            <a:cxnSpLocks/>
          </p:cNvCxnSpPr>
          <p:nvPr/>
        </p:nvCxnSpPr>
        <p:spPr>
          <a:xfrm flipV="1">
            <a:off x="3929227" y="2377440"/>
            <a:ext cx="2362017" cy="1679966"/>
          </a:xfrm>
          <a:prstGeom prst="straightConnector1">
            <a:avLst/>
          </a:prstGeom>
          <a:ln w="57150">
            <a:solidFill>
              <a:srgbClr val="00B0F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9" name="직선 화살표 연결선 18">
            <a:extLst>
              <a:ext uri="{FF2B5EF4-FFF2-40B4-BE49-F238E27FC236}">
                <a16:creationId xmlns:a16="http://schemas.microsoft.com/office/drawing/2014/main" id="{00C06F97-2787-42E2-A033-B4B9AC634A04}"/>
              </a:ext>
            </a:extLst>
          </p:cNvPr>
          <p:cNvCxnSpPr>
            <a:cxnSpLocks/>
          </p:cNvCxnSpPr>
          <p:nvPr/>
        </p:nvCxnSpPr>
        <p:spPr>
          <a:xfrm flipV="1">
            <a:off x="5986555" y="3374610"/>
            <a:ext cx="375275" cy="1069331"/>
          </a:xfrm>
          <a:prstGeom prst="straightConnector1">
            <a:avLst/>
          </a:prstGeom>
          <a:ln w="57150">
            <a:solidFill>
              <a:srgbClr val="00B0F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09148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699F11-3660-A05A-3DFF-73093FA519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F4C7686B-3E1C-0387-0450-FADB908BDF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88757"/>
              </p:ext>
            </p:extLst>
          </p:nvPr>
        </p:nvGraphicFramePr>
        <p:xfrm>
          <a:off x="6096000" y="793342"/>
          <a:ext cx="5790657" cy="5552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065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5129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821481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적용대상 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&gt;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고객별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 -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지정방식 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&gt; [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전체고객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]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이 없습니다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.  </a:t>
                      </a: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적용대상 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&gt;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상품별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 –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카테고리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에서 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카테고리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가 없는 경우 카테고리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만 선택되도록 해야함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. (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선택사항이 없는데도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계속 선택하라는 </a:t>
                      </a:r>
                      <a:r>
                        <a:rPr lang="ko-KR" altLang="en-US" sz="1200" dirty="0" err="1">
                          <a:solidFill>
                            <a:schemeClr val="tx1"/>
                          </a:solidFill>
                        </a:rPr>
                        <a:t>팝업창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 뜸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.)</a:t>
                      </a:r>
                      <a:br>
                        <a:rPr lang="en-US" altLang="ko-KR" sz="120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altLang="ko-KR" sz="1200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1)</a:t>
                      </a:r>
                      <a:r>
                        <a:rPr lang="en-US" altLang="ko-KR" sz="1200" baseline="0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ko-KR" altLang="en-US" sz="1200" baseline="0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일전에 말씀을 드렸는데</a:t>
                      </a:r>
                      <a:r>
                        <a:rPr lang="en-US" altLang="ko-KR" sz="1200" baseline="0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/>
                      </a:r>
                      <a:br>
                        <a:rPr lang="en-US" altLang="ko-KR" sz="1200" baseline="0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</a:br>
                      <a:r>
                        <a:rPr lang="en-US" altLang="ko-KR" sz="1200" baseline="0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en-US" altLang="ko-KR" sz="1200" b="1" baseline="0" dirty="0">
                          <a:solidFill>
                            <a:srgbClr val="0070C0"/>
                          </a:solidFill>
                        </a:rPr>
                        <a:t>   - </a:t>
                      </a:r>
                      <a:r>
                        <a:rPr lang="ko-KR" altLang="en-US" sz="1200" b="1" baseline="0" dirty="0">
                          <a:solidFill>
                            <a:srgbClr val="0070C0"/>
                          </a:solidFill>
                        </a:rPr>
                        <a:t>전체고객에게 쿠폰을 </a:t>
                      </a:r>
                      <a:r>
                        <a:rPr lang="ko-KR" altLang="en-US" sz="1200" b="1" baseline="0" dirty="0" err="1">
                          <a:solidFill>
                            <a:srgbClr val="0070C0"/>
                          </a:solidFill>
                        </a:rPr>
                        <a:t>발행하는것은</a:t>
                      </a:r>
                      <a:r>
                        <a:rPr lang="ko-KR" altLang="en-US" sz="1200" b="1" baseline="0" dirty="0">
                          <a:solidFill>
                            <a:srgbClr val="0070C0"/>
                          </a:solidFill>
                        </a:rPr>
                        <a:t> 쿠폰신규발행에서는</a:t>
                      </a:r>
                      <a:r>
                        <a:rPr lang="en-US" altLang="ko-KR" sz="1200" b="1" baseline="0" dirty="0">
                          <a:solidFill>
                            <a:srgbClr val="0070C0"/>
                          </a:solidFill>
                        </a:rPr>
                        <a:t/>
                      </a:r>
                      <a:br>
                        <a:rPr lang="en-US" altLang="ko-KR" sz="1200" b="1" baseline="0" dirty="0">
                          <a:solidFill>
                            <a:srgbClr val="0070C0"/>
                          </a:solidFill>
                        </a:rPr>
                      </a:br>
                      <a:r>
                        <a:rPr lang="en-US" altLang="ko-KR" sz="1200" b="1" baseline="0" dirty="0">
                          <a:solidFill>
                            <a:srgbClr val="0070C0"/>
                          </a:solidFill>
                        </a:rPr>
                        <a:t>    </a:t>
                      </a:r>
                      <a:r>
                        <a:rPr lang="ko-KR" altLang="en-US" sz="1200" b="1" baseline="0" dirty="0">
                          <a:solidFill>
                            <a:srgbClr val="0070C0"/>
                          </a:solidFill>
                        </a:rPr>
                        <a:t>전체 고객이 </a:t>
                      </a:r>
                      <a:r>
                        <a:rPr lang="ko-KR" altLang="en-US" sz="1200" b="1" baseline="0" dirty="0" err="1">
                          <a:solidFill>
                            <a:srgbClr val="0070C0"/>
                          </a:solidFill>
                        </a:rPr>
                        <a:t>몇만건이다</a:t>
                      </a:r>
                      <a:r>
                        <a:rPr lang="ko-KR" altLang="en-US" sz="1200" b="1" baseline="0" dirty="0">
                          <a:solidFill>
                            <a:srgbClr val="0070C0"/>
                          </a:solidFill>
                        </a:rPr>
                        <a:t> 보니</a:t>
                      </a:r>
                      <a:r>
                        <a:rPr lang="en-US" altLang="ko-KR" sz="1200" b="1" baseline="0" dirty="0">
                          <a:solidFill>
                            <a:srgbClr val="0070C0"/>
                          </a:solidFill>
                        </a:rPr>
                        <a:t>, </a:t>
                      </a:r>
                      <a:br>
                        <a:rPr lang="en-US" altLang="ko-KR" sz="1200" b="1" baseline="0" dirty="0">
                          <a:solidFill>
                            <a:srgbClr val="0070C0"/>
                          </a:solidFill>
                        </a:rPr>
                      </a:br>
                      <a:r>
                        <a:rPr lang="en-US" altLang="ko-KR" sz="1200" b="1" baseline="0" dirty="0">
                          <a:solidFill>
                            <a:srgbClr val="0070C0"/>
                          </a:solidFill>
                        </a:rPr>
                        <a:t>     </a:t>
                      </a:r>
                      <a:r>
                        <a:rPr lang="ko-KR" altLang="en-US" sz="1200" b="1" baseline="0" dirty="0">
                          <a:solidFill>
                            <a:srgbClr val="0070C0"/>
                          </a:solidFill>
                        </a:rPr>
                        <a:t>페이지 로딩이 </a:t>
                      </a:r>
                      <a:r>
                        <a:rPr lang="ko-KR" altLang="en-US" sz="1200" b="1" baseline="0" dirty="0" err="1">
                          <a:solidFill>
                            <a:srgbClr val="0070C0"/>
                          </a:solidFill>
                        </a:rPr>
                        <a:t>오래걸리다가</a:t>
                      </a:r>
                      <a:r>
                        <a:rPr lang="ko-KR" altLang="en-US" sz="1200" b="1" baseline="0" dirty="0">
                          <a:solidFill>
                            <a:srgbClr val="0070C0"/>
                          </a:solidFill>
                        </a:rPr>
                        <a:t> 페이지오류를 출력합니다</a:t>
                      </a:r>
                      <a:r>
                        <a:rPr lang="en-US" altLang="ko-KR" sz="1200" b="1" baseline="0" dirty="0">
                          <a:solidFill>
                            <a:srgbClr val="0070C0"/>
                          </a:solidFill>
                        </a:rPr>
                        <a:t>.</a:t>
                      </a:r>
                      <a:br>
                        <a:rPr lang="en-US" altLang="ko-KR" sz="1200" b="1" baseline="0" dirty="0">
                          <a:solidFill>
                            <a:srgbClr val="0070C0"/>
                          </a:solidFill>
                        </a:rPr>
                      </a:br>
                      <a:r>
                        <a:rPr lang="en-US" altLang="ko-KR" sz="1200" b="1" baseline="0" dirty="0">
                          <a:solidFill>
                            <a:srgbClr val="0070C0"/>
                          </a:solidFill>
                        </a:rPr>
                        <a:t>     </a:t>
                      </a:r>
                      <a:r>
                        <a:rPr lang="ko-KR" altLang="en-US" sz="1200" b="1" baseline="0" dirty="0">
                          <a:solidFill>
                            <a:srgbClr val="0070C0"/>
                          </a:solidFill>
                        </a:rPr>
                        <a:t>따라서 </a:t>
                      </a:r>
                      <a:r>
                        <a:rPr lang="ko-KR" altLang="en-US" sz="1200" b="1" baseline="0" dirty="0" err="1">
                          <a:solidFill>
                            <a:srgbClr val="0070C0"/>
                          </a:solidFill>
                        </a:rPr>
                        <a:t>전체고객은</a:t>
                      </a:r>
                      <a:r>
                        <a:rPr lang="ko-KR" altLang="en-US" sz="1200" b="1" baseline="0" dirty="0">
                          <a:solidFill>
                            <a:srgbClr val="0070C0"/>
                          </a:solidFill>
                        </a:rPr>
                        <a:t> 불가하다고 </a:t>
                      </a:r>
                      <a:r>
                        <a:rPr lang="ko-KR" altLang="en-US" sz="1200" b="1" baseline="0" dirty="0" err="1">
                          <a:solidFill>
                            <a:srgbClr val="0070C0"/>
                          </a:solidFill>
                        </a:rPr>
                        <a:t>말씀드린바</a:t>
                      </a:r>
                      <a:r>
                        <a:rPr lang="ko-KR" altLang="en-US" sz="1200" b="1" baseline="0" dirty="0">
                          <a:solidFill>
                            <a:srgbClr val="0070C0"/>
                          </a:solidFill>
                        </a:rPr>
                        <a:t> 있습니다</a:t>
                      </a:r>
                      <a:r>
                        <a:rPr lang="en-US" altLang="ko-KR" sz="1200" b="1" baseline="0" dirty="0">
                          <a:solidFill>
                            <a:srgbClr val="0070C0"/>
                          </a:solidFill>
                        </a:rPr>
                        <a:t>.</a:t>
                      </a:r>
                      <a:br>
                        <a:rPr lang="en-US" altLang="ko-KR" sz="1200" b="1" baseline="0" dirty="0">
                          <a:solidFill>
                            <a:srgbClr val="0070C0"/>
                          </a:solidFill>
                        </a:rPr>
                      </a:br>
                      <a:r>
                        <a:rPr lang="en-US" altLang="ko-KR" sz="1200" b="1" baseline="0" dirty="0">
                          <a:solidFill>
                            <a:srgbClr val="0070C0"/>
                          </a:solidFill>
                        </a:rPr>
                        <a:t>    - </a:t>
                      </a:r>
                      <a:r>
                        <a:rPr lang="ko-KR" altLang="en-US" sz="1200" b="1" baseline="0" dirty="0">
                          <a:solidFill>
                            <a:srgbClr val="0070C0"/>
                          </a:solidFill>
                        </a:rPr>
                        <a:t>해결책으로 </a:t>
                      </a:r>
                      <a:r>
                        <a:rPr lang="ko-KR" altLang="en-US" sz="1200" b="1" baseline="0" dirty="0" err="1">
                          <a:solidFill>
                            <a:srgbClr val="0070C0"/>
                          </a:solidFill>
                        </a:rPr>
                        <a:t>전체고객에</a:t>
                      </a:r>
                      <a:r>
                        <a:rPr lang="ko-KR" altLang="en-US" sz="1200" b="1" baseline="0" dirty="0">
                          <a:solidFill>
                            <a:srgbClr val="0070C0"/>
                          </a:solidFill>
                        </a:rPr>
                        <a:t> 쿠폰을 발송하려면</a:t>
                      </a:r>
                      <a:r>
                        <a:rPr lang="en-US" altLang="ko-KR" sz="1200" b="1" baseline="0" dirty="0">
                          <a:solidFill>
                            <a:srgbClr val="0070C0"/>
                          </a:solidFill>
                        </a:rPr>
                        <a:t>, </a:t>
                      </a:r>
                      <a:br>
                        <a:rPr lang="en-US" altLang="ko-KR" sz="1200" b="1" baseline="0" dirty="0">
                          <a:solidFill>
                            <a:srgbClr val="0070C0"/>
                          </a:solidFill>
                        </a:rPr>
                      </a:br>
                      <a:r>
                        <a:rPr lang="en-US" altLang="ko-KR" sz="1200" b="1" baseline="0" dirty="0">
                          <a:solidFill>
                            <a:srgbClr val="0070C0"/>
                          </a:solidFill>
                        </a:rPr>
                        <a:t>      </a:t>
                      </a:r>
                      <a:r>
                        <a:rPr lang="ko-KR" altLang="en-US" sz="1200" b="1" baseline="0" dirty="0" err="1">
                          <a:solidFill>
                            <a:srgbClr val="0070C0"/>
                          </a:solidFill>
                        </a:rPr>
                        <a:t>등록만하고</a:t>
                      </a:r>
                      <a:r>
                        <a:rPr lang="en-US" altLang="ko-KR" sz="1200" b="1" baseline="0" dirty="0">
                          <a:solidFill>
                            <a:srgbClr val="0070C0"/>
                          </a:solidFill>
                        </a:rPr>
                        <a:t>, </a:t>
                      </a:r>
                      <a:r>
                        <a:rPr lang="en-US" altLang="ko-KR" sz="1200" b="1" baseline="0" dirty="0" err="1">
                          <a:solidFill>
                            <a:srgbClr val="0070C0"/>
                          </a:solidFill>
                        </a:rPr>
                        <a:t>cron</a:t>
                      </a:r>
                      <a:r>
                        <a:rPr lang="ko-KR" altLang="en-US" sz="1200" b="1" baseline="0" dirty="0">
                          <a:solidFill>
                            <a:srgbClr val="0070C0"/>
                          </a:solidFill>
                        </a:rPr>
                        <a:t>으로 매일 새벽에 발송하는 방법으로 처리해야 합니다</a:t>
                      </a:r>
                      <a:r>
                        <a:rPr lang="en-US" altLang="ko-KR" sz="1200" b="1" baseline="0" dirty="0">
                          <a:solidFill>
                            <a:srgbClr val="0070C0"/>
                          </a:solidFill>
                        </a:rPr>
                        <a:t>.</a:t>
                      </a:r>
                      <a:r>
                        <a:rPr lang="en-US" altLang="ko-KR" sz="1200" baseline="0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/>
                      </a:r>
                      <a:br>
                        <a:rPr lang="en-US" altLang="ko-KR" sz="1200" baseline="0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</a:br>
                      <a:r>
                        <a:rPr lang="en-US" altLang="ko-KR" sz="1200" baseline="0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      </a:t>
                      </a:r>
                      <a:r>
                        <a:rPr lang="ko-KR" altLang="en-US" sz="1200" baseline="0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해당 부분은 유지보수의 작업부분입니다</a:t>
                      </a:r>
                      <a:r>
                        <a:rPr lang="en-US" altLang="ko-KR" sz="1200" baseline="0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. </a:t>
                      </a:r>
                      <a:r>
                        <a:rPr lang="ko-KR" altLang="en-US" sz="1400" b="1" dirty="0">
                          <a:solidFill>
                            <a:srgbClr val="FF0000"/>
                          </a:solidFill>
                        </a:rPr>
                        <a:t>기존기능누락</a:t>
                      </a:r>
                      <a:r>
                        <a:rPr lang="ko-KR" altLang="en-US" sz="1200" b="1" dirty="0">
                          <a:solidFill>
                            <a:srgbClr val="00B0F0"/>
                          </a:solidFill>
                        </a:rPr>
                        <a:t> 기존</a:t>
                      </a:r>
                      <a:r>
                        <a:rPr lang="en-US" altLang="ko-KR" sz="1200" b="1" dirty="0">
                          <a:solidFill>
                            <a:srgbClr val="00B0F0"/>
                          </a:solidFill>
                        </a:rPr>
                        <a:t>ERP</a:t>
                      </a:r>
                      <a:r>
                        <a:rPr lang="ko-KR" altLang="en-US" sz="1200" b="1" dirty="0">
                          <a:solidFill>
                            <a:srgbClr val="00B0F0"/>
                          </a:solidFill>
                        </a:rPr>
                        <a:t>기능에 </a:t>
                      </a:r>
                      <a:r>
                        <a:rPr lang="ko-KR" altLang="en-US" sz="1200" b="1" dirty="0" err="1">
                          <a:solidFill>
                            <a:srgbClr val="00B0F0"/>
                          </a:solidFill>
                        </a:rPr>
                        <a:t>있기때문에</a:t>
                      </a:r>
                      <a:r>
                        <a:rPr lang="en-US" altLang="ko-KR" sz="1200" b="1" dirty="0">
                          <a:solidFill>
                            <a:srgbClr val="00B0F0"/>
                          </a:solidFill>
                        </a:rPr>
                        <a:t>, </a:t>
                      </a:r>
                      <a:r>
                        <a:rPr lang="ko-KR" altLang="en-US" sz="1200" b="1" dirty="0">
                          <a:solidFill>
                            <a:srgbClr val="00B0F0"/>
                          </a:solidFill>
                        </a:rPr>
                        <a:t>기존처럼 </a:t>
                      </a:r>
                      <a:r>
                        <a:rPr lang="ko-KR" altLang="en-US" sz="1200" b="1" dirty="0" err="1">
                          <a:solidFill>
                            <a:srgbClr val="00B0F0"/>
                          </a:solidFill>
                        </a:rPr>
                        <a:t>오래걸리더라도</a:t>
                      </a:r>
                      <a:r>
                        <a:rPr lang="ko-KR" altLang="en-US" sz="1200" b="1" dirty="0">
                          <a:solidFill>
                            <a:srgbClr val="00B0F0"/>
                          </a:solidFill>
                        </a:rPr>
                        <a:t> 페이지를 벗어나더라도</a:t>
                      </a:r>
                      <a:r>
                        <a:rPr lang="en-US" altLang="ko-KR" sz="1200" b="1" dirty="0">
                          <a:solidFill>
                            <a:srgbClr val="00B0F0"/>
                          </a:solidFill>
                        </a:rPr>
                        <a:t>, </a:t>
                      </a:r>
                      <a:r>
                        <a:rPr lang="ko-KR" altLang="en-US" sz="1200" b="1" dirty="0">
                          <a:solidFill>
                            <a:srgbClr val="00B0F0"/>
                          </a:solidFill>
                        </a:rPr>
                        <a:t>전체고객에게 보내지게 해주세요</a:t>
                      </a:r>
                      <a:r>
                        <a:rPr lang="en-US" altLang="ko-KR" sz="1200" b="1" dirty="0">
                          <a:solidFill>
                            <a:srgbClr val="00B0F0"/>
                          </a:solidFill>
                        </a:rPr>
                        <a:t>. (</a:t>
                      </a:r>
                      <a:r>
                        <a:rPr lang="ko-KR" altLang="en-US" sz="1200" b="1" dirty="0">
                          <a:solidFill>
                            <a:srgbClr val="00B0F0"/>
                          </a:solidFill>
                        </a:rPr>
                        <a:t>기존 </a:t>
                      </a:r>
                      <a:r>
                        <a:rPr lang="ko-KR" altLang="en-US" sz="1200" b="1" dirty="0" err="1">
                          <a:solidFill>
                            <a:srgbClr val="00B0F0"/>
                          </a:solidFill>
                        </a:rPr>
                        <a:t>뷰티니아</a:t>
                      </a:r>
                      <a:r>
                        <a:rPr lang="ko-KR" altLang="en-US" sz="1200" b="1" dirty="0">
                          <a:solidFill>
                            <a:srgbClr val="00B0F0"/>
                          </a:solidFill>
                        </a:rPr>
                        <a:t> 서버 소스코드 참고</a:t>
                      </a:r>
                      <a:r>
                        <a:rPr lang="en-US" altLang="ko-KR" sz="1200" b="1" dirty="0">
                          <a:solidFill>
                            <a:srgbClr val="00B0F0"/>
                          </a:solidFill>
                        </a:rPr>
                        <a:t>)</a:t>
                      </a:r>
                      <a:r>
                        <a:rPr lang="en-US" altLang="ko-KR" sz="1200" baseline="0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/>
                      </a:r>
                      <a:br>
                        <a:rPr lang="en-US" altLang="ko-KR" sz="1200" baseline="0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</a:br>
                      <a:r>
                        <a:rPr lang="en-US" altLang="ko-KR" sz="1200" baseline="0" dirty="0">
                          <a:solidFill>
                            <a:schemeClr val="tx1"/>
                          </a:solidFill>
                        </a:rPr>
                        <a:t/>
                      </a:r>
                      <a:br>
                        <a:rPr lang="en-US" altLang="ko-KR" sz="1200" baseline="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altLang="ko-KR" sz="1200" baseline="0" dirty="0">
                          <a:solidFill>
                            <a:srgbClr val="FF0000"/>
                          </a:solidFill>
                        </a:rPr>
                        <a:t>2) </a:t>
                      </a:r>
                      <a:r>
                        <a:rPr lang="ko-KR" altLang="en-US" sz="1200" baseline="0" dirty="0">
                          <a:solidFill>
                            <a:srgbClr val="FF0000"/>
                          </a:solidFill>
                        </a:rPr>
                        <a:t>처리완료</a:t>
                      </a:r>
                      <a:r>
                        <a:rPr lang="en-US" altLang="ko-KR" sz="1200" baseline="0" dirty="0">
                          <a:solidFill>
                            <a:srgbClr val="FF0000"/>
                          </a:solidFill>
                        </a:rPr>
                        <a:t>. </a:t>
                      </a:r>
                      <a:r>
                        <a:rPr lang="ko-KR" altLang="en-US" sz="1200" b="1" dirty="0">
                          <a:solidFill>
                            <a:srgbClr val="FF0000"/>
                          </a:solidFill>
                        </a:rPr>
                        <a:t>확인완료</a:t>
                      </a:r>
                      <a:r>
                        <a:rPr lang="en-US" altLang="ko-KR" sz="1200" baseline="0" dirty="0">
                          <a:solidFill>
                            <a:schemeClr val="tx1"/>
                          </a:solidFill>
                        </a:rPr>
                        <a:t/>
                      </a:r>
                      <a:br>
                        <a:rPr lang="en-US" altLang="ko-KR" sz="1200" baseline="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altLang="ko-KR" sz="1200" baseline="0" dirty="0">
                          <a:solidFill>
                            <a:schemeClr val="tx1"/>
                          </a:solidFill>
                        </a:rPr>
                        <a:t>      </a:t>
                      </a:r>
                      <a:endParaRPr lang="en-US" altLang="ko-KR" sz="1200" dirty="0">
                        <a:solidFill>
                          <a:schemeClr val="tx1"/>
                        </a:solidFill>
                      </a:endParaRP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altLang="ko-KR" sz="1200" b="1" dirty="0">
                        <a:solidFill>
                          <a:schemeClr val="tx1"/>
                        </a:solidFill>
                      </a:endParaRP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altLang="ko-KR" sz="1200" b="1" dirty="0">
                        <a:solidFill>
                          <a:srgbClr val="FF0000"/>
                        </a:solidFill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pic>
        <p:nvPicPr>
          <p:cNvPr id="6" name="그림 5" descr="텍스트, 스크린샷, 소프트웨어, 컴퓨터 아이콘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AF2C19DF-2B3C-7834-8CB2-83F294700D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15" y="1073728"/>
            <a:ext cx="5807914" cy="360260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B91042F-17AD-006B-D944-00942EC9EBF7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ADMIN-</a:t>
            </a:r>
            <a:r>
              <a:rPr lang="ko-KR" altLang="en-US" b="1" dirty="0">
                <a:solidFill>
                  <a:schemeClr val="bg1"/>
                </a:solidFill>
              </a:rPr>
              <a:t>홈페이지업무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4BEAD88-A6E0-FF22-EB67-0666AF9935C5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en-US" altLang="ko-KR" sz="1200" b="1" dirty="0"/>
              <a:t>ERP </a:t>
            </a:r>
            <a:r>
              <a:rPr lang="ko-KR" altLang="en-US" sz="1200" b="1" dirty="0"/>
              <a:t>홈페이지업무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쿠폰관리 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쿠폰 신규발행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17C9A3B-2F34-8610-8A64-6997A327D283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2025.1.2</a:t>
            </a:r>
            <a:endParaRPr lang="ko-KR" altLang="en-US" sz="1200" dirty="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9DAF1D4A-7D2F-9955-1B85-20E45E3B8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6</a:t>
            </a:fld>
            <a:endParaRPr lang="ko-KR" altLang="en-US"/>
          </a:p>
        </p:txBody>
      </p:sp>
      <p:sp>
        <p:nvSpPr>
          <p:cNvPr id="46" name="직사각형 45">
            <a:extLst>
              <a:ext uri="{FF2B5EF4-FFF2-40B4-BE49-F238E27FC236}">
                <a16:creationId xmlns:a16="http://schemas.microsoft.com/office/drawing/2014/main" id="{A047BE6A-2E98-7A30-EE64-8A68BB9569CB}"/>
              </a:ext>
            </a:extLst>
          </p:cNvPr>
          <p:cNvSpPr/>
          <p:nvPr/>
        </p:nvSpPr>
        <p:spPr>
          <a:xfrm>
            <a:off x="2136808" y="2793604"/>
            <a:ext cx="654518" cy="363482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cxnSp>
        <p:nvCxnSpPr>
          <p:cNvPr id="50" name="직선 화살표 연결선 49">
            <a:extLst>
              <a:ext uri="{FF2B5EF4-FFF2-40B4-BE49-F238E27FC236}">
                <a16:creationId xmlns:a16="http://schemas.microsoft.com/office/drawing/2014/main" id="{CC76F54E-56ED-FCFB-631E-B068FC9CB5E0}"/>
              </a:ext>
            </a:extLst>
          </p:cNvPr>
          <p:cNvCxnSpPr>
            <a:cxnSpLocks/>
            <a:stCxn id="46" idx="3"/>
          </p:cNvCxnSpPr>
          <p:nvPr/>
        </p:nvCxnSpPr>
        <p:spPr>
          <a:xfrm flipV="1">
            <a:off x="2791326" y="1501541"/>
            <a:ext cx="3494130" cy="147380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7" name="직선 화살표 연결선 36">
            <a:extLst>
              <a:ext uri="{FF2B5EF4-FFF2-40B4-BE49-F238E27FC236}">
                <a16:creationId xmlns:a16="http://schemas.microsoft.com/office/drawing/2014/main" id="{E5A3DA5A-DCE3-CDAC-7976-5CE0360644A8}"/>
              </a:ext>
            </a:extLst>
          </p:cNvPr>
          <p:cNvCxnSpPr>
            <a:cxnSpLocks/>
            <a:stCxn id="17" idx="0"/>
          </p:cNvCxnSpPr>
          <p:nvPr/>
        </p:nvCxnSpPr>
        <p:spPr>
          <a:xfrm flipV="1">
            <a:off x="4830609" y="1770077"/>
            <a:ext cx="1511271" cy="301557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DD04C818-B879-7642-F535-C55A21D4F3E3}"/>
              </a:ext>
            </a:extLst>
          </p:cNvPr>
          <p:cNvSpPr/>
          <p:nvPr/>
        </p:nvSpPr>
        <p:spPr>
          <a:xfrm>
            <a:off x="4308678" y="4785650"/>
            <a:ext cx="1043862" cy="442549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pic>
        <p:nvPicPr>
          <p:cNvPr id="16" name="그림 15" descr="텍스트, 전자제품, 스크린샷, 소프트웨어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E7316C3B-6DB6-DD1B-18D0-547123DD0B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93774" y="3617675"/>
            <a:ext cx="3174868" cy="3221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08928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2328</TotalTime>
  <Words>251</Words>
  <Application>Microsoft Office PowerPoint</Application>
  <PresentationFormat>와이드스크린</PresentationFormat>
  <Paragraphs>55</Paragraphs>
  <Slides>6</Slides>
  <Notes>5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0" baseType="lpstr">
      <vt:lpstr>HY견고딕</vt:lpstr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최 아름</dc:creator>
  <cp:lastModifiedBy>USER</cp:lastModifiedBy>
  <cp:revision>59</cp:revision>
  <dcterms:created xsi:type="dcterms:W3CDTF">2025-11-14T06:29:01Z</dcterms:created>
  <dcterms:modified xsi:type="dcterms:W3CDTF">2026-01-07T06:55:59Z</dcterms:modified>
</cp:coreProperties>
</file>