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B_8443EC2C.xml" ContentType="application/vnd.ms-powerpoint.comments+xml"/>
  <Override PartName="/ppt/comments/modernComment_160_B75D0334.xml" ContentType="application/vnd.ms-powerpoint.comments+xml"/>
  <Override PartName="/ppt/comments/modernComment_161_F556FB50.xml" ContentType="application/vnd.ms-powerpoint.comments+xml"/>
  <Override PartName="/ppt/comments/modernComment_162_1F97E59B.xml" ContentType="application/vnd.ms-powerpoint.comments+xml"/>
  <Override PartName="/ppt/comments/modernComment_163_8EC00FA3.xml" ContentType="application/vnd.ms-powerpoint.comments+xml"/>
  <Override PartName="/ppt/comments/modernComment_164_42CFDFD7.xml" ContentType="application/vnd.ms-powerpoint.comments+xml"/>
  <Override PartName="/ppt/comments/modernComment_165_6BEBE626.xml" ContentType="application/vnd.ms-powerpoint.comments+xml"/>
  <Override PartName="/ppt/comments/modernComment_166_20962A40.xml" ContentType="application/vnd.ms-powerpoint.comments+xml"/>
  <Override PartName="/ppt/comments/modernComment_168_FCC6425B.xml" ContentType="application/vnd.ms-powerpoint.comments+xml"/>
  <Override PartName="/ppt/comments/modernComment_16A_BE1D5BD3.xml" ContentType="application/vnd.ms-powerpoint.comments+xml"/>
  <Override PartName="/ppt/comments/modernComment_169_3AE4E14F.xml" ContentType="application/vnd.ms-powerpoint.comments+xml"/>
  <Override PartName="/ppt/comments/modernComment_15C_DE7941A8.xml" ContentType="application/vnd.ms-powerpoint.comments+xml"/>
  <Override PartName="/ppt/comments/modernComment_16B_E5471299.xml" ContentType="application/vnd.ms-powerpoint.comments+xml"/>
  <Override PartName="/ppt/comments/modernComment_16C_ECFB37D4.xml" ContentType="application/vnd.ms-powerpoint.comments+xml"/>
  <Override PartName="/ppt/comments/modernComment_16D_BD45288F.xml" ContentType="application/vnd.ms-powerpoint.comments+xml"/>
  <Override PartName="/ppt/comments/modernComment_16E_50B77EF3.xml" ContentType="application/vnd.ms-powerpoint.comments+xml"/>
  <Override PartName="/ppt/comments/modernComment_16F_F7C1214E.xml" ContentType="application/vnd.ms-powerpoint.comments+xml"/>
  <Override PartName="/ppt/comments/modernComment_171_DE1FF682.xml" ContentType="application/vnd.ms-powerpoint.comments+xml"/>
  <Override PartName="/ppt/comments/modernComment_172_224171C6.xml" ContentType="application/vnd.ms-powerpoint.comments+xml"/>
  <Override PartName="/ppt/comments/modernComment_174_AB432038.xml" ContentType="application/vnd.ms-powerpoint.comments+xml"/>
  <Override PartName="/ppt/comments/modernComment_173_E1BE5E54.xml" ContentType="application/vnd.ms-powerpoint.comments+xml"/>
  <Override PartName="/ppt/comments/modernComment_175_D6DB556F.xml" ContentType="application/vnd.ms-powerpoint.comments+xml"/>
  <Override PartName="/ppt/comments/modernComment_176_CDA7399F.xml" ContentType="application/vnd.ms-powerpoint.comments+xml"/>
  <Override PartName="/ppt/comments/modernComment_177_B4203DC.xml" ContentType="application/vnd.ms-powerpoint.comments+xml"/>
  <Override PartName="/ppt/comments/modernComment_178_ADDC509D.xml" ContentType="application/vnd.ms-powerpoint.comments+xml"/>
  <Override PartName="/ppt/comments/modernComment_179_AEC0EFB0.xml" ContentType="application/vnd.ms-powerpoint.comments+xml"/>
  <Override PartName="/ppt/comments/modernComment_17A_2D6D125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6" r:id="rId2"/>
    <p:sldId id="34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62" r:id="rId12"/>
    <p:sldId id="361" r:id="rId13"/>
    <p:sldId id="383" r:id="rId14"/>
    <p:sldId id="384" r:id="rId15"/>
    <p:sldId id="385" r:id="rId16"/>
    <p:sldId id="348" r:id="rId17"/>
    <p:sldId id="363" r:id="rId18"/>
    <p:sldId id="364" r:id="rId19"/>
    <p:sldId id="365" r:id="rId20"/>
    <p:sldId id="366" r:id="rId21"/>
    <p:sldId id="367" r:id="rId22"/>
    <p:sldId id="369" r:id="rId23"/>
    <p:sldId id="370" r:id="rId24"/>
    <p:sldId id="372" r:id="rId25"/>
    <p:sldId id="371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49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30" y="-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modernComment_15B_8443EC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16DDCD-A8CE-42AC-8D1A-80865E87A04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19043884" sldId="347"/>
      <ac:spMk id="4" creationId="{D2F970C7-6ADC-2FF4-C8CD-08759244CBB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5C_DE7941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8F53AC-4FEE-4FC4-ABB0-3F4C4CD33A1E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0_B75D03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8BDF92-DF18-4E0C-A434-5CEC4D9F6E6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76326196" sldId="352"/>
      <ac:spMk id="4" creationId="{6EC30384-31EB-9038-3386-9E6E3DC2BBAF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1_F556FB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750DB2-8C98-49BF-A439-D421E34E26A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16118352" sldId="353"/>
      <ac:spMk id="4" creationId="{4453C92F-9608-1389-D930-896272CE5242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2_1F97E5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3EE77B-DD66-452C-9E0E-CA1FF1830571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8411" sldId="354"/>
      <ac:spMk id="4" creationId="{5994E955-552A-4564-09F1-4E4A883F8AAF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3_8EC00F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630509-4D67-4F83-BC00-5BC408D74FA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94951587" sldId="355"/>
      <ac:spMk id="4" creationId="{21A53708-8119-1687-76E0-107CD6255F1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4_42CFDF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B73508-DC29-46C8-A742-203320CE348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20919511" sldId="356"/>
      <ac:spMk id="4" creationId="{1C93CBF9-7753-DEAC-9E2B-9FA6833125FB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5_6BEBE6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54AD76-9A82-4DC5-8149-1F4BA063DB6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0621990" sldId="357"/>
      <ac:spMk id="4" creationId="{8DA60FD2-9025-E56E-8A84-F2960393D102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6_20962A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02297C-9516-4BD4-8544-AA9EAFA95D5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6712128" sldId="358"/>
      <ac:spMk id="4" creationId="{5BC4CE4E-E897-BFA5-78CC-1ED3FFEF57B3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8_FCC642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7840AA-A06B-4356-BDF9-ACC57421B06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0851547" sldId="360"/>
      <ac:spMk id="4" creationId="{7F2A877A-4532-388E-55E7-42B743F07148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9_3AE4E1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4F30C2-BE63-4DB0-88AB-C1CC9B0194BE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8078415" sldId="361"/>
      <ac:spMk id="4" creationId="{6B6253FE-9BFB-05D8-BBE3-154602B3E29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A_BE1D5B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40D113-CD40-4657-B4CD-6DBC09227EB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89595091" sldId="362"/>
      <ac:spMk id="4" creationId="{2A42A6E0-FC69-19D4-A3D6-F061398248C1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B_E54712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F81318-19C2-46FC-9945-9AB349874BC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C_ECFB3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37D348-5667-44A7-B305-8EA4685A519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D_BD4528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FE5DB8-F6DE-4EB5-9A21-F8A906C9931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E_50B77E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2B5E91-85E0-4076-87D5-60DFE0EE5AE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F_F7C121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BC1C25-55F0-4FA7-B1BA-D9A407A72B74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1_DE1FF6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23CE8D-F8D5-4EA3-BDEB-573669FBC4D3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2_224171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16C714-6796-43F8-B1FF-0D1AB1649630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3_E1BE5E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0FBD2B-B34E-4E5A-925E-5777BC0EA554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4_AB4320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7DCDA2-6DB9-4DD8-9877-768A60D2B21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5_D6DB55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192963-21FF-4BBC-A61D-60871F48268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6_CDA739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84E23C-26B4-4A52-9362-A5D934D49EF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7_B4203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DA1905-0765-462B-8080-EF1867161697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8_ADDC50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74DCD1-AD4B-4C1C-8B3A-4F9F6DFF7092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9_AEC0EF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02B129-B5BA-4906-9C2C-920E27AF565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A_2D6D1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66880B-AEBB-456F-9B6B-2FD7774DF96B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2:51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1,'271'20,"-127"-5,591 35,193 18,-747-44,-88-11,139 4,-116-15,1 4,-2 5,118 28,-173-29,75 3,41 7,-140-12,0-2,1-2,-1-1,1-1,0-2,0-2,43-8,197-64,-9 1,-159 50,277-47,-307 67,0 3,0 3,106 18,86 6,535-23,-426-6,-344 3,52 10,19 1,-50-7,78 18,6 1,316 24,-247-29,-101-10,-73-7,-1 1,65 14,-92-14,-7-1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05:26:00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10289 0 0,'-10289'26'0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5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1672 2105,'67'2,"-24"-1,53-4,-82 2,-1-1,1-1,-1 0,1-1,-1-1,0 1,-1-2,13-7,21-17,-2-3,-1-2,-2-1,-1-2,-2-2,-2-2,41-59,-52 62,-2-1,-2-1,28-74,29-138,-71 227,-1-1,-2 1,0-1,-2 0,-1 0,-1 0,-2 0,0 0,-10-41,4 39,-1 0,-2 0,-1 0,-1 2,-2 0,0 0,-2 1,-22-26,-10-6,-2 3,-112-95,-142-64,265 191,-1 1,-2 3,0 1,0 2,-2 2,-48-8,30 11,-1 2,0 4,-121 4,137 6,1 1,1 3,-62 19,-132 58,-25 34,219-94,2 2,1 1,-65 58,97-74,1 0,0 1,1 0,0 0,1 1,1 0,-10 30,-4 6,11-25,1 0,1 0,1 0,2 1,0 0,2 0,1 1,1-1,2 0,0 1,2-1,1 0,1 0,1 0,2-1,0 0,2-1,1 1,15 25,-8-22,1-2,1 0,37 37,81 68,-89-88,194 164,-217-187,7 1,-27-19,0 0,-1 1,1 0,-1 0,0 0,0 1,5 5,-7-3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7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0 673,'2'7,"-1"-1,1 1,0-1,1 1,0-1,0 0,0 0,8 10,5 11,-1 0,1-2,0 0,2-1,1 0,1-2,1 0,1-2,1 0,0-1,30 17,13 5,2-4,126 51,-149-72,1-3,1-1,0-2,0-2,0-2,1-3,62-2,153-1,137-4,-352-1,-1-1,0-3,-1-2,0-2,-1-2,0-2,-1-2,65-38,-103 53,0 1,0-1,0 0,-1-1,0 1,0-1,0 0,0 0,-1 0,0-1,0 0,0 0,-1 0,0 0,0 0,3-10,-2-2,-1 0,-1 0,0 0,-2-1,0-18,-1-25,-3-75,2 121,-1-1,0 1,-1-1,-1 1,0 0,-9-17,-7-11,-2 1,-2 2,-2 0,-2 1,-1 2,-2 1,-2 2,-44-37,62 58,-21-15,-73-45,96 67,0 0,0 1,0 0,-1 1,0 1,0 0,0 1,0 1,-26-1,-689 8,713-4,1 0,0 2,0-1,0 2,0 0,1 1,-22 10,-101 59,116-60,-11 6,2 2,0 1,2 2,1 1,1 1,1 1,1 2,2 0,-26 44,45-65,0 0,0 1,1 0,1 0,0-1,0 1,1 1,0 15,1-1,1 1,5 29,-6-55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9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0,'225'5,"430"64,-379-18,-243-47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8_FCC6425B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A_BE1D5BD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9_3AE4E14F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image" Target="../media/image120.png"/><Relationship Id="rId12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40.png"/><Relationship Id="rId5" Type="http://schemas.openxmlformats.org/officeDocument/2006/relationships/image" Target="../media/image14.png"/><Relationship Id="rId10" Type="http://schemas.openxmlformats.org/officeDocument/2006/relationships/customXml" Target="../ink/ink4.xml"/><Relationship Id="rId4" Type="http://schemas.openxmlformats.org/officeDocument/2006/relationships/image" Target="../media/image100.png"/><Relationship Id="rId9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C_DE7941A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B_E547129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6C_ECFB37D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D_BD45288F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B_8443EC2C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E_50B77EF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F_F7C1214E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1_DE1FF68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2_224171C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4_AB43203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3_E1BE5E5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5_D6DB556F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76_CDA7399F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77_B4203DC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8_ADDC509D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0_B75D03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9_AEC0EFB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A_2D6D1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1_F556FB5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1F97E59B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3_8EC00FA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4_42CFDFD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5_6BEBE6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6_20962A4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김도희</a:t>
            </a:r>
            <a:endParaRPr lang="en-US" altLang="ko-KR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63B2-28ED-4F40-777C-C06EC39D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A877A-4532-388E-55E7-42B743F0714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D9C7C-81A1-45B9-9BE0-5CE083F36E3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44ABA-D40B-B133-CAFA-1CE2F187FC8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088CC1-3460-0949-7F62-C33C6B89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6" name="그림 5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501A08-FE7B-4E8C-55F9-C9DBC666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949"/>
            <a:ext cx="12192000" cy="5137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6DBFA-E434-9B73-7376-BEB21419779E}"/>
              </a:ext>
            </a:extLst>
          </p:cNvPr>
          <p:cNvSpPr txBox="1"/>
          <p:nvPr/>
        </p:nvSpPr>
        <p:spPr>
          <a:xfrm>
            <a:off x="1630838" y="1151254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예약관리</a:t>
            </a:r>
            <a:r>
              <a:rPr lang="en-US" altLang="ko-KR" dirty="0"/>
              <a:t>-&gt;</a:t>
            </a:r>
            <a:r>
              <a:rPr lang="ko-KR" altLang="en-US" dirty="0"/>
              <a:t>상품별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424085154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DD4A-2A7D-0A0E-0DED-9C191787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2A6E0-FC69-19D4-A3D6-F061398248C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48831-D86D-E87C-DE16-1CBBB93364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22AC3-0D89-39F2-7CED-DC5309590E5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899226-E596-701C-C839-8E18CB1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2B8DFB-8870-BDCD-5CE7-B67C4BAE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2" y="845253"/>
            <a:ext cx="11196337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509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E8BD2-699B-4F15-FDAD-DE317612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6253FE-9BFB-05D8-BBE3-154602B3E29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3E13A-C63C-9519-F3B0-62AED43E3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99D6F-9F93-9183-1E97-77A60F9C105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970DB97-41B3-3BB3-26AA-ACDD00D0B213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C9665B-5409-2B79-C9E9-A5ED8AEF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68D50B-8FC8-6DC3-92E5-F95CCE3C7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2320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11/1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완주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200" dirty="0"/>
                        <a:t>예약관리</a:t>
                      </a:r>
                      <a:r>
                        <a:rPr lang="en-US" altLang="ko-KR" sz="1200" dirty="0"/>
                        <a:t>-&gt;</a:t>
                      </a:r>
                      <a:r>
                        <a:rPr lang="ko-KR" altLang="en-US" sz="1200" dirty="0"/>
                        <a:t>출발일자별 예약현황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/0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200" dirty="0"/>
                        <a:t>예약관리</a:t>
                      </a:r>
                      <a:r>
                        <a:rPr lang="en-US" altLang="ko-KR" sz="1200" dirty="0"/>
                        <a:t>-&gt;</a:t>
                      </a:r>
                      <a:r>
                        <a:rPr lang="ko-KR" altLang="en-US" sz="1200" dirty="0"/>
                        <a:t>상품별 예약현황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  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같은 상품이지만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출발일자별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상품별 예약 현황에서 보면 인원수가 다름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신청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미결제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가 되어있는데 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결제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!!!!!! 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07841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AC9A-9AD8-1A23-9602-3EC9B532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BAA508-D5F6-E95D-6BE4-520D9693899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5D87E-D0E4-7B9D-E06C-E374F7DA89ED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CD1F40B-0997-3724-FC69-9E8DA1B7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072499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7440-0DF8-F783-9C48-A0D5188B02C6}"/>
              </a:ext>
            </a:extLst>
          </p:cNvPr>
          <p:cNvSpPr txBox="1"/>
          <p:nvPr/>
        </p:nvSpPr>
        <p:spPr>
          <a:xfrm>
            <a:off x="221671" y="1076428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1. </a:t>
            </a:r>
            <a:r>
              <a:rPr lang="ko-KR" altLang="en-US" dirty="0">
                <a:solidFill>
                  <a:srgbClr val="C00000"/>
                </a:solidFill>
              </a:rPr>
              <a:t>검색결과 </a:t>
            </a:r>
            <a:r>
              <a:rPr lang="en-US" altLang="ko-KR" dirty="0">
                <a:solidFill>
                  <a:srgbClr val="C00000"/>
                </a:solidFill>
              </a:rPr>
              <a:t>-&gt; data </a:t>
            </a:r>
            <a:r>
              <a:rPr lang="ko-KR" altLang="en-US" dirty="0">
                <a:solidFill>
                  <a:srgbClr val="C00000"/>
                </a:solidFill>
              </a:rPr>
              <a:t>오류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9CF256-13D2-1D3D-8B1D-71FA2213190E}"/>
              </a:ext>
            </a:extLst>
          </p:cNvPr>
          <p:cNvSpPr txBox="1"/>
          <p:nvPr/>
        </p:nvSpPr>
        <p:spPr>
          <a:xfrm>
            <a:off x="221672" y="2384782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2. </a:t>
            </a:r>
            <a:r>
              <a:rPr lang="ko-KR" altLang="en-US" dirty="0">
                <a:solidFill>
                  <a:srgbClr val="C00000"/>
                </a:solidFill>
              </a:rPr>
              <a:t>조건검색 없는 결과값과 조건선택한 결과값이랑 변동이 없음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C01B5A-5B84-33A9-FE57-37C89939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4" y="2907333"/>
            <a:ext cx="4182767" cy="2530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109884E7-BA30-7531-1932-7B37F82348DD}"/>
                  </a:ext>
                </a:extLst>
              </p14:cNvPr>
              <p14:cNvContentPartPr/>
              <p14:nvPr/>
            </p14:nvContentPartPr>
            <p14:xfrm>
              <a:off x="729447" y="5236658"/>
              <a:ext cx="2992320" cy="11952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109884E7-BA30-7531-1932-7B37F82348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807" y="5129018"/>
                <a:ext cx="3099960" cy="33516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그림 4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0E4112-E824-C493-667C-6902E3FA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09" y="2999696"/>
            <a:ext cx="4267796" cy="2329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잉크 43">
                <a:extLst>
                  <a:ext uri="{FF2B5EF4-FFF2-40B4-BE49-F238E27FC236}">
                    <a16:creationId xmlns:a16="http://schemas.microsoft.com/office/drawing/2014/main" id="{D48219E5-6EB2-7B8E-175C-00238FFF57ED}"/>
                  </a:ext>
                </a:extLst>
              </p14:cNvPr>
              <p14:cNvContentPartPr/>
              <p14:nvPr/>
            </p14:nvContentPartPr>
            <p14:xfrm>
              <a:off x="6215847" y="5292098"/>
              <a:ext cx="3704400" cy="9720"/>
            </p14:xfrm>
          </p:contentPart>
        </mc:Choice>
        <mc:Fallback xmlns="">
          <p:pic>
            <p:nvPicPr>
              <p:cNvPr id="44" name="잉크 43">
                <a:extLst>
                  <a:ext uri="{FF2B5EF4-FFF2-40B4-BE49-F238E27FC236}">
                    <a16:creationId xmlns:a16="http://schemas.microsoft.com/office/drawing/2014/main" id="{D48219E5-6EB2-7B8E-175C-00238FFF57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1847" y="5184098"/>
                <a:ext cx="3812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잉크 44">
                <a:extLst>
                  <a:ext uri="{FF2B5EF4-FFF2-40B4-BE49-F238E27FC236}">
                    <a16:creationId xmlns:a16="http://schemas.microsoft.com/office/drawing/2014/main" id="{788542DC-1F65-0CCC-CDCB-20449023C1C8}"/>
                  </a:ext>
                </a:extLst>
              </p14:cNvPr>
              <p14:cNvContentPartPr/>
              <p14:nvPr/>
            </p14:nvContentPartPr>
            <p14:xfrm>
              <a:off x="7904967" y="3102938"/>
              <a:ext cx="934200" cy="759240"/>
            </p14:xfrm>
          </p:contentPart>
        </mc:Choice>
        <mc:Fallback xmlns="">
          <p:pic>
            <p:nvPicPr>
              <p:cNvPr id="45" name="잉크 44">
                <a:extLst>
                  <a:ext uri="{FF2B5EF4-FFF2-40B4-BE49-F238E27FC236}">
                    <a16:creationId xmlns:a16="http://schemas.microsoft.com/office/drawing/2014/main" id="{788542DC-1F65-0CCC-CDCB-20449023C1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0967" y="2994938"/>
                <a:ext cx="104184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F53C92E6-85E9-FBC9-C84A-B13151D1107C}"/>
                  </a:ext>
                </a:extLst>
              </p14:cNvPr>
              <p14:cNvContentPartPr/>
              <p14:nvPr/>
            </p14:nvContentPartPr>
            <p14:xfrm>
              <a:off x="8201967" y="4052618"/>
              <a:ext cx="824040" cy="455760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F53C92E6-85E9-FBC9-C84A-B13151D110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7967" y="3944978"/>
                <a:ext cx="9316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2BD87891-2260-0A71-8E9F-DDC5D5A93EE4}"/>
                  </a:ext>
                </a:extLst>
              </p14:cNvPr>
              <p14:cNvContentPartPr/>
              <p14:nvPr/>
            </p14:nvContentPartPr>
            <p14:xfrm>
              <a:off x="8220327" y="3786938"/>
              <a:ext cx="428760" cy="4680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2BD87891-2260-0A71-8E9F-DDC5D5A93E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6687" y="3678938"/>
                <a:ext cx="536400" cy="2624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직사각형 48">
            <a:extLst>
              <a:ext uri="{FF2B5EF4-FFF2-40B4-BE49-F238E27FC236}">
                <a16:creationId xmlns:a16="http://schemas.microsoft.com/office/drawing/2014/main" id="{E945E88E-6E44-D8D0-92A8-0C21D17123B9}"/>
              </a:ext>
            </a:extLst>
          </p:cNvPr>
          <p:cNvSpPr/>
          <p:nvPr/>
        </p:nvSpPr>
        <p:spPr>
          <a:xfrm>
            <a:off x="1907310" y="2999696"/>
            <a:ext cx="1971963" cy="353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조건선택없음</a:t>
            </a:r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8309401-C9A8-910D-C8C7-5764EB3DB4BC}"/>
              </a:ext>
            </a:extLst>
          </p:cNvPr>
          <p:cNvSpPr/>
          <p:nvPr/>
        </p:nvSpPr>
        <p:spPr>
          <a:xfrm>
            <a:off x="9026007" y="2869364"/>
            <a:ext cx="1971963" cy="353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조건선택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E31EFB-5A7B-6731-9293-36A8ED277856}"/>
              </a:ext>
            </a:extLst>
          </p:cNvPr>
          <p:cNvSpPr txBox="1"/>
          <p:nvPr/>
        </p:nvSpPr>
        <p:spPr>
          <a:xfrm>
            <a:off x="544945" y="1597891"/>
            <a:ext cx="974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모든 것이 수정되고 </a:t>
            </a:r>
            <a:r>
              <a:rPr lang="en-US" altLang="ko-KR" dirty="0"/>
              <a:t>data </a:t>
            </a:r>
            <a:r>
              <a:rPr lang="ko-KR" altLang="en-US" dirty="0"/>
              <a:t>값 검수예정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294CF-0868-8BA9-E5B9-2E50B028116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76056" y="5590843"/>
            <a:ext cx="711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0070C0"/>
                </a:solidFill>
              </a:rPr>
              <a:t>확인 결과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/>
            </a:r>
            <a:br>
              <a:rPr lang="en-US" altLang="ko-KR" sz="1200" b="1" dirty="0" smtClean="0">
                <a:solidFill>
                  <a:srgbClr val="0070C0"/>
                </a:solidFill>
              </a:rPr>
            </a:br>
            <a:r>
              <a:rPr lang="ko-KR" altLang="en-US" sz="1200" b="1" dirty="0" smtClean="0">
                <a:solidFill>
                  <a:srgbClr val="0070C0"/>
                </a:solidFill>
              </a:rPr>
              <a:t>예약일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2025-01-01 ~ 2025-06-30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기간의 </a:t>
            </a:r>
            <a:r>
              <a:rPr lang="ko-KR" altLang="en-US" sz="1200" b="1" dirty="0" err="1" smtClean="0">
                <a:solidFill>
                  <a:srgbClr val="0070C0"/>
                </a:solidFill>
              </a:rPr>
              <a:t>데이타가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[</a:t>
            </a:r>
            <a:r>
              <a:rPr lang="ko-KR" altLang="en-US" sz="1200" b="1" dirty="0" err="1" smtClean="0">
                <a:solidFill>
                  <a:srgbClr val="0070C0"/>
                </a:solidFill>
              </a:rPr>
              <a:t>예약확정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]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및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[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결제완료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]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된 데이터만 있습니다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200" b="1" dirty="0" smtClean="0">
                <a:solidFill>
                  <a:srgbClr val="0070C0"/>
                </a:solidFill>
              </a:rPr>
            </a:br>
            <a:r>
              <a:rPr lang="ko-KR" altLang="en-US" sz="1200" b="1" dirty="0" smtClean="0">
                <a:solidFill>
                  <a:srgbClr val="0070C0"/>
                </a:solidFill>
              </a:rPr>
              <a:t>기간을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2025-01-01 ~ 2025-11-01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까지로 해서 검색하시면 달라지는 것을 </a:t>
            </a:r>
            <a:r>
              <a:rPr lang="ko-KR" altLang="en-US" sz="1200" b="1" dirty="0" err="1" smtClean="0">
                <a:solidFill>
                  <a:srgbClr val="0070C0"/>
                </a:solidFill>
              </a:rPr>
              <a:t>볼수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 있습니다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200" b="1" dirty="0" smtClean="0">
                <a:solidFill>
                  <a:srgbClr val="0070C0"/>
                </a:solidFill>
              </a:rPr>
            </a:b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D549-252C-77F6-E10C-6DC50EE0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3AD7D-5BD6-04F0-DCF7-85807A1847E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38EFB-70DE-93A4-85A3-0A9B2196048F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A86188-15EB-60DE-EF4C-A50DB0BE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2" y="5072498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B6874-0A72-C365-C834-F4C8719003DE}"/>
              </a:ext>
            </a:extLst>
          </p:cNvPr>
          <p:cNvSpPr txBox="1"/>
          <p:nvPr/>
        </p:nvSpPr>
        <p:spPr>
          <a:xfrm>
            <a:off x="221672" y="1030745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3. </a:t>
            </a:r>
            <a:r>
              <a:rPr lang="ko-KR" altLang="en-US" dirty="0">
                <a:solidFill>
                  <a:srgbClr val="C00000"/>
                </a:solidFill>
              </a:rPr>
              <a:t>초기화면 셋팅</a:t>
            </a:r>
          </a:p>
        </p:txBody>
      </p:sp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2E0F11-BA21-A9B2-E2EA-D9E0A5B7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5" y="1795235"/>
            <a:ext cx="6982799" cy="23796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5F27657-94C5-6442-186C-F442E1932BA9}"/>
              </a:ext>
            </a:extLst>
          </p:cNvPr>
          <p:cNvSpPr/>
          <p:nvPr/>
        </p:nvSpPr>
        <p:spPr>
          <a:xfrm>
            <a:off x="507945" y="1425903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현행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AEAF45D-E585-0260-72B0-3AD501EF5007}"/>
              </a:ext>
            </a:extLst>
          </p:cNvPr>
          <p:cNvSpPr/>
          <p:nvPr/>
        </p:nvSpPr>
        <p:spPr>
          <a:xfrm>
            <a:off x="507945" y="4266086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수정</a:t>
            </a:r>
          </a:p>
        </p:txBody>
      </p:sp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E3DC99-71F9-54E6-E3F7-ED905AA9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5" y="4726666"/>
            <a:ext cx="6973273" cy="237960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3A12613-732E-29A8-9071-C674C90DCA7E}"/>
              </a:ext>
            </a:extLst>
          </p:cNvPr>
          <p:cNvCxnSpPr/>
          <p:nvPr/>
        </p:nvCxnSpPr>
        <p:spPr>
          <a:xfrm>
            <a:off x="5504873" y="4073236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E491EA9-3FF1-2F34-A812-4695D71707CB}"/>
              </a:ext>
            </a:extLst>
          </p:cNvPr>
          <p:cNvCxnSpPr/>
          <p:nvPr/>
        </p:nvCxnSpPr>
        <p:spPr>
          <a:xfrm>
            <a:off x="6710218" y="4188261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DDAE74-78EC-95E6-F47F-9AED13D4978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8050067" y="1624481"/>
            <a:ext cx="3486150" cy="614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개인별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예약현황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접속시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조건검색과</a:t>
            </a:r>
            <a:r>
              <a:rPr lang="ko-KR" altLang="en-US" sz="1200" dirty="0" smtClean="0">
                <a:solidFill>
                  <a:schemeClr val="tx1"/>
                </a:solidFill>
              </a:rPr>
              <a:t> 무관하게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ko-KR" altLang="en-US" sz="1200" dirty="0" smtClean="0">
                <a:solidFill>
                  <a:schemeClr val="tx1"/>
                </a:solidFill>
              </a:rPr>
              <a:t>전체 리스트가 나오도록 처리하였습니다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3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2F18-831E-5364-4106-494B8A31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DB1E5-0204-3E37-119F-CC9D883295D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0D704-80FA-F2E8-7255-7F3FA1803562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 </a:t>
            </a:r>
            <a:r>
              <a:rPr lang="en-US" altLang="ko-KR" b="1" dirty="0">
                <a:solidFill>
                  <a:srgbClr val="002060"/>
                </a:solidFill>
              </a:rPr>
              <a:t>(</a:t>
            </a:r>
            <a:r>
              <a:rPr lang="ko-KR" altLang="en-US" b="1" dirty="0">
                <a:solidFill>
                  <a:srgbClr val="002060"/>
                </a:solidFill>
              </a:rPr>
              <a:t>직원이 예약 넣을 때</a:t>
            </a:r>
            <a:r>
              <a:rPr lang="en-US" altLang="ko-KR" b="1" dirty="0">
                <a:solidFill>
                  <a:srgbClr val="002060"/>
                </a:solidFill>
              </a:rPr>
              <a:t>)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11270A-80EE-D00A-7DB8-AC27267F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2" y="5072498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F9288-9705-F2CA-1AD5-46267326FAA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8BA0B4-A235-0B74-0C4D-2CB641E0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0" y="1031999"/>
            <a:ext cx="5983021" cy="5015716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5CF00E60-9AF2-C7B9-DC87-DB4F30474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3686"/>
              </p:ext>
            </p:extLst>
          </p:nvPr>
        </p:nvGraphicFramePr>
        <p:xfrm>
          <a:off x="6536602" y="1021945"/>
          <a:ext cx="535005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05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상품에 맞게 탑승지 선택 할 수 있게 요청 드립니다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보통 강원은 시청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종합운동장역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경상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충청권은 시청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교대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동전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죽전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신갈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안성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1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F775-F2FD-DFF4-B411-12EF6F89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8000DC-21EA-F190-02F1-304E6424A7B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C432C-FDF2-656C-517E-87DA2936668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137247-6E98-824A-A0C3-96388061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3CB03D4-B06E-2F44-3D93-5A37D8920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5856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 지정 후 가이드 다시 뺄 경우 가이드를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선택하세오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라는 문구 나오면서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저장이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안됨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답사자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마찬가지로 지정 후 뺄 경우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안됨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2B1154-FD77-F3E5-0ED8-184CAA23FC8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pic>
        <p:nvPicPr>
          <p:cNvPr id="7" name="그림 6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C7CF37-2E03-69D3-D817-477C8B85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021945"/>
            <a:ext cx="5539276" cy="5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861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31D6-DDEE-0EE7-1653-B6D87C70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C88A90-A03C-61F7-0612-9BA12F5676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F9C55-55F2-D432-3220-A9BE137DDFB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B61EDB-FA2E-CB65-1395-DEB91819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CE405D0-94A8-5BFA-A5FC-0B5EFEEF0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1562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사용 후 저장 눌렀는데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금액 변동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C285F9-CD92-2A07-7900-A100FC46650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ED14E8-0A3B-32DA-BED5-FB42BADA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" y="1151254"/>
            <a:ext cx="5714539" cy="50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028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8273-9E5F-3EB2-F699-EB1D96AC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1F263-DB60-3666-AFD8-F92B209111A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인센티브현황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D4252-E0A4-06FF-141D-C0B1EB6D662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DA24C61-AC30-AED4-4F38-3B1C0DE0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9E23590-73D3-A30C-1742-78637663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0936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인센티브 대상을 대상으로 바꾼 후 저장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대상 필터 넣고 보면 해당 건 나오지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비대상자로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4AB717-A5B4-8BFF-52DF-631A6BF5196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pic>
        <p:nvPicPr>
          <p:cNvPr id="7" name="그림 6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1BC716-682B-6457-67C9-E1EC6DA4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1" y="950919"/>
            <a:ext cx="5455517" cy="1867696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3EE74-DBC3-3586-00D9-1A17B57A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2905789"/>
            <a:ext cx="5455517" cy="2065973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0EC81797-F15B-73ED-1AA3-84DB8C0E8257}"/>
              </a:ext>
            </a:extLst>
          </p:cNvPr>
          <p:cNvSpPr/>
          <p:nvPr/>
        </p:nvSpPr>
        <p:spPr>
          <a:xfrm>
            <a:off x="2599468" y="2723661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13CBA6-4FB5-358E-927E-9C4FDB899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3289"/>
            <a:ext cx="8496300" cy="1567584"/>
          </a:xfrm>
          <a:prstGeom prst="rect">
            <a:avLst/>
          </a:prstGeom>
        </p:spPr>
      </p:pic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C854D192-DC77-0048-DE36-A391B6D8D79B}"/>
              </a:ext>
            </a:extLst>
          </p:cNvPr>
          <p:cNvSpPr/>
          <p:nvPr/>
        </p:nvSpPr>
        <p:spPr>
          <a:xfrm>
            <a:off x="2488826" y="4789634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88680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7FC0-0266-51BF-01E5-1FA7284F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33518-C3F8-0627-DF10-62C74387AE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60CF3-0F38-9216-8457-DC866F54FA4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303D29-483A-A96E-C900-E3245B14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F88AB-EB2C-BBC9-4734-F2EB4547FFB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DF85CA82-3D74-D2F8-C059-FF66620F7335}"/>
              </a:ext>
            </a:extLst>
          </p:cNvPr>
          <p:cNvSpPr/>
          <p:nvPr/>
        </p:nvSpPr>
        <p:spPr>
          <a:xfrm>
            <a:off x="8774511" y="480996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DD4A03-EE41-8B08-2D1A-3DE3AD5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11289626" cy="2462047"/>
          </a:xfrm>
          <a:prstGeom prst="rect">
            <a:avLst/>
          </a:prstGeom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CFBAEF-B804-30A2-06D9-74B97BD6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4" y="3921551"/>
            <a:ext cx="11764652" cy="24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619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95079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개인별 예약현황 검색 누르기 전 예약이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안나옴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8DCA64-76EC-9FD9-8F71-3086F338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8" y="1228181"/>
            <a:ext cx="5790657" cy="53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1107-FB19-0DDE-45C7-0B171B2F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156ED1-DD96-A872-031B-89D11E758D2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F8C95-174F-2ACA-6BAE-8E4FEAA5E52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E8D5A7-1F6E-434A-486E-8101274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AC0A1-ADC5-9EF4-2AA3-39E56FA8CF9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338BCB4-52F4-30C1-B795-1EF2970B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41826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(1,2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차 피드백과 다른 점을 모르겠습니다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6/5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누리로 상품 인센티브는 확인 가능한데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투어정산서에는 해당 상품이 보이질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않음 </a:t>
                      </a:r>
                      <a:endParaRPr lang="en-US" altLang="ko-KR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따라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제대로 인센티브가 들어간 후 정산서가 생성 되었는지 확인이 불가능함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에는 정산 누리면 일자 나왔는데 새로운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나오지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않음 </a:t>
                      </a: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021DC5-5D42-3B93-C3E3-C4963598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6" y="3544478"/>
            <a:ext cx="3733800" cy="2640850"/>
          </a:xfrm>
          <a:prstGeom prst="rect">
            <a:avLst/>
          </a:prstGeom>
        </p:spPr>
      </p:pic>
      <p:pic>
        <p:nvPicPr>
          <p:cNvPr id="13" name="그림 1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6A5D1B-21F9-3A0A-297D-839FF9C6B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69" y="3615180"/>
            <a:ext cx="4565421" cy="3021454"/>
          </a:xfrm>
          <a:prstGeom prst="rect">
            <a:avLst/>
          </a:prstGeom>
        </p:spPr>
      </p:pic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00D59A19-982C-4B97-A25D-E13D05E4FA81}"/>
              </a:ext>
            </a:extLst>
          </p:cNvPr>
          <p:cNvSpPr/>
          <p:nvPr/>
        </p:nvSpPr>
        <p:spPr>
          <a:xfrm rot="16200000">
            <a:off x="4482030" y="4682774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640BA0D-6D5F-023A-D8B1-3820A2D5C5BB}"/>
              </a:ext>
            </a:extLst>
          </p:cNvPr>
          <p:cNvSpPr/>
          <p:nvPr/>
        </p:nvSpPr>
        <p:spPr>
          <a:xfrm>
            <a:off x="989814" y="3157979"/>
            <a:ext cx="1399096" cy="271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 존 </a:t>
            </a:r>
            <a:r>
              <a:rPr lang="en-US" altLang="ko-KR" dirty="0"/>
              <a:t>ERP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F12DF7-466C-17F4-4EB1-64C0A9A4DEC0}"/>
              </a:ext>
            </a:extLst>
          </p:cNvPr>
          <p:cNvSpPr/>
          <p:nvPr/>
        </p:nvSpPr>
        <p:spPr>
          <a:xfrm>
            <a:off x="6504225" y="3259318"/>
            <a:ext cx="1399096" cy="271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새로운 </a:t>
            </a:r>
            <a:r>
              <a:rPr lang="en-US" altLang="ko-KR" dirty="0"/>
              <a:t>ERP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614160" y="1744980"/>
            <a:ext cx="4122420" cy="891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먼저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해당부분은</a:t>
            </a:r>
            <a:r>
              <a:rPr lang="ko-KR" altLang="en-US" sz="1200" dirty="0" smtClean="0">
                <a:solidFill>
                  <a:schemeClr val="tx1"/>
                </a:solidFill>
              </a:rPr>
              <a:t> 죄송한데 제가 작업한 부분이 아니라서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ko-KR" altLang="en-US" sz="1200" dirty="0" err="1" smtClean="0">
                <a:solidFill>
                  <a:schemeClr val="tx1"/>
                </a:solidFill>
              </a:rPr>
              <a:t>재작업을</a:t>
            </a:r>
            <a:r>
              <a:rPr lang="ko-KR" altLang="en-US" sz="1200" dirty="0" smtClean="0">
                <a:solidFill>
                  <a:schemeClr val="tx1"/>
                </a:solidFill>
              </a:rPr>
              <a:t> 진행하겠습니다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1000" y="1744980"/>
            <a:ext cx="5478780" cy="790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958840" y="1935480"/>
            <a:ext cx="65532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202867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D33D-599C-B3A9-26DA-7F89EFCF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5218F-7AAE-D493-D9C6-B412890BDA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홈페이지 예약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전화예약 시뮬레이션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2495-14E0-C560-F8C0-6940B0882C3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2E9922-7221-252E-8FC5-2BDF62B9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42B3E0A-49E5-81A0-6673-229D01349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68974"/>
              </p:ext>
            </p:extLst>
          </p:nvPr>
        </p:nvGraphicFramePr>
        <p:xfrm>
          <a:off x="9323109" y="1021944"/>
          <a:ext cx="2563548" cy="500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54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80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2084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자동으로 좌석 지정되는 경우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1-5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번으로 배정 되었는데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번은 가이드님 좌석으로 배정 되면 안되는데 자동으로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번도 같이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배정됨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이렇게 또 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3.4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가이드님석으로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배정되어있음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건 하나당 한번에 좌석 선택할 수 있음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좋겠음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현재는 순번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,1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누른 후 좌석 바꾸고 순번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누리고 좌석 번호 바꾸고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해야됨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 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또는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요청요망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49C36B-5F0E-F2C1-46C4-16619AD6422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신규 홈페이지 예약 및 고객 좌석지정</a:t>
            </a:r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664589-1B09-E7A8-51A6-5FB8D3F3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4"/>
            <a:ext cx="4012133" cy="5836055"/>
          </a:xfrm>
          <a:prstGeom prst="rect">
            <a:avLst/>
          </a:prstGeom>
        </p:spPr>
      </p:pic>
      <p:pic>
        <p:nvPicPr>
          <p:cNvPr id="12" name="그림 11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992D50-97DE-A402-4AA9-F6184DAD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73" y="1225484"/>
            <a:ext cx="4496586" cy="49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932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386C-5BF7-CAAA-03D1-387F22D2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3D5D9D-2F8E-1D90-2F65-2869C7AC66D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개인별예약현황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17475-0A03-60E7-9D75-2516B9B3881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49E297C-8A7A-AC27-F324-3C9FF52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AB350-26DB-5928-A467-D02F0A71B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39483"/>
              </p:ext>
            </p:extLst>
          </p:nvPr>
        </p:nvGraphicFramePr>
        <p:xfrm>
          <a:off x="8880049" y="1021945"/>
          <a:ext cx="3006608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0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홈페이지로 예약 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취소신청했는데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개인별 예약현황에서 확인 할 수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없음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문제없이 리스트에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예약취소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확인되었습니다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1A1A80-51DE-568E-6838-1911A114B4A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9AB3C1FF-5378-8C65-7A30-06B925639DD3}"/>
              </a:ext>
            </a:extLst>
          </p:cNvPr>
          <p:cNvSpPr/>
          <p:nvPr/>
        </p:nvSpPr>
        <p:spPr>
          <a:xfrm rot="16200000">
            <a:off x="3447878" y="2974417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F79B63-A689-84D0-1DF4-4B0DF633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931567"/>
            <a:ext cx="3006608" cy="55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3553F8-C078-3AAB-4E6C-7DADAE055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79" y="1151254"/>
            <a:ext cx="4632490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667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B40FD-935E-5E19-562C-E971AF9A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55950B-326B-8599-9444-BE589B94A17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420E0-E6AC-FA43-245E-CDE6F65571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17DE28-A272-5DB2-DA0D-2403EDDE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53BC7E-B28A-7B71-AAAE-42F9A44F6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42465"/>
              </p:ext>
            </p:extLst>
          </p:nvPr>
        </p:nvGraphicFramePr>
        <p:xfrm>
          <a:off x="4034672" y="1021944"/>
          <a:ext cx="7851985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98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예약자님으로 예약된 내역이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건이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이름으로 변경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없는데 추가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이멘트는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혼란을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가중할거같음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AC7EC7-2DF2-C8A7-C6B8-2E439D2C168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27A496-8011-F15B-4B28-85479A11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5" y="1014729"/>
            <a:ext cx="3154366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1431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6BB0-FF51-D571-74E2-312EB4A4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0114C8-7EE3-13E6-A365-E486E8E0EA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6883-523D-F098-6E56-8102C746F2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B0DBD9-121F-F428-5B71-A929C217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4EA390C-A1FA-94BB-8B75-0930B5FD4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97345"/>
              </p:ext>
            </p:extLst>
          </p:nvPr>
        </p:nvGraphicFramePr>
        <p:xfrm>
          <a:off x="8380429" y="1021944"/>
          <a:ext cx="3506228" cy="661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예약자님으로 예약된 내역이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건이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이름으로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변경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없는데 추가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이멘트는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혼란을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가중할거같음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고객님 입장에서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예약인원수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변경 할 때 삭제 버튼이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안눌림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!(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미결제상황임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테스트결과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문제없이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삭제버튼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눌리고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삭제되는 것 확인했습니다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.(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S20)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결제 후에는 인원삭제 버튼 관련해서 논의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해봐야할거같음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수수료 관련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취소하기 눌러도 취소가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안됨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테스트결과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취소버튼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클릭되는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것 확인함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S20)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취소하기 버튼 누르면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약관동의 페이지로 이동합니다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1C81ED-6029-3BE8-9CE8-1656AAB9198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397C8D-8BD3-C0E6-58BB-3E083CDF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5" y="1014729"/>
            <a:ext cx="3154366" cy="5706746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E6AAE9-A352-CA42-4A2B-8B198DDB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32" y="1022211"/>
            <a:ext cx="3154366" cy="54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309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A12E-A4C6-901E-F61B-87C178724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A2B7B-3583-448C-C11C-D0CA3F24687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  <a:r>
              <a:rPr lang="en-US" altLang="ko-KR" sz="1200" b="1" dirty="0"/>
              <a:t>-&gt;</a:t>
            </a:r>
            <a:r>
              <a:rPr lang="en-US" altLang="ko-KR" sz="1200" b="1" dirty="0" err="1"/>
              <a:t>erp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확인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C5E6C-C2F4-B5BF-0239-E89CC32C4F2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A5EC3D9-0734-ABFF-1113-B4591E8B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4007AC7-AB89-9DED-B61F-CBBED3B6C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15038"/>
              </p:ext>
            </p:extLst>
          </p:nvPr>
        </p:nvGraphicFramePr>
        <p:xfrm>
          <a:off x="7532016" y="1021944"/>
          <a:ext cx="4354641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641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예약 잘 들어왔는데 인원수가 맞지 않습니다 라는 멘트가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 멘트가 나오나 저장은 가능함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39A800-ED9E-E771-C19D-4A6F2F67892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3F7F4F-D603-65E5-4B00-846CDC64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23364"/>
            <a:ext cx="6943870" cy="5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588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835D-F851-7243-AE45-8E1522F0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AAC53-6639-DF24-A9D1-2FDC3B582B3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CBFE8-4463-02BA-25D6-3083965A679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598CDE-E563-986D-99DA-3A02C56D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820BE9-C12D-31CC-D4C2-4E96FC21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0419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빨간 박스 카테고리가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동일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상품관리 </a:t>
                      </a: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행사관리에서 </a:t>
                      </a:r>
                      <a:r>
                        <a:rPr lang="ko-KR" altLang="en-US" sz="1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행사명을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입력</a:t>
                      </a: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하는 것인데 현재 </a:t>
                      </a:r>
                      <a:r>
                        <a:rPr lang="ko-KR" altLang="en-US" sz="1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행사명을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상품명과 동일하게 입력되어서 나타나는 현상입니다</a:t>
                      </a: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한팀이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동일하게 좌석선택 변경 가능 하게 했으면 좋겠음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6BDFE4-CE9A-2C35-B412-DCF1BD3F93C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pic>
        <p:nvPicPr>
          <p:cNvPr id="7" name="그림 6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011330-4102-B771-88AC-BBE72E54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29713"/>
            <a:ext cx="7620000" cy="57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847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BEE0-6476-E268-90D4-E0127ABB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64180-872E-8C21-18C5-FF644FDEB86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A054C-0307-802A-3017-4009724EECD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5107064-7641-7399-2AAD-839325BD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60E0A43-7EAD-3065-A4A2-CA66E8D1F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06529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처리에 사용완료라고 작성 불가능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되어있는데  수정 불가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가이드비도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만원으로 되어있는 수정 불가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비용항목선택 버튼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지출일자 키보드로 작성할 시 날짜 오류 뜸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20251215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라고 칠 경우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202512-12-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이라고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나옴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해당부분은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연동작업의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오류로 </a:t>
                      </a:r>
                      <a:r>
                        <a:rPr lang="ko-KR" altLang="en-US" sz="1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재작업해야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합니다</a:t>
                      </a: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따로 김태진과장님에게 전화로 </a:t>
                      </a:r>
                      <a:r>
                        <a:rPr lang="ko-KR" altLang="en-US" sz="1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설명드렸습니다</a:t>
                      </a:r>
                      <a:r>
                        <a:rPr lang="en-US" altLang="ko-K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C110EB-6843-F526-1CEF-CA93D429344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6" name="그림 5" descr="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85B2D6-CE52-6B49-39A1-395CEA83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9" y="868437"/>
            <a:ext cx="8102672" cy="247191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6F88A02-3888-CB1C-DA33-9981D2412D43}"/>
              </a:ext>
            </a:extLst>
          </p:cNvPr>
          <p:cNvCxnSpPr/>
          <p:nvPr/>
        </p:nvCxnSpPr>
        <p:spPr>
          <a:xfrm flipV="1">
            <a:off x="8257881" y="1791093"/>
            <a:ext cx="352719" cy="716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텍스트, 스크린샷, 번호, 영수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2F349C-1317-3894-E49F-4DB4C5D3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9" y="3246683"/>
            <a:ext cx="8102672" cy="3314700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B3CE36B-E64D-97E7-A162-FEB24B0B4E9B}"/>
              </a:ext>
            </a:extLst>
          </p:cNvPr>
          <p:cNvCxnSpPr>
            <a:cxnSpLocks/>
          </p:cNvCxnSpPr>
          <p:nvPr/>
        </p:nvCxnSpPr>
        <p:spPr>
          <a:xfrm flipV="1">
            <a:off x="2696066" y="2432115"/>
            <a:ext cx="5914534" cy="219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6A59D97-DA46-9023-481A-93A86C023433}"/>
              </a:ext>
            </a:extLst>
          </p:cNvPr>
          <p:cNvSpPr/>
          <p:nvPr/>
        </p:nvSpPr>
        <p:spPr>
          <a:xfrm>
            <a:off x="6249971" y="3285336"/>
            <a:ext cx="1857081" cy="279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항목추가버튼</a:t>
            </a:r>
            <a:r>
              <a:rPr lang="en-US" altLang="ko-KR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x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6" name="그림 25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6E31BD-8E22-922D-3ADC-B87CB17E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86" y="3755305"/>
            <a:ext cx="1543050" cy="790575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45F1474-4E34-B327-11D4-CC577177CF29}"/>
              </a:ext>
            </a:extLst>
          </p:cNvPr>
          <p:cNvCxnSpPr>
            <a:cxnSpLocks/>
          </p:cNvCxnSpPr>
          <p:nvPr/>
        </p:nvCxnSpPr>
        <p:spPr>
          <a:xfrm flipV="1">
            <a:off x="7882725" y="3844940"/>
            <a:ext cx="727875" cy="557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8854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3B17-ADB2-57F0-2FBE-309073A1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02AF-EC15-8CD8-AAC0-8995556605B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0DF09-B54A-6E5C-C856-FFF6A0E7335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65EDFF-7FAC-0BFF-CAC3-480C1B71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1C4606D-E49A-50C2-41F8-4B7C11861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10874"/>
              </p:ext>
            </p:extLst>
          </p:nvPr>
        </p:nvGraphicFramePr>
        <p:xfrm>
          <a:off x="8380429" y="1021944"/>
          <a:ext cx="3506228" cy="546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5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01255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판매액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보조금 인센티브 다 수기로 작성했으나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손익분석에서 매출액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보조금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인센티브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금액 따라 오지 않고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작성되어있음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(10.3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고창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했을 때 가능함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성북으로 다시 눌러봤을 때에는 또 가능함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1.7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기준으로 저장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누를경우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오류가 뜸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저장 완료가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안되기때문에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정산 수정해야 할 때 어떻게 해야 하는지 확인이 안됨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에서는 숫자 앞에 체크표시 누르고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정산초기화 하기 또는 정산상태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작성중으로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전환으로 누를 수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 숫자 앞에 체크표시가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정산중이여서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엑셀 다운로드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인쇄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버튼이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안눌리는건지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오류인건지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현재 눌리지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정산중이여도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둘 다 가능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1FF48A-D716-C112-3678-5AAA7FD2F98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텍스트, 스크린샷, 평행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D3863E-A48F-CF9E-0E24-FB82F727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61812"/>
            <a:ext cx="7787012" cy="3317957"/>
          </a:xfrm>
          <a:prstGeom prst="rect">
            <a:avLst/>
          </a:prstGeom>
        </p:spPr>
      </p:pic>
      <p:pic>
        <p:nvPicPr>
          <p:cNvPr id="11" name="그림 10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31B053-059C-D8F2-9139-229842041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4786312"/>
            <a:ext cx="7542229" cy="1752600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3B115334-891B-139A-196D-68FDCF9DB41D}"/>
              </a:ext>
            </a:extLst>
          </p:cNvPr>
          <p:cNvSpPr/>
          <p:nvPr/>
        </p:nvSpPr>
        <p:spPr>
          <a:xfrm rot="16200000">
            <a:off x="8012269" y="5412903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953786-E2CE-7BCA-D4BB-C1D837A26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16" y="1169284"/>
            <a:ext cx="4565421" cy="3021454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6FD2C3E-2A75-FAEB-F5EF-D24D2192ECE9}"/>
              </a:ext>
            </a:extLst>
          </p:cNvPr>
          <p:cNvCxnSpPr>
            <a:cxnSpLocks/>
          </p:cNvCxnSpPr>
          <p:nvPr/>
        </p:nvCxnSpPr>
        <p:spPr>
          <a:xfrm>
            <a:off x="4056355" y="3628571"/>
            <a:ext cx="4443548" cy="1509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227320" y="6027420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887574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12C3-9DA7-03E2-8685-2F2B67F7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D418B-6EBD-F74E-890E-9DBAFBA9613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DA579-FED3-649C-244A-BB1744FD467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C684F3-091B-33D9-34D1-26597098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8A6A1B9-48C7-797F-E9DC-D525A4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64167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만약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따로 정산해야 하는 경우이면 인원수가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이렇게 나오면 안되고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인원수만 나와야 한다고 생각하고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같이 정산하는 경우면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구분 없이 다 나와야 하고 가이드님도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명다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개인적으로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동시에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정산하는게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편리하다고 생각이 듦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3CFF0B-8E66-6B4F-8E26-F6FC6F845C5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스크린샷, 라인, 텍스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94C14-068D-59FE-8595-06A9EC653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" y="867266"/>
            <a:ext cx="8116478" cy="578805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CCEDBE-39E5-836F-DC97-8A016C1AF813}"/>
              </a:ext>
            </a:extLst>
          </p:cNvPr>
          <p:cNvSpPr/>
          <p:nvPr/>
        </p:nvSpPr>
        <p:spPr>
          <a:xfrm>
            <a:off x="6096000" y="2433687"/>
            <a:ext cx="1687398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①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F46B2E5-D399-B4B7-32C9-FBA22A95CED7}"/>
              </a:ext>
            </a:extLst>
          </p:cNvPr>
          <p:cNvCxnSpPr>
            <a:cxnSpLocks/>
          </p:cNvCxnSpPr>
          <p:nvPr/>
        </p:nvCxnSpPr>
        <p:spPr>
          <a:xfrm flipV="1">
            <a:off x="7886700" y="1791093"/>
            <a:ext cx="723900" cy="1019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541596" y="5422273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</a:rPr>
              <a:t>이 경우 인센티브 현황도 함께 변경해야 합니다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689692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A75C-632A-5C92-D45C-36B2CB89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30384-31EB-9038-3386-9E6E3DC2BB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7AAE6-F74D-DFEF-36CD-63AB9B472AD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A81F4-E268-8BC8-EAAE-8F81E614EE2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E4AE5AA-20C3-693D-7421-FF3CB0C2890D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FEE12A-98E1-A79E-E199-97C8CAF3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4E01B03-304B-55DD-D51A-468B75123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83033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담당자가 자동으로 따라오나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예약받은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담당자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),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새로운 </a:t>
                      </a:r>
                      <a:r>
                        <a:rPr lang="en-US" altLang="ko-KR" sz="120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담당자도 </a:t>
                      </a:r>
                      <a:r>
                        <a:rPr lang="ko-KR" altLang="en-US" sz="1200" u="none" dirty="0" err="1" smtClean="0">
                          <a:solidFill>
                            <a:schemeClr val="tx1"/>
                          </a:solidFill>
                        </a:rPr>
                        <a:t>클릭해야됨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담당자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예약사이트 선택 안해도 예약정보 저장이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가능함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70C456-6018-0AB6-6854-B3AD4FBB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512"/>
            <a:ext cx="5964023" cy="5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619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B7A3-73FE-0ED1-E692-4FD1E1DF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3FFC76-76FD-C2BB-55A8-A819F10AD05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와 비교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DD11D-4E1B-3A8D-CF2C-4925FA73396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7E5266-ACE0-164A-F77D-D83758C2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94F33-FB31-3238-7280-AA50A744F1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4A25D66-23FA-4002-031F-AA9BA7CBF359}"/>
              </a:ext>
            </a:extLst>
          </p:cNvPr>
          <p:cNvGrpSpPr/>
          <p:nvPr/>
        </p:nvGrpSpPr>
        <p:grpSpPr>
          <a:xfrm>
            <a:off x="295373" y="895543"/>
            <a:ext cx="5703216" cy="4986783"/>
            <a:chOff x="226244" y="895543"/>
            <a:chExt cx="5769203" cy="5593125"/>
          </a:xfrm>
        </p:grpSpPr>
        <p:pic>
          <p:nvPicPr>
            <p:cNvPr id="6" name="그림 5" descr="텍스트, 스크린샷, 라인, 영수증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3C99E0E-C27F-F685-08A8-9CBC50528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244" y="953518"/>
              <a:ext cx="5769203" cy="55351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112563-3CEB-1E49-E6E0-AA28554E1228}"/>
                </a:ext>
              </a:extLst>
            </p:cNvPr>
            <p:cNvSpPr txBox="1"/>
            <p:nvPr/>
          </p:nvSpPr>
          <p:spPr>
            <a:xfrm>
              <a:off x="1791093" y="89554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신규 </a:t>
              </a:r>
              <a:r>
                <a:rPr lang="en-US" altLang="ko-KR" b="1" dirty="0" err="1">
                  <a:solidFill>
                    <a:srgbClr val="FF0000"/>
                  </a:solidFill>
                </a:rPr>
                <a:t>erp</a:t>
              </a:r>
              <a:endParaRPr lang="en-US" altLang="ko-K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82E6F17-C4FA-49FF-2BAF-B72FBB2F6637}"/>
              </a:ext>
            </a:extLst>
          </p:cNvPr>
          <p:cNvGrpSpPr/>
          <p:nvPr/>
        </p:nvGrpSpPr>
        <p:grpSpPr>
          <a:xfrm>
            <a:off x="6304089" y="810701"/>
            <a:ext cx="5592538" cy="5019937"/>
            <a:chOff x="6304089" y="810701"/>
            <a:chExt cx="5592538" cy="5019937"/>
          </a:xfrm>
        </p:grpSpPr>
        <p:pic>
          <p:nvPicPr>
            <p:cNvPr id="17" name="그림 16" descr="텍스트, 스크린샷, 평행, 번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1ECC6B2-C66A-261D-1A24-12DE3A02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089" y="895544"/>
              <a:ext cx="5592538" cy="49350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AD0605-7220-1932-9BE2-ECC7E84731A1}"/>
                </a:ext>
              </a:extLst>
            </p:cNvPr>
            <p:cNvSpPr txBox="1"/>
            <p:nvPr/>
          </p:nvSpPr>
          <p:spPr>
            <a:xfrm>
              <a:off x="8389855" y="810701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기존 </a:t>
              </a:r>
              <a:r>
                <a:rPr lang="en-US" altLang="ko-KR" b="1" dirty="0" err="1">
                  <a:solidFill>
                    <a:srgbClr val="FF0000"/>
                  </a:solidFill>
                </a:rPr>
                <a:t>erp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3A1641-C556-695A-7291-B464E8C63710}"/>
              </a:ext>
            </a:extLst>
          </p:cNvPr>
          <p:cNvSpPr txBox="1"/>
          <p:nvPr/>
        </p:nvSpPr>
        <p:spPr>
          <a:xfrm>
            <a:off x="631596" y="6070862"/>
            <a:ext cx="732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확인 해보면 해당상품은 차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대만 운영했고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인원수는 </a:t>
            </a:r>
            <a:r>
              <a:rPr lang="en-US" altLang="ko-KR" sz="1200" b="1" dirty="0">
                <a:solidFill>
                  <a:srgbClr val="FF0000"/>
                </a:solidFill>
              </a:rPr>
              <a:t>41</a:t>
            </a:r>
            <a:r>
              <a:rPr lang="ko-KR" altLang="en-US" sz="1200" b="1" dirty="0">
                <a:solidFill>
                  <a:srgbClr val="FF0000"/>
                </a:solidFill>
              </a:rPr>
              <a:t>명인데 신규 </a:t>
            </a:r>
            <a:r>
              <a:rPr lang="en-US" altLang="ko-KR" sz="1200" b="1" dirty="0" err="1">
                <a:solidFill>
                  <a:srgbClr val="FF0000"/>
                </a:solidFill>
              </a:rPr>
              <a:t>erp</a:t>
            </a:r>
            <a:r>
              <a:rPr lang="en-US" altLang="ko-KR" sz="1200" b="1" dirty="0">
                <a:solidFill>
                  <a:srgbClr val="FF0000"/>
                </a:solidFill>
              </a:rPr>
              <a:t>(69</a:t>
            </a:r>
            <a:r>
              <a:rPr lang="ko-KR" altLang="en-US" sz="1200" b="1" dirty="0">
                <a:solidFill>
                  <a:srgbClr val="FF0000"/>
                </a:solidFill>
              </a:rPr>
              <a:t>명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/>
              <a:t>와 인원수가 왜 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b="1" dirty="0" err="1"/>
              <a:t>다른지</a:t>
            </a:r>
            <a:r>
              <a:rPr lang="ko-KR" altLang="en-US" sz="1200" b="1" dirty="0"/>
              <a:t> 이해</a:t>
            </a:r>
            <a:r>
              <a:rPr lang="en-US" altLang="ko-KR" sz="1200" b="1" dirty="0"/>
              <a:t>x -&gt; </a:t>
            </a:r>
            <a:r>
              <a:rPr lang="ko-KR" altLang="en-US" sz="1200" b="1" dirty="0"/>
              <a:t>판매액 모두 다름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790515" y="5830638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187985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83ED-0738-E7DB-01A7-FF9ACA63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9C57E-754E-D32C-8489-4043998CD7C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와 비교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B87BC-C1B2-1CAC-5AC8-219BD825B98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A5E60E-F643-653A-3182-6BB64B74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7189C-14B0-48B4-AC0B-05EADECFE85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0FE554-9E79-686B-31F1-C869B6E5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80" y="864748"/>
            <a:ext cx="11565475" cy="2420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AAF87-485A-05F4-BE93-6B6726F45253}"/>
              </a:ext>
            </a:extLst>
          </p:cNvPr>
          <p:cNvSpPr txBox="1"/>
          <p:nvPr/>
        </p:nvSpPr>
        <p:spPr>
          <a:xfrm>
            <a:off x="1306286" y="98904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기존 </a:t>
            </a:r>
            <a:r>
              <a:rPr lang="en-US" altLang="ko-KR" dirty="0" err="1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6" name="그림 15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F66E2A-EEA7-A68D-C1E5-AE76BE39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0" y="3470367"/>
            <a:ext cx="11457991" cy="2439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ED626F-9F9D-796A-DF3E-5882E256F7E5}"/>
              </a:ext>
            </a:extLst>
          </p:cNvPr>
          <p:cNvSpPr txBox="1"/>
          <p:nvPr/>
        </p:nvSpPr>
        <p:spPr>
          <a:xfrm>
            <a:off x="2419739" y="347036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새로운 </a:t>
            </a:r>
            <a:r>
              <a:rPr lang="en-US" altLang="ko-KR" dirty="0" err="1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5AA1E-15B7-0B33-FA18-C7CE8C6C06AE}"/>
              </a:ext>
            </a:extLst>
          </p:cNvPr>
          <p:cNvSpPr txBox="1"/>
          <p:nvPr/>
        </p:nvSpPr>
        <p:spPr>
          <a:xfrm>
            <a:off x="765109" y="6195527"/>
            <a:ext cx="1113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예약처  순서 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-&gt;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 순으로 요청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전화예약이 제일 많음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  -&gt; </a:t>
            </a:r>
            <a:r>
              <a:rPr lang="ko-KR" altLang="en-US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다른상품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봤을 때에는 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비회원홈페이지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전화예약순으로 되어있음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통일화작업 필요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기존</a:t>
            </a:r>
            <a:r>
              <a:rPr lang="en-US" altLang="ko-KR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와 새로운 </a:t>
            </a:r>
            <a:r>
              <a:rPr lang="en-US" altLang="ko-KR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 원수가 다름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12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95416" y="5724118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632677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29p</a:t>
            </a:r>
            <a:r>
              <a:rPr lang="ko-KR" altLang="en-US"/>
              <a:t>부터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229" y="1851576"/>
            <a:ext cx="7472796" cy="3687037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17468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투어정산서에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sql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에러 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94123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r>
              <a:rPr lang="en-US" altLang="ko-KR" sz="1200" b="1"/>
              <a:t>(</a:t>
            </a:r>
            <a:r>
              <a:rPr lang="ko-KR" altLang="en-US" sz="1200" b="1"/>
              <a:t>기존 </a:t>
            </a:r>
            <a:r>
              <a:rPr lang="en-US" altLang="ko-KR" sz="1200" b="1"/>
              <a:t>erp</a:t>
            </a:r>
            <a:r>
              <a:rPr lang="ko-KR" altLang="en-US" sz="1200" b="1"/>
              <a:t>와 비교</a:t>
            </a:r>
            <a:r>
              <a:rPr lang="en-US" altLang="ko-KR" sz="1200" b="1"/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454" y="1413760"/>
            <a:ext cx="7741228" cy="1756413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80579" y="1485034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909" y="3429000"/>
            <a:ext cx="8009659" cy="10523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01182" y="4820007"/>
            <a:ext cx="5492701" cy="218519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98957" y="4449757"/>
            <a:ext cx="3505689" cy="211484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03417"/>
              </p:ext>
            </p:extLst>
          </p:nvPr>
        </p:nvGraphicFramePr>
        <p:xfrm>
          <a:off x="8380429" y="1021944"/>
          <a:ext cx="3507840" cy="606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데이터 가져오는 것은 자동입력하고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입력을 막아놓은 것들 모두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수정가능하게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바꿀 것 폼으로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바꿀것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Tx/>
                        <a:buChar char="-"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판매액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칸두개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없애고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위 반영사항대로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수정가능하게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바꿀 것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(25-09-02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부안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형변환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사용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요망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**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거래처도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추가 할 수 있도록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요청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- 2.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판매금액 항목에 거래처가 있음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판매금액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제목 맨 오른쪽에 버튼 넣고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판매항목 추가라고 기재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엑셀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행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추가됨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이경우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맨아래에 합계 항목이 있어야함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마찬가지로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판매수수료도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검토요망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i="0" dirty="0" smtClean="0">
                          <a:solidFill>
                            <a:srgbClr val="0070C0"/>
                          </a:solidFill>
                        </a:rPr>
                        <a:t>해당 부분은 </a:t>
                      </a:r>
                      <a:r>
                        <a:rPr lang="en-US" altLang="ko-KR" sz="1200" b="1" i="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i="0" dirty="0" err="1" smtClean="0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i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i="0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i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i="0" dirty="0" err="1" smtClean="0">
                          <a:solidFill>
                            <a:srgbClr val="0070C0"/>
                          </a:solidFill>
                        </a:rPr>
                        <a:t>신청요망</a:t>
                      </a:r>
                      <a:r>
                        <a:rPr lang="ko-KR" altLang="en-US" sz="1200" b="1" i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i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i="0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en-US" altLang="ko-KR" sz="1200" b="1" i="0" dirty="0" err="1" smtClean="0">
                          <a:solidFill>
                            <a:srgbClr val="0070C0"/>
                          </a:solidFill>
                        </a:rPr>
                        <a:t>erp</a:t>
                      </a:r>
                      <a:r>
                        <a:rPr lang="ko-KR" altLang="en-US" sz="1200" b="1" i="0" dirty="0" smtClean="0">
                          <a:solidFill>
                            <a:srgbClr val="0070C0"/>
                          </a:solidFill>
                        </a:rPr>
                        <a:t>에 없는 기능</a:t>
                      </a:r>
                      <a:r>
                        <a:rPr lang="en-US" altLang="ko-KR" sz="1200" b="1" i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sz="1200" b="1" i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가로 글상자 15"/>
          <p:cNvSpPr txBox="1"/>
          <p:nvPr/>
        </p:nvSpPr>
        <p:spPr>
          <a:xfrm>
            <a:off x="-209550" y="6221730"/>
            <a:ext cx="6838951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/>
              <a:t>Deprecated: abs(): Passing null to parameter #1 ($num) of type int|float is deprecated in /romancetour01/www/niabbs5/erp/menu090/tour_money_write.php on line 5340</a:t>
            </a:r>
          </a:p>
        </p:txBody>
      </p:sp>
    </p:spTree>
    <p:extLst>
      <p:ext uri="{BB962C8B-B14F-4D97-AF65-F5344CB8AC3E}">
        <p14:creationId xmlns:p14="http://schemas.microsoft.com/office/powerpoint/2010/main" val="711647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227" y="1059273"/>
            <a:ext cx="8615797" cy="2369727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2143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기존항목처럼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비용항목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행 버튼이 필요함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수정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없음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지금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행추가인데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새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항씩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반복추가할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 있게 할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것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r>
              <a:rPr lang="en-US" altLang="ko-KR" sz="1200" b="1"/>
              <a:t>(</a:t>
            </a:r>
            <a:r>
              <a:rPr lang="ko-KR" altLang="en-US" sz="1200" b="1"/>
              <a:t>기존 </a:t>
            </a:r>
            <a:r>
              <a:rPr lang="en-US" altLang="ko-KR" sz="1200" b="1"/>
              <a:t>erp</a:t>
            </a:r>
            <a:r>
              <a:rPr lang="ko-KR" altLang="en-US" sz="1200" b="1"/>
              <a:t>와 비교</a:t>
            </a:r>
            <a:r>
              <a:rPr lang="en-US" altLang="ko-KR" sz="1200" b="1"/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sp>
        <p:nvSpPr>
          <p:cNvPr id="11" name="직사각형 10"/>
          <p:cNvSpPr/>
          <p:nvPr/>
        </p:nvSpPr>
        <p:spPr>
          <a:xfrm>
            <a:off x="5753966" y="3294783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87682" y="3559270"/>
            <a:ext cx="7959888" cy="18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9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임시저장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저장시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 오류 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숫자만 들어가야 하는 칸에 빈칸 넣어서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db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오류난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것임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모든 입력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형변환이나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검수하고 들어가게 해서 이런 문제 나오지 않게 할 것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endParaRPr lang="en-US" altLang="ko-KR" sz="1200" b="1"/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sp>
        <p:nvSpPr>
          <p:cNvPr id="11" name="직사각형 10"/>
          <p:cNvSpPr/>
          <p:nvPr/>
        </p:nvSpPr>
        <p:spPr>
          <a:xfrm>
            <a:off x="5753966" y="3294783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1500" y="1296651"/>
            <a:ext cx="7119936" cy="34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F7DF-A87F-4814-D68B-69A1AE37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D8E23-B8DC-8729-1ABF-CF86EC2943A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66F5-03C3-26CF-E1BD-0FF9427A5D48}"/>
              </a:ext>
            </a:extLst>
          </p:cNvPr>
          <p:cNvSpPr txBox="1"/>
          <p:nvPr/>
        </p:nvSpPr>
        <p:spPr>
          <a:xfrm>
            <a:off x="0" y="369332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상품관리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인센티브조건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B97EAA-2000-720A-3C23-D9FCBF9D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E4C0F0-A120-825E-4016-96B3B742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6" y="1681430"/>
            <a:ext cx="5541880" cy="3676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73D10-3DDB-F2CF-2636-C9B84ED3D0F7}"/>
              </a:ext>
            </a:extLst>
          </p:cNvPr>
          <p:cNvSpPr txBox="1"/>
          <p:nvPr/>
        </p:nvSpPr>
        <p:spPr>
          <a:xfrm>
            <a:off x="6679462" y="2512291"/>
            <a:ext cx="5052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지급처를 현행처럼 선택할 수 있고</a:t>
            </a:r>
            <a:r>
              <a:rPr lang="en-US" altLang="ko-KR" dirty="0"/>
              <a:t>, </a:t>
            </a:r>
            <a:r>
              <a:rPr lang="ko-KR" altLang="en-US" dirty="0"/>
              <a:t>또한 검색하여 선택할 수 있도록 한다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lvl="0"/>
            <a:r>
              <a:rPr lang="en-US" altLang="ko-KR" b="1" dirty="0">
                <a:solidFill>
                  <a:srgbClr val="0070C0"/>
                </a:solidFill>
              </a:rPr>
              <a:t>- </a:t>
            </a:r>
            <a:r>
              <a:rPr lang="ko-KR" altLang="en-US" b="1" dirty="0">
                <a:solidFill>
                  <a:srgbClr val="0070C0"/>
                </a:solidFill>
              </a:rPr>
              <a:t>해당 부분은 </a:t>
            </a:r>
            <a:r>
              <a:rPr lang="en-US" altLang="ko-KR" b="1" dirty="0">
                <a:solidFill>
                  <a:srgbClr val="0070C0"/>
                </a:solidFill>
              </a:rPr>
              <a:t>2</a:t>
            </a:r>
            <a:r>
              <a:rPr lang="ko-KR" altLang="en-US" b="1" dirty="0" err="1">
                <a:solidFill>
                  <a:srgbClr val="0070C0"/>
                </a:solidFill>
              </a:rPr>
              <a:t>차개발이나</a:t>
            </a:r>
            <a:r>
              <a:rPr lang="ko-KR" altLang="en-US" b="1" dirty="0">
                <a:solidFill>
                  <a:srgbClr val="0070C0"/>
                </a:solidFill>
              </a:rPr>
              <a:t>  </a:t>
            </a:r>
            <a:r>
              <a:rPr lang="ko-KR" altLang="en-US" b="1" dirty="0" err="1">
                <a:solidFill>
                  <a:srgbClr val="0070C0"/>
                </a:solidFill>
              </a:rPr>
              <a:t>유지보수시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ko-KR" altLang="en-US" b="1" dirty="0" err="1">
                <a:solidFill>
                  <a:srgbClr val="0070C0"/>
                </a:solidFill>
              </a:rPr>
              <a:t>신청요망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>
                <a:solidFill>
                  <a:srgbClr val="0070C0"/>
                </a:solidFill>
              </a:rPr>
              <a:t>기존 </a:t>
            </a:r>
            <a:r>
              <a:rPr lang="en-US" altLang="ko-KR" b="1" dirty="0" err="1">
                <a:solidFill>
                  <a:srgbClr val="0070C0"/>
                </a:solidFill>
              </a:rPr>
              <a:t>erp</a:t>
            </a:r>
            <a:r>
              <a:rPr lang="ko-KR" altLang="en-US" b="1" dirty="0">
                <a:solidFill>
                  <a:srgbClr val="0070C0"/>
                </a:solidFill>
              </a:rPr>
              <a:t>에 없는 기능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  <a:endParaRPr lang="ko-KR" altLang="en-US" b="1" dirty="0">
              <a:solidFill>
                <a:srgbClr val="0070C0"/>
              </a:solidFill>
            </a:endParaRPr>
          </a:p>
          <a:p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7C0B44C-E725-F9E7-CDA1-488BFF83C1BA}"/>
              </a:ext>
            </a:extLst>
          </p:cNvPr>
          <p:cNvCxnSpPr>
            <a:endCxn id="7" idx="1"/>
          </p:cNvCxnSpPr>
          <p:nvPr/>
        </p:nvCxnSpPr>
        <p:spPr>
          <a:xfrm>
            <a:off x="4451927" y="3158624"/>
            <a:ext cx="2227535" cy="230830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89B518-618F-9555-F6A0-DD05950DC39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527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E43E-31D7-D712-990B-87603F1A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53C92F-9608-1389-D930-896272CE52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34A7-B972-AFF5-31C4-81761F6D9ED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275E0-93BC-E476-A753-07D57483567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7408005-A229-C34E-DF7E-3D444D44D7C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4534DE-1077-45B5-0FD0-66E8D326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36A1CF8-06FC-60C8-D196-838F0CBC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06066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출발일 수정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날짜 선택 후 선택이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이후 수정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완료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참고로 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월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일자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에 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수정완료된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내용입니다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14B0AE-DDF3-381A-60D1-A225F817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5" y="964484"/>
            <a:ext cx="5832045" cy="2647078"/>
          </a:xfrm>
          <a:prstGeom prst="rect">
            <a:avLst/>
          </a:prstGeom>
        </p:spPr>
      </p:pic>
      <p:pic>
        <p:nvPicPr>
          <p:cNvPr id="8" name="그림 7" descr="텍스트, 전자제품, 스크린샷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3B5332-B1DB-0A1A-34BA-F9964B41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1" y="3611562"/>
            <a:ext cx="5790657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8352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5D68-D4F3-6C89-DAD2-B814D8FB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94E955-552A-4564-09F1-4E4A883F8A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4D52D-279E-447F-640B-3A372BB017D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FDE0E-095A-56FD-D7D9-114A1AAE080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74CA8CE-9327-E16D-7208-6C36592E4A3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EF932A-56EE-00A8-683D-539F3145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D50A56E-8D15-9BA8-E8D0-D5F5C902B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1969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변경했는데 명단은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추가 되었는데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금액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등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그대로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인원도 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 수정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명단도 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ko-KR" altLang="en-US" sz="1200" b="1" u="none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명으로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입력해야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합니다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위의 인원은 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상품요금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계산을 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위한것이고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아래 인원수는 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동행자입력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개수를 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위한것이라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둘다 각각 입력해야 합니다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(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연동안됩니다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altLang="ko-KR" sz="1200" b="1" u="non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9D509C-8823-12FB-B74A-6BC682DA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9" y="1051707"/>
            <a:ext cx="5790658" cy="56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841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D83E0-ADB8-68FB-5EC3-F976C87D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53708-8119-1687-76E0-107CD6255F1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7FFCA-48D5-99EF-8B31-01DA4A21FAC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5DF03-168D-6257-9E33-E3A91A5DDC0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933EE1B-5526-13FB-1702-D58D2829EC9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1A826A-FF89-DAD3-E9E9-DBFAA0DA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7390D2A-1C4E-CDBD-375B-E9EFA9FFF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7974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변경했는데 명단은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추가 되었는데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금액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등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그대로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- 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예약수정화면에서 상품 </a:t>
                      </a:r>
                      <a:r>
                        <a:rPr lang="ko-KR" altLang="en-US" sz="1200" b="1" u="none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요금정보의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인원수를 </a:t>
                      </a:r>
                      <a:r>
                        <a:rPr lang="ko-KR" altLang="en-US" sz="1200" b="1" u="none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변경할때는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아래 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ko-KR" altLang="en-US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요금정보변경</a:t>
                      </a:r>
                      <a: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]</a:t>
                      </a:r>
                      <a:br>
                        <a:rPr lang="en-US" altLang="ko-KR" sz="1200" b="1" u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버튼을 눌러서 변경해야 합니다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erp</a:t>
                      </a:r>
                      <a:r>
                        <a:rPr lang="ko-KR" altLang="en-US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에서의 처리방식을 </a:t>
                      </a:r>
                      <a:r>
                        <a:rPr lang="ko-KR" altLang="en-US" sz="1200" b="1" u="non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유지한것입니다</a:t>
                      </a:r>
                      <a:r>
                        <a:rPr lang="en-US" altLang="ko-KR" sz="1200" b="1" u="non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357B5-E201-BD6B-962C-EA9E6559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28700"/>
            <a:ext cx="5673511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1587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57ED-ECA7-5D60-7BFF-4274C09D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3CBF9-7753-DEAC-9E2B-9FA6833125F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5E2F-DD59-52B9-960B-D5CA0A56632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7884D-3569-ED13-017B-9E8316A9412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CAD7686-9283-DCED-236B-3ED755F78040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40DCFD-3326-370A-005F-B81EA3F7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37CD3C-EF28-21B6-22ED-CDD74B668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87866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예약인원 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추가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요금정보변경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인원수변경만 가능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>!!</a:t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***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인원변경이 현재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번 밖에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Ex) 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ok 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 예약 건을 다시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변경할 때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인원수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도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ACF0BA-1433-A8FA-84E8-D91DA1D7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5" y="843695"/>
            <a:ext cx="5964023" cy="2481699"/>
          </a:xfrm>
          <a:prstGeom prst="rect">
            <a:avLst/>
          </a:prstGeom>
        </p:spPr>
      </p:pic>
      <p:pic>
        <p:nvPicPr>
          <p:cNvPr id="10" name="그림 9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61AB4F-13BE-DCAC-CE64-CEDC8BC7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6" y="3532607"/>
            <a:ext cx="5627902" cy="28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951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A882-BB9E-C38D-751F-2F8FC2EE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60FD2-9025-E56E-8A84-F2960393D10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31D87-1566-FE13-9520-83830D7BA86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CC33C-BB66-1166-1254-AFE06114F4E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0E50F96-E05C-340C-0D40-CCA36FC21416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A35A3DE-8724-DC13-CD6B-490FCEA4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1744EDC-80FE-DCE8-D5D0-22D88FB66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24162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예약인원 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추가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요금정보변경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***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인원변경이 현재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번 밖에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Ex) 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ok 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 예약 건을 다시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변경할 때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인원수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도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none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D1363E-8D62-9351-3253-3BF0A610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310326"/>
            <a:ext cx="5272628" cy="50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2199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ABB28-31EC-5E6F-E21A-0D9FAAE1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4CE4E-E897-BFA5-78CC-1ED3FFEF57B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5C534-0ED7-BEB8-868C-57D9248BAB8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75895-384A-9261-CF4F-05F9E459D1C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0941E2-7419-8146-1F26-497C8208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7" name="그림 6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E4B7E8-0315-C088-4D05-F92A7FE1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982606"/>
            <a:ext cx="11755225" cy="4852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3056F-2137-3360-11E0-9F8553B61641}"/>
              </a:ext>
            </a:extLst>
          </p:cNvPr>
          <p:cNvSpPr txBox="1"/>
          <p:nvPr/>
        </p:nvSpPr>
        <p:spPr>
          <a:xfrm>
            <a:off x="2724346" y="3580997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예약관리</a:t>
            </a:r>
            <a:r>
              <a:rPr lang="en-US" altLang="ko-KR" dirty="0"/>
              <a:t>-&gt;</a:t>
            </a:r>
            <a:r>
              <a:rPr lang="ko-KR" altLang="en-US" dirty="0"/>
              <a:t>출발일자별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546712128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1392</Words>
  <Application>Microsoft Office PowerPoint</Application>
  <PresentationFormat>와이드스크린</PresentationFormat>
  <Paragraphs>313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1" baseType="lpstr">
      <vt:lpstr>HY견고딕</vt:lpstr>
      <vt:lpstr>경기천년제목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29p부터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92</cp:revision>
  <dcterms:created xsi:type="dcterms:W3CDTF">2025-11-14T06:29:01Z</dcterms:created>
  <dcterms:modified xsi:type="dcterms:W3CDTF">2026-01-08T05:30:21Z</dcterms:modified>
</cp:coreProperties>
</file>