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46" r:id="rId2"/>
    <p:sldId id="355" r:id="rId3"/>
    <p:sldId id="347" r:id="rId4"/>
    <p:sldId id="349" r:id="rId5"/>
    <p:sldId id="352" r:id="rId6"/>
    <p:sldId id="350" r:id="rId7"/>
    <p:sldId id="358" r:id="rId8"/>
    <p:sldId id="354" r:id="rId9"/>
    <p:sldId id="271" r:id="rId10"/>
    <p:sldId id="353" r:id="rId11"/>
    <p:sldId id="356" r:id="rId12"/>
    <p:sldId id="366" r:id="rId13"/>
    <p:sldId id="357" r:id="rId14"/>
    <p:sldId id="359" r:id="rId15"/>
    <p:sldId id="360" r:id="rId16"/>
    <p:sldId id="362" r:id="rId17"/>
    <p:sldId id="363" r:id="rId18"/>
    <p:sldId id="364" r:id="rId19"/>
    <p:sldId id="361" r:id="rId20"/>
    <p:sldId id="369" r:id="rId21"/>
    <p:sldId id="368" r:id="rId22"/>
    <p:sldId id="367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442" autoAdjust="0"/>
  </p:normalViewPr>
  <p:slideViewPr>
    <p:cSldViewPr snapToGrid="0">
      <p:cViewPr varScale="1">
        <p:scale>
          <a:sx n="104" d="100"/>
          <a:sy n="104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E0923-9955-4490-816D-81363679A6C9}" type="datetimeFigureOut">
              <a:rPr lang="ko-KR" altLang="en-US" smtClean="0"/>
              <a:t>2026-01-09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6C40C-D344-42F9-A8D5-C0CB8F2B8F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56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5D8325-BFCE-A6D4-1C95-45E527745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BF4425E-DF43-D6C1-1D8A-8C639DC08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783363-F763-071E-C786-674BBF6B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D93B1B-5F16-4D7B-D720-41A2EBA4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DBC69A-BC98-2176-9F1E-A25ECC60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79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585D77-57E8-DDED-72F8-07347E66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8BACA6C-172C-677B-150E-5DD2EAEE2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CD16D3-DE66-C44C-DCCE-4117A693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2F3C23-DDC9-F547-CF0D-5A999904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364C9D-4347-B7FB-5355-B4CE5AD7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72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0478821-094B-56B6-10AE-D4E498180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A133DF3-4BBC-4CCA-486B-23E9A76D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0DFC1C-7E43-25A5-F83A-7C28D2E2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669465-9FA5-8DEB-79B7-73BCB507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3173DE-B24E-2813-87F1-2FE70BCA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3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E17FCA-5E2F-B5B5-94A8-05E092672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BEEEAB-24BF-0819-1C9B-C47D47BE0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05A216-0CD2-91F8-22AB-C945BEFD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6E28B0-6441-38F6-9512-9A19618C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C71E3B-0B2A-B35D-746F-1707C638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09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A4ED4A-64FF-0282-2B29-F1A93465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ACFB87E-148C-DA02-CEC8-C17C217AA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FDD738-9D34-1D74-3482-149AC1D6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778E37-3E7F-9EE2-18BE-DBBAFC41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F42ACF-23FB-9449-601E-2DDA1964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91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21E378-CB40-C291-04E8-772CB15B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A61D64-3030-C98E-463E-AA9CDD617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35C5F72-1CEA-53E0-3406-926932BDE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B7C13C-B2A8-6ADD-E239-B82D86F0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883612-D3FD-49FA-5C06-27A19DE4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571989-BE5E-7408-8866-58460F43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53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198F30-F663-3E81-80D5-4C420DE6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C7835E-0FE6-1FCD-DF88-FFA5B1ECC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E250CF-C304-430F-F25F-BDE3D0885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E6CDAE3-E0BE-5D86-97AC-8BC6F439A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EB50EBD-46E0-315D-FA83-411C859A9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8709E42-46CE-9B9B-4D35-F7F4A4E7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C0D8AB7-B6E3-B2D7-D2A0-780AB000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8B59176-9229-B53C-2D4C-3385C8EE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14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B72BF1-F4D7-8ECF-7C62-FA7CAD4D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9F29316-BCAF-D5D9-5791-1611B455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60A31D0-BACA-DBF3-E14F-15B9714B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FC36A6-FF2B-0164-DE90-D0147789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89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FA5ACED-18C2-F54F-7650-474C8458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EB39E36-BB5D-5A12-29BD-74C6D2D5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96F212-FADC-7595-85B8-9B2CF0DC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51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9AD1B0-79FC-53F8-81F2-09F22150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4D222A-5567-A547-6846-DED6ACFDB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03ED689-9441-12A9-9B40-F2869A776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59D953-AFD1-338B-D5AF-1931DA41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3C419AE-40CC-0439-F6B2-A1F63483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D07A541-6FD4-F9D2-F0A2-FC4D6E7E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65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E545A3-A5FB-C8EE-D220-A39555A6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7A62561-FB76-5864-AD04-F26B8E715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60F82D-2541-62F6-98A0-23F8E0C88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7E8FE4-C08A-8774-CAD5-563E847C9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757B5F-CDF8-E5BB-4331-D2504D3A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60134D-4584-A14D-A62E-0DE4BE33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229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010D8F6-0403-DE3B-82D7-D2DE6740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07AAA18-001B-269A-9AA6-2CF95FB9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61139D-9108-70D3-A09C-EB934E49A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383CD-7BF5-431C-984E-CCAAB9885123}" type="datetimeFigureOut">
              <a:rPr lang="ko-KR" altLang="en-US" smtClean="0"/>
              <a:t>2026-01-09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0022EA-8EBB-88D9-3731-D0B5FB79C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7C3262-967F-7539-E7E7-D81555942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769166" y="2027583"/>
            <a:ext cx="9713689" cy="809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39848" y="1902551"/>
            <a:ext cx="112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dirty="0">
                <a:solidFill>
                  <a:schemeClr val="bg2">
                    <a:lumMod val="50000"/>
                  </a:schemeClr>
                </a:solidFill>
              </a:rPr>
              <a:t>2025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903" y="2635624"/>
            <a:ext cx="11107988" cy="865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ko-KR" altLang="en-US" sz="3000" dirty="0" err="1">
                <a:ea typeface="HY견고딕"/>
              </a:rPr>
              <a:t>로망스투어</a:t>
            </a:r>
            <a:r>
              <a:rPr lang="ko-KR" altLang="en-US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ERP</a:t>
            </a:r>
            <a:r>
              <a:rPr lang="ko-KR" altLang="en-US" sz="3000" dirty="0">
                <a:ea typeface="HY견고딕"/>
              </a:rPr>
              <a:t>리뉴얼</a:t>
            </a:r>
            <a:r>
              <a:rPr lang="en-US" altLang="ko-KR" sz="3000" dirty="0">
                <a:ea typeface="HY견고딕"/>
              </a:rPr>
              <a:t>_</a:t>
            </a:r>
            <a:r>
              <a:rPr lang="ko-KR" altLang="en-US" sz="3000" dirty="0">
                <a:ea typeface="HY견고딕"/>
              </a:rPr>
              <a:t>검토사항 </a:t>
            </a:r>
            <a:r>
              <a:rPr lang="en-US" altLang="ko-KR" sz="3000" dirty="0">
                <a:ea typeface="HY견고딕"/>
              </a:rPr>
              <a:t>3</a:t>
            </a:r>
            <a:r>
              <a:rPr lang="ko-KR" altLang="en-US" sz="3000" dirty="0">
                <a:ea typeface="HY견고딕"/>
              </a:rPr>
              <a:t>차</a:t>
            </a:r>
            <a:r>
              <a:rPr lang="en-US" altLang="ko-KR" sz="3000" dirty="0">
                <a:ea typeface="HY견고딕"/>
              </a:rPr>
              <a:t>(2026.1.7.)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75E8E77-795B-0249-13E1-E5EDD7031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</a:t>
            </a:fld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A2409674-2F67-C8F4-EF36-99420FEC3948}"/>
              </a:ext>
            </a:extLst>
          </p:cNvPr>
          <p:cNvCxnSpPr/>
          <p:nvPr/>
        </p:nvCxnSpPr>
        <p:spPr>
          <a:xfrm>
            <a:off x="666974" y="4550485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F9605A71-9694-CC9E-CFD5-CDF2F97493FB}"/>
              </a:ext>
            </a:extLst>
          </p:cNvPr>
          <p:cNvCxnSpPr/>
          <p:nvPr/>
        </p:nvCxnSpPr>
        <p:spPr>
          <a:xfrm>
            <a:off x="682177" y="4861911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E13DBD88-BCD7-8508-6FFA-B90762F7D6B0}"/>
              </a:ext>
            </a:extLst>
          </p:cNvPr>
          <p:cNvCxnSpPr/>
          <p:nvPr/>
        </p:nvCxnSpPr>
        <p:spPr>
          <a:xfrm>
            <a:off x="682177" y="5199842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2472E0B0-EC86-8137-F2F2-3C8F5A34E0E3}"/>
              </a:ext>
            </a:extLst>
          </p:cNvPr>
          <p:cNvCxnSpPr/>
          <p:nvPr/>
        </p:nvCxnSpPr>
        <p:spPr>
          <a:xfrm>
            <a:off x="6142616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23DFFC1-3A5D-5105-2FE0-A75E4BAFCFD8}"/>
              </a:ext>
            </a:extLst>
          </p:cNvPr>
          <p:cNvCxnSpPr/>
          <p:nvPr/>
        </p:nvCxnSpPr>
        <p:spPr>
          <a:xfrm>
            <a:off x="8876851" y="454799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500B5EC4-527B-B12F-F6CF-E2E10E53CAB1}"/>
              </a:ext>
            </a:extLst>
          </p:cNvPr>
          <p:cNvCxnSpPr/>
          <p:nvPr/>
        </p:nvCxnSpPr>
        <p:spPr>
          <a:xfrm>
            <a:off x="3444240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E448B7A-DDFD-D3AF-0660-3A37DF9B5089}"/>
              </a:ext>
            </a:extLst>
          </p:cNvPr>
          <p:cNvSpPr txBox="1"/>
          <p:nvPr/>
        </p:nvSpPr>
        <p:spPr>
          <a:xfrm>
            <a:off x="682177" y="4550228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Document Version</a:t>
            </a:r>
            <a:endParaRPr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C68633-70FA-8992-6234-299B67F5AC31}"/>
              </a:ext>
            </a:extLst>
          </p:cNvPr>
          <p:cNvSpPr txBox="1"/>
          <p:nvPr/>
        </p:nvSpPr>
        <p:spPr>
          <a:xfrm>
            <a:off x="3452270" y="4536481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Last Updated</a:t>
            </a:r>
            <a:endParaRPr lang="ko-KR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507817-4DD5-D862-ABCE-D39C6AA2FA38}"/>
              </a:ext>
            </a:extLst>
          </p:cNvPr>
          <p:cNvSpPr txBox="1"/>
          <p:nvPr/>
        </p:nvSpPr>
        <p:spPr>
          <a:xfrm>
            <a:off x="6150646" y="4523357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Organization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8CCFAB-C95C-1A8B-0230-1AF8C214703B}"/>
              </a:ext>
            </a:extLst>
          </p:cNvPr>
          <p:cNvSpPr txBox="1"/>
          <p:nvPr/>
        </p:nvSpPr>
        <p:spPr>
          <a:xfrm>
            <a:off x="8868821" y="4535135"/>
            <a:ext cx="2598831" cy="35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/>
              <a:t>Auther</a:t>
            </a:r>
            <a:endParaRPr lang="ko-KR" alt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930074-DF7B-F495-D92A-C9EFD1098744}"/>
              </a:ext>
            </a:extLst>
          </p:cNvPr>
          <p:cNvSpPr txBox="1"/>
          <p:nvPr/>
        </p:nvSpPr>
        <p:spPr>
          <a:xfrm>
            <a:off x="682177" y="4861911"/>
            <a:ext cx="2762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0.1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8CBD8C-5A89-5AA3-1C32-C116612F520E}"/>
              </a:ext>
            </a:extLst>
          </p:cNvPr>
          <p:cNvSpPr txBox="1"/>
          <p:nvPr/>
        </p:nvSpPr>
        <p:spPr>
          <a:xfrm>
            <a:off x="3454878" y="4890385"/>
            <a:ext cx="2671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2025.12.31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00A536-E1AD-C275-46DD-D0D48353E8D9}"/>
              </a:ext>
            </a:extLst>
          </p:cNvPr>
          <p:cNvSpPr txBox="1"/>
          <p:nvPr/>
        </p:nvSpPr>
        <p:spPr>
          <a:xfrm>
            <a:off x="6153252" y="4876810"/>
            <a:ext cx="274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여행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팀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63C763-307E-9B99-8E01-909E1E103E7D}"/>
              </a:ext>
            </a:extLst>
          </p:cNvPr>
          <p:cNvSpPr txBox="1"/>
          <p:nvPr/>
        </p:nvSpPr>
        <p:spPr>
          <a:xfrm>
            <a:off x="8857054" y="4874143"/>
            <a:ext cx="2652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solidFill>
                  <a:schemeClr val="bg2">
                    <a:lumMod val="50000"/>
                  </a:schemeClr>
                </a:solidFill>
              </a:rPr>
              <a:t>이주현</a:t>
            </a:r>
          </a:p>
        </p:txBody>
      </p:sp>
    </p:spTree>
    <p:extLst>
      <p:ext uri="{BB962C8B-B14F-4D97-AF65-F5344CB8AC3E}">
        <p14:creationId xmlns:p14="http://schemas.microsoft.com/office/powerpoint/2010/main" val="89257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DD897-567D-0432-D5FF-CA5C40344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3508FC4-9D50-E7A1-131C-6892D8EEF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09" y="1048503"/>
            <a:ext cx="5634182" cy="35052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70DAF1-D396-114A-5148-B91C8929B642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A568D5-620F-03FE-BCEF-C9AD293DBB79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예약추가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923B2AF-F5F5-530B-F3E3-7701CBD4E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DFB9DBA-F419-2E03-32F2-5F9305381772}"/>
              </a:ext>
            </a:extLst>
          </p:cNvPr>
          <p:cNvSpPr/>
          <p:nvPr/>
        </p:nvSpPr>
        <p:spPr>
          <a:xfrm>
            <a:off x="305343" y="2526331"/>
            <a:ext cx="1542473" cy="274781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pic>
        <p:nvPicPr>
          <p:cNvPr id="11" name="그림 10" descr="텍스트, 번호, 폰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E2F3579-2123-2B6C-26AB-78C037096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09" y="3343792"/>
            <a:ext cx="5634182" cy="2953019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EDC4FF54-2B8D-4C0D-7822-A067C8C2E05C}"/>
              </a:ext>
            </a:extLst>
          </p:cNvPr>
          <p:cNvSpPr/>
          <p:nvPr/>
        </p:nvSpPr>
        <p:spPr>
          <a:xfrm>
            <a:off x="3820808" y="4095365"/>
            <a:ext cx="1757956" cy="49530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pic>
        <p:nvPicPr>
          <p:cNvPr id="16" name="그림 15" descr="텍스트, 스크린샷, 번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B14A355-CF8F-75EB-CEF0-C5DD48359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9447" y="3676009"/>
            <a:ext cx="6607210" cy="2620802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A0333FC0-571A-4CC9-90BA-C3280D509F73}"/>
              </a:ext>
            </a:extLst>
          </p:cNvPr>
          <p:cNvSpPr/>
          <p:nvPr/>
        </p:nvSpPr>
        <p:spPr>
          <a:xfrm>
            <a:off x="9595844" y="4306071"/>
            <a:ext cx="1757956" cy="49530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072AB4-AF97-3EBD-1562-AE527DEB9B70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이주현   검수날짜</a:t>
            </a:r>
            <a:r>
              <a:rPr lang="en-US" altLang="ko-KR" sz="1200" dirty="0"/>
              <a:t> : 2026.01.05</a:t>
            </a:r>
            <a:endParaRPr lang="ko-KR" altLang="en-US" sz="1200" dirty="0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DB39AB0C-ABEC-CE63-C6FF-BCC56670D0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462300"/>
              </p:ext>
            </p:extLst>
          </p:nvPr>
        </p:nvGraphicFramePr>
        <p:xfrm>
          <a:off x="6096000" y="1021945"/>
          <a:ext cx="5790657" cy="5185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고객관리에 있는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이머니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금액이랑 예약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진행시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표시되는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이머니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금액이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다름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같은 고객명이라도 핸드폰번호가 다를 수 있습니다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고객의 </a:t>
                      </a:r>
                      <a:r>
                        <a:rPr lang="ko-KR" altLang="en-US" sz="1200" b="1" dirty="0" err="1" smtClean="0">
                          <a:solidFill>
                            <a:srgbClr val="0070C0"/>
                          </a:solidFill>
                        </a:rPr>
                        <a:t>이머니는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 동일 핸드폰번호의 고객 </a:t>
                      </a: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id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의 </a:t>
                      </a:r>
                      <a:r>
                        <a:rPr lang="ko-KR" altLang="en-US" sz="1200" b="1" dirty="0" err="1" smtClean="0">
                          <a:solidFill>
                            <a:srgbClr val="0070C0"/>
                          </a:solidFill>
                        </a:rPr>
                        <a:t>이머니를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 모두 가져옵니다</a:t>
                      </a: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en-US" altLang="ko-KR" sz="1200" b="1" dirty="0">
                        <a:solidFill>
                          <a:srgbClr val="0070C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이머니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적용 버튼 누르면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“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이머니를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적용하시겠습니까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?”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창이 떠서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확인 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버튼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누르면 적용이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안됨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-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예약추가에서는 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이머니를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 적용하시겠습니까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? 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하고 바로 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결제내역에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적용되는것이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 아닙니다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. 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적용만하고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예약정보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 저장하면 적용되어서 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수정화면에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보일겁니다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. (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참고로 다 테스트해보고 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답변드리는겁니다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.)</a:t>
                      </a:r>
                      <a:b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단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이머니를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 적용하시겠습니까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? 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했을때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확인누르면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적용취소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 버튼으로 바뀌도록 처리했습니다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en-US" altLang="ko-KR" sz="1200" b="1" dirty="0">
                        <a:solidFill>
                          <a:srgbClr val="0070C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적용이 안되길래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예약정보 저장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을 눌러도 적용이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안됨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5655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8A625-38AD-AC37-73E3-06DBE7699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57E498D-563F-287B-F446-D8F9631BA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337" y="1021945"/>
            <a:ext cx="2492898" cy="2734057"/>
          </a:xfrm>
          <a:prstGeom prst="rect">
            <a:avLst/>
          </a:prstGeom>
        </p:spPr>
      </p:pic>
      <p:pic>
        <p:nvPicPr>
          <p:cNvPr id="10" name="그림 9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DCE0A5A-A63A-EB8B-36F7-152D7BFED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29" y="1021945"/>
            <a:ext cx="2848373" cy="27340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B7DE76-7958-D2AB-00F7-97617D98C72E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05C569-711F-194C-8C79-6EC3311550A5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개인별 예약현황</a:t>
            </a: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5786E275-816D-B94F-D39F-1B7156A0AD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167585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새로운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ERP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시스템에서 날짜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선택시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편리하게 수정이 되었으면 좋겠음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이전 날짜 선택하려고 하면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‘ &lt; ‘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화살표를 계속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클릭해야하는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불편함이 있음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연도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월 선택할 수 있는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번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~3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번처럼 나타나서 원하는 연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월 선택해서 확인 할 수 있으면 좋겠음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- 2</a:t>
                      </a:r>
                      <a:r>
                        <a:rPr lang="ko-KR" altLang="en-US" sz="1200" b="1" dirty="0" err="1" smtClean="0">
                          <a:solidFill>
                            <a:srgbClr val="0070C0"/>
                          </a:solidFill>
                        </a:rPr>
                        <a:t>차개발이나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 유지보수 시 요청해주세요</a:t>
                      </a:r>
                      <a:endParaRPr lang="en-US" altLang="ko-KR" sz="1200" b="1" dirty="0">
                        <a:solidFill>
                          <a:srgbClr val="0070C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7A6F0FE-B93A-717D-EB42-BE1AB1FB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B46DB52-0B65-73CF-2CD2-257625BC2127}"/>
              </a:ext>
            </a:extLst>
          </p:cNvPr>
          <p:cNvSpPr/>
          <p:nvPr/>
        </p:nvSpPr>
        <p:spPr>
          <a:xfrm>
            <a:off x="665562" y="1362549"/>
            <a:ext cx="1791311" cy="2239633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4A2C8B7D-2AF1-8865-9601-91338CD2CE8E}"/>
              </a:ext>
            </a:extLst>
          </p:cNvPr>
          <p:cNvSpPr/>
          <p:nvPr/>
        </p:nvSpPr>
        <p:spPr>
          <a:xfrm>
            <a:off x="3449475" y="1851147"/>
            <a:ext cx="2492898" cy="190485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03BA6-4BAC-8FA5-C916-287468A48100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이주현   검수날짜</a:t>
            </a:r>
            <a:r>
              <a:rPr lang="en-US" altLang="ko-KR" sz="1200" dirty="0"/>
              <a:t> : 2026.01.07</a:t>
            </a:r>
            <a:endParaRPr lang="ko-KR" altLang="en-US" sz="1200" dirty="0"/>
          </a:p>
        </p:txBody>
      </p:sp>
      <p:pic>
        <p:nvPicPr>
          <p:cNvPr id="12" name="그림 11" descr="스크린샷, 텍스트, 원, 도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4AB871C-7021-4A65-2B00-9A8A85F6B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3337" y="3925455"/>
            <a:ext cx="2547113" cy="2734057"/>
          </a:xfrm>
          <a:prstGeom prst="rect">
            <a:avLst/>
          </a:prstGeom>
        </p:spPr>
      </p:pic>
      <p:pic>
        <p:nvPicPr>
          <p:cNvPr id="16" name="그림 15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CA2CAD1-06C0-AF50-FC31-8CCEEE868E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629" y="3925455"/>
            <a:ext cx="2553358" cy="2734057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82C240F4-3FDD-BEEF-CF72-7BC76F86D56A}"/>
              </a:ext>
            </a:extLst>
          </p:cNvPr>
          <p:cNvSpPr/>
          <p:nvPr/>
        </p:nvSpPr>
        <p:spPr>
          <a:xfrm>
            <a:off x="3419245" y="4340055"/>
            <a:ext cx="2553357" cy="201629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0050D81D-169C-B010-CB1B-C3A0660C76A3}"/>
              </a:ext>
            </a:extLst>
          </p:cNvPr>
          <p:cNvSpPr/>
          <p:nvPr/>
        </p:nvSpPr>
        <p:spPr>
          <a:xfrm>
            <a:off x="395781" y="4340055"/>
            <a:ext cx="2553357" cy="201629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5416F51F-20F0-53FA-AC98-F6114EC86B55}"/>
              </a:ext>
            </a:extLst>
          </p:cNvPr>
          <p:cNvSpPr/>
          <p:nvPr/>
        </p:nvSpPr>
        <p:spPr>
          <a:xfrm>
            <a:off x="4922982" y="1204749"/>
            <a:ext cx="461819" cy="4618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27D0D9C1-4621-9E37-A9EE-88C91E2EBC11}"/>
              </a:ext>
            </a:extLst>
          </p:cNvPr>
          <p:cNvSpPr/>
          <p:nvPr/>
        </p:nvSpPr>
        <p:spPr>
          <a:xfrm>
            <a:off x="4812145" y="3925455"/>
            <a:ext cx="461819" cy="4618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F96021BD-53FF-5EB7-51EF-DDA22982AE5F}"/>
              </a:ext>
            </a:extLst>
          </p:cNvPr>
          <p:cNvSpPr/>
          <p:nvPr/>
        </p:nvSpPr>
        <p:spPr>
          <a:xfrm>
            <a:off x="1794810" y="3925454"/>
            <a:ext cx="461819" cy="4618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367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566E6-4D28-A535-8A87-F77A39A40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FFF19C-AE01-4A1D-09B3-C53775F49BC0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6DC793-BE23-B078-071B-E019108FA90A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개인별 예약현황</a:t>
            </a: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5FEFDFA1-4E0B-8F7E-88D9-16EEDFF557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783102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새로운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ERP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시스템에서 날짜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선택시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편리하게 수정이 되었으면 좋겠음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이전 날짜 선택하려고 하면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‘ &lt; ‘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화살표를 계속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클릭해야하는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불편함이 있음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연도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월 선택할 수 있는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번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~3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번처럼 나타나서 원하는 연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월 선택해서 확인 할 수 있으면 좋겠음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indent="-17145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- 2</a:t>
                      </a:r>
                      <a:r>
                        <a:rPr lang="ko-KR" altLang="en-US" sz="1200" b="1" dirty="0" err="1" smtClean="0">
                          <a:solidFill>
                            <a:srgbClr val="0070C0"/>
                          </a:solidFill>
                        </a:rPr>
                        <a:t>차개발이나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 유지보수 시 요청해주세요 </a:t>
                      </a: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단</a:t>
                      </a: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변경하게 되면 해당 달력 디자인이 </a:t>
                      </a:r>
                      <a:r>
                        <a:rPr lang="ko-KR" altLang="en-US" sz="1200" b="1" dirty="0" err="1" smtClean="0">
                          <a:solidFill>
                            <a:srgbClr val="0070C0"/>
                          </a:solidFill>
                        </a:rPr>
                        <a:t>바뀔수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 있습니다</a:t>
                      </a: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.)</a:t>
                      </a:r>
                    </a:p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EEA08BE-E60B-B142-4BBD-0BB6927C8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7374F4-B46E-C521-B090-0F00392AFED6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이주현   검수날짜</a:t>
            </a:r>
            <a:r>
              <a:rPr lang="en-US" altLang="ko-KR" sz="1200" dirty="0"/>
              <a:t> : 2026.01.07</a:t>
            </a:r>
            <a:endParaRPr lang="ko-KR" altLang="en-US" sz="1200" dirty="0"/>
          </a:p>
        </p:txBody>
      </p:sp>
      <p:pic>
        <p:nvPicPr>
          <p:cNvPr id="9" name="그림 8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38B69F7-D9F4-C2D4-D2E1-A819A9931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20" y="1021945"/>
            <a:ext cx="5790657" cy="4409349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077C7699-9FE7-307D-A052-76A5BACB25F9}"/>
              </a:ext>
            </a:extLst>
          </p:cNvPr>
          <p:cNvSpPr/>
          <p:nvPr/>
        </p:nvSpPr>
        <p:spPr>
          <a:xfrm>
            <a:off x="188610" y="2268935"/>
            <a:ext cx="5593354" cy="2884956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pic>
        <p:nvPicPr>
          <p:cNvPr id="15" name="그림 14" descr="텍스트, 스크린샷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8A5FA91-A46B-861F-B231-8F63C761B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528" y="3801117"/>
            <a:ext cx="9205608" cy="2555233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00B3F1E3-C390-6360-6000-BAE2261D9F02}"/>
              </a:ext>
            </a:extLst>
          </p:cNvPr>
          <p:cNvSpPr/>
          <p:nvPr/>
        </p:nvSpPr>
        <p:spPr>
          <a:xfrm>
            <a:off x="1878864" y="5288130"/>
            <a:ext cx="2646525" cy="106822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794615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7B652-12A2-65BD-00A7-919D58A05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소프트웨어, 컴퓨터 아이콘, 멀티미디어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229CF2E-FB35-6638-0941-E39666368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922562"/>
            <a:ext cx="5790657" cy="50128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54FCF8-0194-2AC5-44B5-F2658C862938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AD8B29-81B2-DD9D-61A6-F85BD0ABC2A1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출발일자별 예약현황</a:t>
            </a: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A783EE49-E2D9-3951-724D-8863E24CC3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626580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가이드 배정은 잘 적용이 되는데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적용했던 가이드를 취소하려고 선택을 빼고 저장이 안됨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오히려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“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가이드를 선택하세요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.”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멘트만 계속 나옴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초기화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버튼이나 적용 취소버튼이 있으면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좋겠음   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A836E49-2A9A-2E44-C821-0B744EBF4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DC7A24B-BF8D-0480-68B9-F05525E1EE5C}"/>
              </a:ext>
            </a:extLst>
          </p:cNvPr>
          <p:cNvSpPr/>
          <p:nvPr/>
        </p:nvSpPr>
        <p:spPr>
          <a:xfrm>
            <a:off x="2466652" y="2813137"/>
            <a:ext cx="2105348" cy="62875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6085283A-F152-72D0-ABD3-E6F56FDB637D}"/>
              </a:ext>
            </a:extLst>
          </p:cNvPr>
          <p:cNvSpPr/>
          <p:nvPr/>
        </p:nvSpPr>
        <p:spPr>
          <a:xfrm>
            <a:off x="5107710" y="2613891"/>
            <a:ext cx="397163" cy="82800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pic>
        <p:nvPicPr>
          <p:cNvPr id="10" name="그림 9" descr="텍스트, 스크린샷, 소프트웨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EB34F1D-1450-4534-1B61-A52C7F64E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961" y="3209267"/>
            <a:ext cx="5975384" cy="2545854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3AEF6C39-A439-87EF-4443-5C4C17492404}"/>
              </a:ext>
            </a:extLst>
          </p:cNvPr>
          <p:cNvSpPr/>
          <p:nvPr/>
        </p:nvSpPr>
        <p:spPr>
          <a:xfrm>
            <a:off x="6359508" y="3127514"/>
            <a:ext cx="2105348" cy="62875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857699-0AD9-4C79-91E2-1061E090F555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이주현   검수날짜</a:t>
            </a:r>
            <a:r>
              <a:rPr lang="en-US" altLang="ko-KR" sz="1200" dirty="0"/>
              <a:t> : 2026.01.05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75194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2F85E-37E4-7579-CA1E-8BB4BD215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5B5CDA-D101-F33C-F7CB-5A3ED8AC24A8}"/>
              </a:ext>
            </a:extLst>
          </p:cNvPr>
          <p:cNvSpPr txBox="1"/>
          <p:nvPr/>
        </p:nvSpPr>
        <p:spPr>
          <a:xfrm>
            <a:off x="1539304" y="920621"/>
            <a:ext cx="9113392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dirty="0"/>
              <a:t>신규 홈페이지 예약</a:t>
            </a:r>
            <a:endParaRPr lang="en-US" altLang="ko-KR" sz="8000" dirty="0"/>
          </a:p>
          <a:p>
            <a:pPr algn="ctr"/>
            <a:r>
              <a:rPr lang="ko-KR" altLang="en-US" sz="8000" dirty="0"/>
              <a:t>및</a:t>
            </a:r>
            <a:endParaRPr lang="en-US" altLang="ko-KR" sz="8000" dirty="0"/>
          </a:p>
          <a:p>
            <a:pPr algn="ctr"/>
            <a:r>
              <a:rPr lang="ko-KR" altLang="en-US" sz="8000" dirty="0"/>
              <a:t>고객좌석 지정</a:t>
            </a:r>
            <a:r>
              <a:rPr lang="en-US" altLang="ko-KR" sz="8000" dirty="0"/>
              <a:t>(PC)</a:t>
            </a:r>
          </a:p>
          <a:p>
            <a:pPr algn="ctr"/>
            <a:r>
              <a:rPr lang="en-US" altLang="ko-KR" sz="8000" dirty="0"/>
              <a:t>-</a:t>
            </a:r>
            <a:r>
              <a:rPr lang="ko-KR" altLang="en-US" sz="4400" dirty="0" err="1"/>
              <a:t>영동곶감축제로</a:t>
            </a:r>
            <a:r>
              <a:rPr lang="ko-KR" altLang="en-US" sz="4400" dirty="0"/>
              <a:t> 테스트</a:t>
            </a:r>
            <a:r>
              <a:rPr lang="en-US" altLang="ko-KR" sz="8000" dirty="0"/>
              <a:t>-</a:t>
            </a:r>
            <a:endParaRPr lang="ko-KR" altLang="en-US" sz="8000" dirty="0"/>
          </a:p>
        </p:txBody>
      </p:sp>
    </p:spTree>
    <p:extLst>
      <p:ext uri="{BB962C8B-B14F-4D97-AF65-F5344CB8AC3E}">
        <p14:creationId xmlns:p14="http://schemas.microsoft.com/office/powerpoint/2010/main" val="1067895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E2478-BA0A-C626-3B05-FCBF242D7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텍스트, 스크린샷, 소프트웨어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36267D0-4902-5E1B-628A-35F2FC6F8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90" y="1021945"/>
            <a:ext cx="5492548" cy="38359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FD7601-7833-4D05-36C9-A734A70DEB6F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EBB817-6F37-7AA4-B0C1-8C0746C78D45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신규 홈페이지 예약 및 고객좌석 지정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홈페이지</a:t>
            </a: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A3FA570E-FA06-9807-8526-9B8D210F48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03129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로그인 후 상품 선택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-&gt;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날짜 선택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-&gt;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좌석보기 및 예약하기 선택하면 사진과 같이 알림이 떠서 좌석선택 눌러도 아무것도 변화가 없음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일단 예약부터 진행이 안되어서 좌석선택을 할 수가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없음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C38B737-E243-CCC4-22B2-80D531DE7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5B7BF3E3-5005-DFA8-B459-9282BC93565C}"/>
              </a:ext>
            </a:extLst>
          </p:cNvPr>
          <p:cNvSpPr/>
          <p:nvPr/>
        </p:nvSpPr>
        <p:spPr>
          <a:xfrm>
            <a:off x="2185972" y="2168421"/>
            <a:ext cx="1757956" cy="243128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6B0EF5-12C6-F8B6-15F6-FA29481C2775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이주현   검수날짜</a:t>
            </a:r>
            <a:r>
              <a:rPr lang="en-US" altLang="ko-KR" sz="1200" dirty="0"/>
              <a:t> : 2026.01.07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92754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3B3CD-6CB2-39F5-27EF-0A186F652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텍스트, 과일, 스크린샷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D137C11-60D7-AEB9-51D5-207553CB8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70" y="846574"/>
            <a:ext cx="4749422" cy="59528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C75BC7-1EB3-7E05-5B13-8F9A3EF8AC9F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E432C5-7040-72F4-1B7A-62957EF1DC25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신규 홈페이지 예약 및 고객좌석 지정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홈페이지</a:t>
            </a: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7EE51CCA-A0F3-4A5C-8FDF-786572F08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403584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로그인 안한상태에서 날짜 선택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-&gt;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좌석보기 및 예약하기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-&gt;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좌석선택시 아래 사진처럼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번 안내창이 나와서 확인 버튼을 누르면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번 화면이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나타남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chemeClr val="accent1"/>
                          </a:solidFill>
                        </a:rPr>
                        <a:t>15page </a:t>
                      </a:r>
                      <a:r>
                        <a:rPr lang="ko-KR" altLang="en-US" sz="1200" b="1" dirty="0" smtClean="0">
                          <a:solidFill>
                            <a:schemeClr val="accent1"/>
                          </a:solidFill>
                        </a:rPr>
                        <a:t>처리가 완료되면 해당 부분도 동일하게 처리됩니다</a:t>
                      </a:r>
                      <a:r>
                        <a:rPr lang="en-US" altLang="ko-KR" sz="1200" b="1" dirty="0" smtClean="0">
                          <a:solidFill>
                            <a:schemeClr val="accent1"/>
                          </a:solidFill>
                        </a:rPr>
                        <a:t>.</a:t>
                      </a:r>
                      <a:endParaRPr lang="en-US" altLang="ko-KR" sz="12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A6E6709-22F5-34AA-6A2E-4FDC4E671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774A3E8F-AAC6-4854-2286-F8AB5A9318BB}"/>
              </a:ext>
            </a:extLst>
          </p:cNvPr>
          <p:cNvSpPr/>
          <p:nvPr/>
        </p:nvSpPr>
        <p:spPr>
          <a:xfrm>
            <a:off x="4075963" y="846574"/>
            <a:ext cx="532983" cy="221673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3D6E3B-EECC-F7A8-92D6-EFF1850E1C49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이주현   검수날짜</a:t>
            </a:r>
            <a:r>
              <a:rPr lang="en-US" altLang="ko-KR" sz="1200" dirty="0"/>
              <a:t> : 2026.01.07</a:t>
            </a:r>
            <a:endParaRPr lang="ko-KR" altLang="en-US" sz="1200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6526F0E-7E7D-ADF8-20BB-773F69F4E4E8}"/>
              </a:ext>
            </a:extLst>
          </p:cNvPr>
          <p:cNvSpPr/>
          <p:nvPr/>
        </p:nvSpPr>
        <p:spPr>
          <a:xfrm>
            <a:off x="3776662" y="6356350"/>
            <a:ext cx="832284" cy="303353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CBEA272-012A-2CEA-58A5-AC67F34AD0E0}"/>
              </a:ext>
            </a:extLst>
          </p:cNvPr>
          <p:cNvSpPr/>
          <p:nvPr/>
        </p:nvSpPr>
        <p:spPr>
          <a:xfrm>
            <a:off x="1716953" y="2936241"/>
            <a:ext cx="1515774" cy="235619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9E391F1A-9B50-63F0-9970-092A4AF5EAC4}"/>
              </a:ext>
            </a:extLst>
          </p:cNvPr>
          <p:cNvSpPr/>
          <p:nvPr/>
        </p:nvSpPr>
        <p:spPr>
          <a:xfrm>
            <a:off x="1938625" y="5458692"/>
            <a:ext cx="555193" cy="267853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pic>
        <p:nvPicPr>
          <p:cNvPr id="18" name="그림 17" descr="텍스트, 스크린샷, 멀티미디어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CC1F206-4236-46F4-FC1D-0872C9458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200" y="3087918"/>
            <a:ext cx="4401164" cy="1581371"/>
          </a:xfrm>
          <a:prstGeom prst="rect">
            <a:avLst/>
          </a:prstGeom>
        </p:spPr>
      </p:pic>
      <p:pic>
        <p:nvPicPr>
          <p:cNvPr id="20" name="그림 19" descr="텍스트, 스크린샷, 멀티미디어, 정보기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49969E2-E7E1-C82A-07DD-896EB0578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1854" y="4516040"/>
            <a:ext cx="4382112" cy="1552792"/>
          </a:xfrm>
          <a:prstGeom prst="rect">
            <a:avLst/>
          </a:prstGeom>
        </p:spPr>
      </p:pic>
      <p:sp>
        <p:nvSpPr>
          <p:cNvPr id="21" name="타원 20">
            <a:extLst>
              <a:ext uri="{FF2B5EF4-FFF2-40B4-BE49-F238E27FC236}">
                <a16:creationId xmlns:a16="http://schemas.microsoft.com/office/drawing/2014/main" id="{03833E51-9341-72CC-FEF8-D89975292494}"/>
              </a:ext>
            </a:extLst>
          </p:cNvPr>
          <p:cNvSpPr/>
          <p:nvPr/>
        </p:nvSpPr>
        <p:spPr>
          <a:xfrm>
            <a:off x="6483927" y="3288145"/>
            <a:ext cx="461819" cy="4618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A46528FE-D096-9432-7ABC-42FBFA7C4234}"/>
              </a:ext>
            </a:extLst>
          </p:cNvPr>
          <p:cNvSpPr/>
          <p:nvPr/>
        </p:nvSpPr>
        <p:spPr>
          <a:xfrm>
            <a:off x="8008848" y="4692072"/>
            <a:ext cx="461819" cy="4618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4220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D5EDC-A8D4-E451-56AB-805964D9C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D684E1-CE06-FE78-645C-6FAC451505EA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81CACF-DB7E-44A4-E5A2-B15AAB608342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신규 홈페이지 예약 및 고객좌석 지정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홈페이지</a:t>
            </a: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053E1177-5EAC-0D99-615F-F93CC2055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336608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기존 홈페이지는 로그인 안하고 예약하기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선택시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아래 사진처럼 로그인 화면으로 넘어가서 비회원 예약하기가 표시되어 있음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하지만 새로운 홈페이지는 그런 화면도 표시가 안되어 있음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전혀 비회원 예약하기 화면이 없음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기존 홈페이지의 인터페이스가 불편해서 비회원일경우에 예약화면에서 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따로 비회원예약하기버튼을 누리지 않고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바로 예약이 가능하도록 처리했습니다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CCB6CB3-FB36-6B21-3E34-9ECF7062E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F216C3-ECF8-A316-4766-A4ABF6847460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이주현   검수날짜</a:t>
            </a:r>
            <a:r>
              <a:rPr lang="en-US" altLang="ko-KR" sz="1200" dirty="0"/>
              <a:t> : 2026.01.07</a:t>
            </a:r>
            <a:endParaRPr lang="ko-KR" altLang="en-US" sz="1200" dirty="0"/>
          </a:p>
        </p:txBody>
      </p:sp>
      <p:pic>
        <p:nvPicPr>
          <p:cNvPr id="8" name="그림 7" descr="텍스트, 스크린샷, 소프트웨어, 웹 페이지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7105795-D4AC-7CCB-8640-5AA23866E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3" y="929483"/>
            <a:ext cx="5308619" cy="5791992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C8496B8F-A0EF-A456-20DD-ED46A4DE4944}"/>
              </a:ext>
            </a:extLst>
          </p:cNvPr>
          <p:cNvSpPr/>
          <p:nvPr/>
        </p:nvSpPr>
        <p:spPr>
          <a:xfrm>
            <a:off x="305343" y="3334327"/>
            <a:ext cx="1948873" cy="6742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기존 홈페이지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0FA7B1A-E48D-51B7-7C44-C65A67D69229}"/>
              </a:ext>
            </a:extLst>
          </p:cNvPr>
          <p:cNvSpPr/>
          <p:nvPr/>
        </p:nvSpPr>
        <p:spPr>
          <a:xfrm>
            <a:off x="4557617" y="6285467"/>
            <a:ext cx="882602" cy="37395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pic>
        <p:nvPicPr>
          <p:cNvPr id="17" name="그림 16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6F659AD-86FA-CBAC-63E5-310DF5AB7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666" y="1796571"/>
            <a:ext cx="2820315" cy="4131946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942E3B29-EA5B-1DA6-AD00-E3A6FA70CBCA}"/>
              </a:ext>
            </a:extLst>
          </p:cNvPr>
          <p:cNvSpPr/>
          <p:nvPr/>
        </p:nvSpPr>
        <p:spPr>
          <a:xfrm>
            <a:off x="3158676" y="5372004"/>
            <a:ext cx="2560484" cy="37395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2FF47A64-0D08-795E-AC5C-8D62706B2A85}"/>
              </a:ext>
            </a:extLst>
          </p:cNvPr>
          <p:cNvSpPr/>
          <p:nvPr/>
        </p:nvSpPr>
        <p:spPr>
          <a:xfrm>
            <a:off x="4972379" y="862470"/>
            <a:ext cx="329294" cy="27640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815154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FA92B-FFFF-4F6F-F8DD-07ACD7521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1A5D77-DD89-DB2E-BDE4-675E04663FE3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612EEB-54E8-0BCA-EA95-518FD08AC7F1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신규 홈페이지 예약 및 고객좌석 지정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홈페이지</a:t>
            </a: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42888EFA-219B-19B5-06AE-6DF0A6549F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702386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여행 후기는 로그인 후에 작성이 가능해야 되는데 로그인을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안해도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작성이 가능해서 해당두분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수정해야함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기존 홈페이지는 로그인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안하면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아래 사진처럼 안내표시가 나타남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여행후기 작성은 로그인해야지 작성 할 수 있게 수정 요청</a:t>
                      </a: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!!</a:t>
                      </a:r>
                      <a:b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</a:rPr>
                        <a:t>처리완료 </a:t>
                      </a: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(26</a:t>
                      </a:r>
                      <a:r>
                        <a:rPr lang="en-US" altLang="ko-KR" sz="1200" b="1" baseline="0" dirty="0" smtClean="0">
                          <a:solidFill>
                            <a:srgbClr val="FF0000"/>
                          </a:solidFill>
                        </a:rPr>
                        <a:t>. 01. 09)</a:t>
                      </a:r>
                      <a:endParaRPr lang="en-US" altLang="ko-K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F9B1E75-9F20-B227-D9C0-3C8840B7D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A39F09-7B4B-B2E2-1021-319D6392C495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이주현   검수날짜</a:t>
            </a:r>
            <a:r>
              <a:rPr lang="en-US" altLang="ko-KR" sz="1200" dirty="0"/>
              <a:t> : 2026.01.07</a:t>
            </a:r>
            <a:endParaRPr lang="ko-KR" altLang="en-US" sz="1200" dirty="0"/>
          </a:p>
        </p:txBody>
      </p:sp>
      <p:pic>
        <p:nvPicPr>
          <p:cNvPr id="7" name="그림 6" descr="텍스트, 스크린샷, 사무용품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003918B-6CCC-199D-7951-75B6C599D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47" y="919954"/>
            <a:ext cx="4952697" cy="4826000"/>
          </a:xfrm>
          <a:prstGeom prst="rect">
            <a:avLst/>
          </a:prstGeom>
        </p:spPr>
      </p:pic>
      <p:pic>
        <p:nvPicPr>
          <p:cNvPr id="11" name="그림 10" descr="텍스트, 스크린샷, 소프트웨어, 운영 체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AE1787F-C324-4649-B278-F02AC5F7A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983" y="3586036"/>
            <a:ext cx="5172797" cy="2372056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6BC4CAB3-E001-2333-19CC-2CA4382E0059}"/>
              </a:ext>
            </a:extLst>
          </p:cNvPr>
          <p:cNvSpPr/>
          <p:nvPr/>
        </p:nvSpPr>
        <p:spPr>
          <a:xfrm>
            <a:off x="6040582" y="4658919"/>
            <a:ext cx="1876833" cy="4463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기존 홈페이지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EF25F55-C5E2-ADAD-0F33-402925D602C2}"/>
              </a:ext>
            </a:extLst>
          </p:cNvPr>
          <p:cNvSpPr/>
          <p:nvPr/>
        </p:nvSpPr>
        <p:spPr>
          <a:xfrm>
            <a:off x="647172" y="2226808"/>
            <a:ext cx="1948873" cy="6742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새로운 홈페이지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E1476C0F-5698-CB06-FBC5-BC3ACD383D97}"/>
              </a:ext>
            </a:extLst>
          </p:cNvPr>
          <p:cNvSpPr/>
          <p:nvPr/>
        </p:nvSpPr>
        <p:spPr>
          <a:xfrm>
            <a:off x="4362779" y="857224"/>
            <a:ext cx="329294" cy="27640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78961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286E0-E1FE-CD45-F0BF-070A72F52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A57638-EBD0-94C0-2A3E-599172F35382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18D9F6-E4FB-5162-832A-A6EC5E779DF1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신규 홈페이지 예약 및 고객좌석 지정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안드로이드</a:t>
            </a: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85914F3C-32AB-A7D1-EA64-5A41F4F31B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565058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좌석 선택을 위해서 모바일로 상품 예약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-&gt;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인원수 선택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-&gt;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탑승지 선택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-&gt;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예약정보 저장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-&gt;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결제완료 순서대로 진행을 했더니 결제완료가 아니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일부결제로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나타남 </a:t>
                      </a:r>
                      <a:r>
                        <a:rPr lang="en-US" altLang="ko-KR" sz="1200" b="1" dirty="0" smtClean="0">
                          <a:solidFill>
                            <a:schemeClr val="accent1"/>
                          </a:solidFill>
                        </a:rPr>
                        <a:t>– </a:t>
                      </a:r>
                      <a:r>
                        <a:rPr lang="ko-KR" altLang="en-US" sz="1200" b="1" dirty="0" err="1" smtClean="0">
                          <a:solidFill>
                            <a:schemeClr val="accent1"/>
                          </a:solidFill>
                        </a:rPr>
                        <a:t>테스트결과</a:t>
                      </a:r>
                      <a:r>
                        <a:rPr lang="ko-KR" altLang="en-US" sz="1200" b="1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chemeClr val="accent1"/>
                          </a:solidFill>
                        </a:rPr>
                        <a:t>결제완료로</a:t>
                      </a:r>
                      <a:r>
                        <a:rPr lang="ko-KR" altLang="en-US" sz="1200" b="1" dirty="0" smtClean="0">
                          <a:solidFill>
                            <a:schemeClr val="accent1"/>
                          </a:solidFill>
                        </a:rPr>
                        <a:t> 처리</a:t>
                      </a:r>
                      <a:r>
                        <a:rPr lang="en-US" altLang="ko-KR" sz="1200" b="1" dirty="0" smtClean="0">
                          <a:solidFill>
                            <a:schemeClr val="accent1"/>
                          </a:solidFill>
                        </a:rPr>
                        <a:t>, </a:t>
                      </a:r>
                      <a:r>
                        <a:rPr lang="ko-KR" altLang="en-US" sz="1200" b="1" dirty="0" smtClean="0">
                          <a:solidFill>
                            <a:schemeClr val="accent1"/>
                          </a:solidFill>
                        </a:rPr>
                        <a:t>어떤 방식으로 했을까요</a:t>
                      </a:r>
                      <a:r>
                        <a:rPr lang="en-US" altLang="ko-KR" sz="1200" b="1" dirty="0" smtClean="0">
                          <a:solidFill>
                            <a:schemeClr val="accent1"/>
                          </a:solidFill>
                        </a:rPr>
                        <a:t>?</a:t>
                      </a:r>
                      <a:endParaRPr lang="en-US" altLang="ko-KR" sz="1200" b="1" dirty="0">
                        <a:solidFill>
                          <a:schemeClr val="accent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그리고 결제처리 되었는데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미납액으로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표시됨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b="1" dirty="0" smtClean="0">
                          <a:solidFill>
                            <a:schemeClr val="accent1"/>
                          </a:solidFill>
                        </a:rPr>
                        <a:t>이것은 </a:t>
                      </a:r>
                      <a:r>
                        <a:rPr lang="ko-KR" altLang="en-US" sz="1200" b="1" dirty="0" err="1" smtClean="0">
                          <a:solidFill>
                            <a:schemeClr val="accent1"/>
                          </a:solidFill>
                        </a:rPr>
                        <a:t>참고용입니다</a:t>
                      </a:r>
                      <a:r>
                        <a:rPr lang="en-US" altLang="ko-KR" sz="1200" b="1" dirty="0" smtClean="0">
                          <a:solidFill>
                            <a:schemeClr val="accent1"/>
                          </a:solidFill>
                        </a:rPr>
                        <a:t>. (</a:t>
                      </a:r>
                      <a:r>
                        <a:rPr lang="ko-KR" altLang="en-US" sz="1200" b="1" dirty="0" smtClean="0">
                          <a:solidFill>
                            <a:schemeClr val="accent1"/>
                          </a:solidFill>
                        </a:rPr>
                        <a:t>실제 </a:t>
                      </a:r>
                      <a:r>
                        <a:rPr lang="ko-KR" altLang="en-US" sz="1200" b="1" dirty="0" err="1" smtClean="0">
                          <a:solidFill>
                            <a:schemeClr val="accent1"/>
                          </a:solidFill>
                        </a:rPr>
                        <a:t>미납액은</a:t>
                      </a:r>
                      <a:r>
                        <a:rPr lang="ko-KR" altLang="en-US" sz="1200" b="1" dirty="0" smtClean="0">
                          <a:solidFill>
                            <a:schemeClr val="accent1"/>
                          </a:solidFill>
                        </a:rPr>
                        <a:t> 현재 </a:t>
                      </a:r>
                      <a:r>
                        <a:rPr lang="ko-KR" altLang="en-US" sz="1200" b="1" dirty="0" err="1" smtClean="0">
                          <a:solidFill>
                            <a:schemeClr val="accent1"/>
                          </a:solidFill>
                        </a:rPr>
                        <a:t>미납액입니다</a:t>
                      </a:r>
                      <a:r>
                        <a:rPr lang="en-US" altLang="ko-KR" sz="1200" b="1" dirty="0" smtClean="0">
                          <a:solidFill>
                            <a:schemeClr val="accent1"/>
                          </a:solidFill>
                        </a:rPr>
                        <a:t>.)</a:t>
                      </a:r>
                      <a:endParaRPr lang="en-US" altLang="ko-KR" sz="1200" b="1" dirty="0">
                        <a:solidFill>
                          <a:schemeClr val="accent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재결제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진행을 해도 동일함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E492E09-9307-EF1E-A5B5-069945E8E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19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F3D3D6-3926-4EB7-ECA4-8B69145BD068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이주현   검수날짜</a:t>
            </a:r>
            <a:r>
              <a:rPr lang="en-US" altLang="ko-KR" sz="1200" dirty="0"/>
              <a:t> : 2026.01.07</a:t>
            </a:r>
            <a:endParaRPr lang="ko-KR" altLang="en-US" sz="1200" dirty="0"/>
          </a:p>
        </p:txBody>
      </p:sp>
      <p:pic>
        <p:nvPicPr>
          <p:cNvPr id="7" name="그림 6" descr="텍스트, 번호, 폰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84A19B3-6B64-F850-1333-06CC85DC5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68" y="1135020"/>
            <a:ext cx="5790657" cy="3905795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198CA208-8ADB-7A3D-2226-E43820BA39E9}"/>
              </a:ext>
            </a:extLst>
          </p:cNvPr>
          <p:cNvSpPr/>
          <p:nvPr/>
        </p:nvSpPr>
        <p:spPr>
          <a:xfrm>
            <a:off x="257076" y="2755923"/>
            <a:ext cx="5718850" cy="171447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pic>
        <p:nvPicPr>
          <p:cNvPr id="10" name="그림 9" descr="텍스트, 폰트, 라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F7D5213-6DCF-1D4A-0A77-D544B6E98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966" y="4612251"/>
            <a:ext cx="7252344" cy="181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74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1DCD5-8855-EE00-F317-C2C38D88B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A591C7-3C7F-ABCF-C0DA-754061C80CE9}"/>
              </a:ext>
            </a:extLst>
          </p:cNvPr>
          <p:cNvSpPr txBox="1"/>
          <p:nvPr/>
        </p:nvSpPr>
        <p:spPr>
          <a:xfrm>
            <a:off x="2745564" y="2767281"/>
            <a:ext cx="67008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0" dirty="0"/>
              <a:t>고객관리 파트</a:t>
            </a:r>
          </a:p>
        </p:txBody>
      </p:sp>
    </p:spTree>
    <p:extLst>
      <p:ext uri="{BB962C8B-B14F-4D97-AF65-F5344CB8AC3E}">
        <p14:creationId xmlns:p14="http://schemas.microsoft.com/office/powerpoint/2010/main" val="133016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40536-C86E-4D5A-F144-B0F891EC4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텍스트, 스크린샷, 라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598B5BF-F8AB-E0F9-F96A-E337F8F15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69" y="1021945"/>
            <a:ext cx="5718850" cy="37091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A5C7DA-2DB1-2D09-46A6-EA3AE140D79B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E6BBE3-0973-4872-E2E4-980EB50374A7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신규 홈페이지 예약 및 고객좌석 지정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안드로이드</a:t>
            </a: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2A67AEAD-05B7-C5D4-901E-7C649A599D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273876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영동곶감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상품을 상품관리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-&gt;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행사등록관리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-&gt;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차량 등록 완료 후  버스좌석관리 들어가면 버스 좌석 선택이 </a:t>
                      </a:r>
                      <a:r>
                        <a:rPr lang="ko-KR" altLang="en-US" sz="1200" dirty="0" err="1" smtClean="0">
                          <a:solidFill>
                            <a:schemeClr val="tx1"/>
                          </a:solidFill>
                        </a:rPr>
                        <a:t>안나옴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chemeClr val="accent1"/>
                          </a:solidFill>
                        </a:rPr>
                        <a:t>- </a:t>
                      </a:r>
                      <a:r>
                        <a:rPr lang="ko-KR" altLang="en-US" sz="1200" b="1" dirty="0" smtClean="0">
                          <a:solidFill>
                            <a:schemeClr val="accent1"/>
                          </a:solidFill>
                        </a:rPr>
                        <a:t>나옵니다</a:t>
                      </a:r>
                      <a:r>
                        <a:rPr lang="en-US" altLang="ko-KR" sz="1200" b="1" dirty="0" smtClean="0">
                          <a:solidFill>
                            <a:schemeClr val="accent1"/>
                          </a:solidFill>
                        </a:rPr>
                        <a:t>.</a:t>
                      </a:r>
                      <a:endParaRPr lang="en-US" altLang="ko-KR" sz="1200" b="1" dirty="0">
                        <a:solidFill>
                          <a:schemeClr val="accent1"/>
                        </a:solidFill>
                      </a:endParaRPr>
                    </a:p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A17547-EB93-3C56-AFF1-9A563AF94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5845AE-2515-9217-35D3-C2FE3C58AC1E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이주현   검수날짜</a:t>
            </a:r>
            <a:r>
              <a:rPr lang="en-US" altLang="ko-KR" sz="1200" dirty="0"/>
              <a:t> : 2026.01.07</a:t>
            </a:r>
            <a:endParaRPr lang="ko-KR" altLang="en-US" sz="1200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6BC6723-A99B-0E93-DD96-81D51CF2BC7C}"/>
              </a:ext>
            </a:extLst>
          </p:cNvPr>
          <p:cNvSpPr/>
          <p:nvPr/>
        </p:nvSpPr>
        <p:spPr>
          <a:xfrm>
            <a:off x="3948559" y="4025163"/>
            <a:ext cx="1969228" cy="705943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pic>
        <p:nvPicPr>
          <p:cNvPr id="9" name="그림 8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5050793-5861-1FF8-EFBC-0C35B7E48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032" y="3761294"/>
            <a:ext cx="5869891" cy="2401131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DFBE3CDE-651D-546D-A1BE-E3E7772800BC}"/>
              </a:ext>
            </a:extLst>
          </p:cNvPr>
          <p:cNvSpPr/>
          <p:nvPr/>
        </p:nvSpPr>
        <p:spPr>
          <a:xfrm>
            <a:off x="6047733" y="5153891"/>
            <a:ext cx="5971441" cy="87926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270820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2ACAE-13FA-5855-C607-A1D8D0B73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6FCD80-B307-09E0-D289-8D8ECB459DE2}"/>
              </a:ext>
            </a:extLst>
          </p:cNvPr>
          <p:cNvSpPr txBox="1"/>
          <p:nvPr/>
        </p:nvSpPr>
        <p:spPr>
          <a:xfrm>
            <a:off x="894095" y="920621"/>
            <a:ext cx="10403810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dirty="0"/>
              <a:t>신규 홈페이지 예약</a:t>
            </a:r>
            <a:endParaRPr lang="en-US" altLang="ko-KR" sz="8000" dirty="0"/>
          </a:p>
          <a:p>
            <a:pPr algn="ctr"/>
            <a:r>
              <a:rPr lang="ko-KR" altLang="en-US" sz="8000" dirty="0"/>
              <a:t>및</a:t>
            </a:r>
            <a:endParaRPr lang="en-US" altLang="ko-KR" sz="8000" dirty="0"/>
          </a:p>
          <a:p>
            <a:pPr algn="ctr"/>
            <a:r>
              <a:rPr lang="ko-KR" altLang="en-US" sz="8000" dirty="0"/>
              <a:t>고객좌석 지정</a:t>
            </a:r>
            <a:r>
              <a:rPr lang="en-US" altLang="ko-KR" sz="8000" dirty="0"/>
              <a:t>(</a:t>
            </a:r>
            <a:r>
              <a:rPr lang="ko-KR" altLang="en-US" sz="8000" dirty="0"/>
              <a:t>모바일</a:t>
            </a:r>
            <a:r>
              <a:rPr lang="en-US" altLang="ko-KR" sz="8000" dirty="0"/>
              <a:t>)</a:t>
            </a:r>
          </a:p>
          <a:p>
            <a:pPr algn="ctr"/>
            <a:r>
              <a:rPr lang="en-US" altLang="ko-KR" sz="8000" dirty="0"/>
              <a:t>-</a:t>
            </a:r>
            <a:r>
              <a:rPr lang="ko-KR" altLang="en-US" sz="4400" dirty="0" err="1"/>
              <a:t>영동곶감축제로</a:t>
            </a:r>
            <a:r>
              <a:rPr lang="ko-KR" altLang="en-US" sz="4400" dirty="0"/>
              <a:t> 테스트</a:t>
            </a:r>
            <a:r>
              <a:rPr lang="en-US" altLang="ko-KR" sz="8000" dirty="0"/>
              <a:t>-</a:t>
            </a:r>
            <a:endParaRPr lang="ko-KR" altLang="en-US" sz="8000" dirty="0"/>
          </a:p>
        </p:txBody>
      </p:sp>
    </p:spTree>
    <p:extLst>
      <p:ext uri="{BB962C8B-B14F-4D97-AF65-F5344CB8AC3E}">
        <p14:creationId xmlns:p14="http://schemas.microsoft.com/office/powerpoint/2010/main" val="2518034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6F1E0-BAEE-4A85-B90F-C278B1F6A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CAA47C-50DE-FA9D-F725-A0C7F971D4D8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58A33B-69B4-274F-B990-32ADE459E307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신규 홈페이지 예약 및 고객좌석 지정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안드로이드</a:t>
            </a: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782B77A4-3730-DBD6-4D6B-4B13B2C91A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182402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모바일로 예약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진행시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여행자 정보가 자동으로 </a:t>
                      </a:r>
                      <a:r>
                        <a:rPr lang="ko-KR" altLang="en-US" sz="1200" dirty="0" err="1" smtClean="0">
                          <a:solidFill>
                            <a:schemeClr val="tx1"/>
                          </a:solidFill>
                        </a:rPr>
                        <a:t>안따라옴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chemeClr val="accent1"/>
                          </a:solidFill>
                        </a:rPr>
                        <a:t>2</a:t>
                      </a:r>
                      <a:r>
                        <a:rPr lang="ko-KR" altLang="en-US" sz="1200" b="1" dirty="0" smtClean="0">
                          <a:solidFill>
                            <a:schemeClr val="accent1"/>
                          </a:solidFill>
                        </a:rPr>
                        <a:t>차 개발</a:t>
                      </a:r>
                      <a:r>
                        <a:rPr lang="ko-KR" altLang="en-US" sz="1200" b="1" baseline="0" dirty="0" smtClean="0">
                          <a:solidFill>
                            <a:schemeClr val="accent1"/>
                          </a:solidFill>
                        </a:rPr>
                        <a:t> 또는 </a:t>
                      </a:r>
                      <a:r>
                        <a:rPr lang="ko-KR" altLang="en-US" sz="1200" b="1" baseline="0" dirty="0" err="1" smtClean="0">
                          <a:solidFill>
                            <a:schemeClr val="accent1"/>
                          </a:solidFill>
                        </a:rPr>
                        <a:t>유지보수시</a:t>
                      </a:r>
                      <a:r>
                        <a:rPr lang="ko-KR" altLang="en-US" sz="1200" b="1" baseline="0" dirty="0" smtClean="0">
                          <a:solidFill>
                            <a:schemeClr val="accent1"/>
                          </a:solidFill>
                        </a:rPr>
                        <a:t> 요청해주세요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예약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완료 후 예약내역 들어가면 상품 주문 금액이 잘 못 되어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있음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chemeClr val="accent1"/>
                          </a:solidFill>
                        </a:rPr>
                        <a:t>- </a:t>
                      </a:r>
                      <a:r>
                        <a:rPr lang="ko-KR" altLang="en-US" sz="1200" b="1" dirty="0" smtClean="0">
                          <a:solidFill>
                            <a:schemeClr val="accent1"/>
                          </a:solidFill>
                        </a:rPr>
                        <a:t>현재 상태로는 문제 없어 보여서 확인이 어렵고</a:t>
                      </a:r>
                      <a:r>
                        <a:rPr lang="en-US" altLang="ko-KR" sz="1200" b="1" dirty="0" smtClean="0">
                          <a:solidFill>
                            <a:schemeClr val="accent1"/>
                          </a:solidFill>
                        </a:rPr>
                        <a:t>, </a:t>
                      </a:r>
                      <a:br>
                        <a:rPr lang="en-US" altLang="ko-KR" sz="1200" b="1" dirty="0" smtClean="0">
                          <a:solidFill>
                            <a:schemeClr val="accent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chemeClr val="accent1"/>
                          </a:solidFill>
                        </a:rPr>
                        <a:t>- </a:t>
                      </a:r>
                      <a:r>
                        <a:rPr lang="ko-KR" altLang="en-US" sz="1200" b="1" dirty="0" smtClean="0">
                          <a:solidFill>
                            <a:schemeClr val="accent1"/>
                          </a:solidFill>
                        </a:rPr>
                        <a:t>해당 부분의 </a:t>
                      </a:r>
                      <a:r>
                        <a:rPr lang="en-US" altLang="ko-KR" sz="1200" b="1" dirty="0" smtClean="0">
                          <a:solidFill>
                            <a:schemeClr val="accent1"/>
                          </a:solidFill>
                        </a:rPr>
                        <a:t>URL</a:t>
                      </a:r>
                      <a:r>
                        <a:rPr lang="ko-KR" altLang="en-US" sz="1200" b="1" dirty="0" smtClean="0">
                          <a:solidFill>
                            <a:schemeClr val="accent1"/>
                          </a:solidFill>
                        </a:rPr>
                        <a:t>주소를 보내주시면 확인하겠습니다</a:t>
                      </a:r>
                      <a:r>
                        <a:rPr lang="en-US" altLang="ko-KR" sz="1200" b="1" dirty="0" smtClean="0">
                          <a:solidFill>
                            <a:schemeClr val="accent1"/>
                          </a:solidFill>
                        </a:rPr>
                        <a:t>.</a:t>
                      </a:r>
                      <a:endParaRPr lang="en-US" altLang="ko-KR" sz="1200" b="1" dirty="0">
                        <a:solidFill>
                          <a:schemeClr val="accent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해당 부분은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PC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와 모바일과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동일함</a:t>
                      </a:r>
                      <a:b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chemeClr val="accent1"/>
                          </a:solidFill>
                        </a:rPr>
                        <a:t>- </a:t>
                      </a:r>
                      <a:r>
                        <a:rPr lang="ko-KR" altLang="en-US" sz="1200" b="1" dirty="0" smtClean="0">
                          <a:solidFill>
                            <a:schemeClr val="accent1"/>
                          </a:solidFill>
                        </a:rPr>
                        <a:t>문제없어 보입니다</a:t>
                      </a:r>
                      <a:r>
                        <a:rPr lang="en-US" altLang="ko-KR" sz="1200" b="1" dirty="0" smtClean="0">
                          <a:solidFill>
                            <a:schemeClr val="accent1"/>
                          </a:solidFill>
                        </a:rPr>
                        <a:t>.</a:t>
                      </a:r>
                      <a:endParaRPr lang="en-US" altLang="ko-KR" sz="1200" b="1" dirty="0">
                        <a:solidFill>
                          <a:schemeClr val="accent1"/>
                        </a:solidFill>
                      </a:endParaRPr>
                    </a:p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49A4FDC-4F5B-99D6-815B-6F6E9F2FD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22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84C7F7-5314-8059-010A-6E58D2A20E5F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이주현   검수날짜</a:t>
            </a:r>
            <a:r>
              <a:rPr lang="en-US" altLang="ko-KR" sz="1200" dirty="0"/>
              <a:t> : 2026.01.07</a:t>
            </a:r>
            <a:endParaRPr lang="ko-KR" altLang="en-US" sz="1200" dirty="0"/>
          </a:p>
        </p:txBody>
      </p:sp>
      <p:pic>
        <p:nvPicPr>
          <p:cNvPr id="9" name="그림 8" descr="텍스트, 스크린샷, 소프트웨어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ACE7D0D-2620-92D1-A867-2AA40DDC6568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0" y="1021945"/>
            <a:ext cx="1944000" cy="5040000"/>
          </a:xfrm>
          <a:prstGeom prst="rect">
            <a:avLst/>
          </a:prstGeom>
        </p:spPr>
      </p:pic>
      <p:pic>
        <p:nvPicPr>
          <p:cNvPr id="14" name="그림 13" descr="텍스트, 과일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20976B0-8961-8AB3-0F4A-1979CE8B0DD9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062530" y="1021945"/>
            <a:ext cx="1944000" cy="5040000"/>
          </a:xfrm>
          <a:prstGeom prst="rect">
            <a:avLst/>
          </a:prstGeom>
        </p:spPr>
      </p:pic>
      <p:pic>
        <p:nvPicPr>
          <p:cNvPr id="16" name="그림 15" descr="텍스트, 스크린샷, 멀티미디어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055FDFC-DEF7-90B1-FF73-AD8A6ADDC87C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006530" y="1021945"/>
            <a:ext cx="1944000" cy="504000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9731649D-F33F-F492-DEA3-4046B6744255}"/>
              </a:ext>
            </a:extLst>
          </p:cNvPr>
          <p:cNvSpPr/>
          <p:nvPr/>
        </p:nvSpPr>
        <p:spPr>
          <a:xfrm>
            <a:off x="90822" y="2885232"/>
            <a:ext cx="1944000" cy="226865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F99BB0B5-F89D-050A-2C52-6B07D9B05BE5}"/>
              </a:ext>
            </a:extLst>
          </p:cNvPr>
          <p:cNvSpPr/>
          <p:nvPr/>
        </p:nvSpPr>
        <p:spPr>
          <a:xfrm>
            <a:off x="2062530" y="3833091"/>
            <a:ext cx="1944000" cy="785091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35D11FC0-DF72-34EB-D8EB-192E3928A375}"/>
              </a:ext>
            </a:extLst>
          </p:cNvPr>
          <p:cNvSpPr/>
          <p:nvPr/>
        </p:nvSpPr>
        <p:spPr>
          <a:xfrm>
            <a:off x="4006530" y="2100141"/>
            <a:ext cx="1944000" cy="228713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84014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553B8-569B-0E69-2CC0-50F18230F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163B70B-A788-E7BE-FABE-0C8EE262A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3" y="1158536"/>
            <a:ext cx="5689280" cy="49584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F970C7-6ADC-2FF4-C8CD-08759244CBB4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고객관리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B97A2-114E-FA4B-FE9C-7D5EA9D64600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고객관리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개인고객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2A0F68-774C-0216-93E2-BFC2E3D02C71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이주현   검수날짜</a:t>
            </a:r>
            <a:r>
              <a:rPr lang="en-US" altLang="ko-KR" sz="1200" dirty="0"/>
              <a:t> : 2026.01.05</a:t>
            </a:r>
            <a:endParaRPr lang="ko-KR" altLang="en-US" sz="1200" dirty="0"/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5FF2AD3C-C5E6-68BA-650C-0A6BC16D9C98}"/>
              </a:ext>
            </a:extLst>
          </p:cNvPr>
          <p:cNvSpPr/>
          <p:nvPr/>
        </p:nvSpPr>
        <p:spPr>
          <a:xfrm>
            <a:off x="1403927" y="1833176"/>
            <a:ext cx="480292" cy="235771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4D3F4E8-FAC0-89C6-2595-ECDF850F4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</a:t>
            </a:fld>
            <a:endParaRPr lang="ko-KR" altLang="en-US"/>
          </a:p>
        </p:txBody>
      </p:sp>
      <p:pic>
        <p:nvPicPr>
          <p:cNvPr id="12" name="그림 11" descr="텍스트, 스크린샷, 소프트웨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D8AA4AC-395B-DF05-EFF0-8ED4747D5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901" y="3713387"/>
            <a:ext cx="6062136" cy="2642963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F8F6A496-5657-0067-A1E2-55932A7DBB15}"/>
              </a:ext>
            </a:extLst>
          </p:cNvPr>
          <p:cNvSpPr/>
          <p:nvPr/>
        </p:nvSpPr>
        <p:spPr>
          <a:xfrm>
            <a:off x="5427901" y="4331807"/>
            <a:ext cx="4449492" cy="1494236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7AB497E6-BEB4-14B0-6DFC-156758BE0980}"/>
              </a:ext>
            </a:extLst>
          </p:cNvPr>
          <p:cNvSpPr/>
          <p:nvPr/>
        </p:nvSpPr>
        <p:spPr>
          <a:xfrm>
            <a:off x="1131683" y="2344848"/>
            <a:ext cx="606582" cy="3354616"/>
          </a:xfrm>
          <a:prstGeom prst="rect">
            <a:avLst/>
          </a:prstGeom>
          <a:noFill/>
          <a:ln w="38100">
            <a:solidFill>
              <a:srgbClr val="E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A900580D-9CEF-4A98-7B5D-85623F7EA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83081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고객관리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-&gt;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예약이력에 예약확정 상품만 있고 환불완료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예약취소 상품은 안보임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취소된 상품이 있는데 내역이 없음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- 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기존 </a:t>
                      </a:r>
                      <a:r>
                        <a:rPr lang="ko-KR" altLang="en-US" sz="1200" b="1" dirty="0" err="1" smtClean="0">
                          <a:solidFill>
                            <a:srgbClr val="0070C0"/>
                          </a:solidFill>
                        </a:rPr>
                        <a:t>뷰티니아에서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rgbClr val="0070C0"/>
                          </a:solidFill>
                        </a:rPr>
                        <a:t>백업받아서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 전달받은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 데이터가 데이터를 누락되어서 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보내온것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 같습니다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. 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추후 기존 사이트의 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Data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를 다시 가져올 예정입니다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en-US" altLang="ko-KR" sz="1200" b="1" dirty="0">
                        <a:solidFill>
                          <a:srgbClr val="0070C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예약내역 순서도 뒤죽박죽이라서 정리가 안되어 </a:t>
                      </a:r>
                      <a:r>
                        <a:rPr lang="ko-KR" altLang="en-US" sz="1200" u="none" dirty="0" smtClean="0">
                          <a:solidFill>
                            <a:schemeClr val="tx1"/>
                          </a:solidFill>
                        </a:rPr>
                        <a:t>있음</a:t>
                      </a:r>
                      <a:r>
                        <a:rPr lang="en-US" altLang="ko-KR" sz="1200" u="none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u="none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u="none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ko-KR" altLang="en-US" sz="1200" u="none" baseline="0" dirty="0" smtClean="0">
                          <a:solidFill>
                            <a:srgbClr val="FF0000"/>
                          </a:solidFill>
                        </a:rPr>
                        <a:t> 처리완료 </a:t>
                      </a:r>
                      <a:r>
                        <a:rPr lang="en-US" altLang="ko-KR" sz="1200" u="none" baseline="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ko-KR" altLang="en-US" sz="1200" u="none" baseline="0" dirty="0" err="1" smtClean="0">
                          <a:solidFill>
                            <a:srgbClr val="FF0000"/>
                          </a:solidFill>
                        </a:rPr>
                        <a:t>출발일자로</a:t>
                      </a:r>
                      <a:r>
                        <a:rPr lang="ko-KR" altLang="en-US" sz="1200" u="none" baseline="0" dirty="0" smtClean="0">
                          <a:solidFill>
                            <a:srgbClr val="FF0000"/>
                          </a:solidFill>
                        </a:rPr>
                        <a:t> 정렬하였습니다</a:t>
                      </a:r>
                      <a:r>
                        <a:rPr lang="en-US" altLang="ko-KR" sz="1200" u="none" baseline="0" dirty="0" smtClean="0">
                          <a:solidFill>
                            <a:srgbClr val="FF0000"/>
                          </a:solidFill>
                        </a:rPr>
                        <a:t>.)</a:t>
                      </a:r>
                      <a:endParaRPr lang="en-US" altLang="ko-KR" sz="1200" u="none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예약취소 버튼 눌러도 예약 내역 아무것도 </a:t>
                      </a:r>
                      <a:r>
                        <a:rPr lang="ko-KR" altLang="en-US" sz="1200" u="none" dirty="0" smtClean="0">
                          <a:solidFill>
                            <a:schemeClr val="tx1"/>
                          </a:solidFill>
                        </a:rPr>
                        <a:t>없음</a:t>
                      </a:r>
                      <a:endParaRPr lang="en-US" altLang="ko-KR" sz="120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- 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기존 </a:t>
                      </a:r>
                      <a:r>
                        <a:rPr lang="ko-KR" altLang="en-US" sz="1200" b="1" dirty="0" err="1" smtClean="0">
                          <a:solidFill>
                            <a:srgbClr val="0070C0"/>
                          </a:solidFill>
                        </a:rPr>
                        <a:t>뷰티니아에서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rgbClr val="0070C0"/>
                          </a:solidFill>
                        </a:rPr>
                        <a:t>백업받아서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 전달받은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 데이터가 데이터를 누락되어서 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보내온것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 같습니다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. 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추후 기존 사이트의 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Data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를 다시 가져올 예정입니다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en-US" altLang="ko-KR" sz="1200" b="1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u="none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u="none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</a:br>
                      <a:endParaRPr lang="en-US" altLang="ko-K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043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F02D4-D138-D8D5-2B3C-CFFB0C07C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CAE0AA1-8D17-E725-0F7E-9B609DEA3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85" y="1021945"/>
            <a:ext cx="5790657" cy="4477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E2AA50-FE10-2C98-5822-7ECD8B4A2A81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고객관리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92E590-0037-9557-0AB7-023AF293F10B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고객관리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개인고객</a:t>
            </a: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77DE8E0A-9C11-B41A-0E45-BE19644121CC}"/>
              </a:ext>
            </a:extLst>
          </p:cNvPr>
          <p:cNvSpPr/>
          <p:nvPr/>
        </p:nvSpPr>
        <p:spPr>
          <a:xfrm>
            <a:off x="259161" y="2141855"/>
            <a:ext cx="1431094" cy="235771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675880F0-8507-C9AE-DFD7-6F4B1A2C7E2C}"/>
              </a:ext>
            </a:extLst>
          </p:cNvPr>
          <p:cNvCxnSpPr>
            <a:cxnSpLocks/>
            <a:stCxn id="46" idx="3"/>
          </p:cNvCxnSpPr>
          <p:nvPr/>
        </p:nvCxnSpPr>
        <p:spPr>
          <a:xfrm flipV="1">
            <a:off x="1690255" y="1151254"/>
            <a:ext cx="1492588" cy="11084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7DBB238-3EB4-D2B9-193E-5B8046263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4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D809A6BF-E07A-4ABE-5927-B28678D42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958841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</a:rPr>
                        <a:t>동일한 성함으로 된 아이디에 </a:t>
                      </a:r>
                      <a:r>
                        <a:rPr lang="ko-KR" altLang="en-US" sz="1200" b="0" u="none" dirty="0" err="1">
                          <a:solidFill>
                            <a:schemeClr val="tx1"/>
                          </a:solidFill>
                        </a:rPr>
                        <a:t>이머니가</a:t>
                      </a: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</a:rPr>
                        <a:t> 동일한 금액으로 적립이 </a:t>
                      </a:r>
                      <a:r>
                        <a:rPr lang="ko-KR" altLang="en-US" sz="1200" b="0" u="none" dirty="0" smtClean="0">
                          <a:solidFill>
                            <a:schemeClr val="tx1"/>
                          </a:solidFill>
                        </a:rPr>
                        <a:t>되어있음</a:t>
                      </a:r>
                      <a:r>
                        <a:rPr lang="en-US" altLang="ko-KR" sz="1200" b="0" u="none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b="0" u="none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u="none" dirty="0" smtClean="0">
                          <a:solidFill>
                            <a:srgbClr val="0070C0"/>
                          </a:solidFill>
                        </a:rPr>
                        <a:t>- </a:t>
                      </a:r>
                      <a:r>
                        <a:rPr lang="ko-KR" altLang="en-US" sz="1200" b="1" u="none" dirty="0" smtClean="0">
                          <a:solidFill>
                            <a:srgbClr val="0070C0"/>
                          </a:solidFill>
                        </a:rPr>
                        <a:t>초기 요청사항 중 회원통합요청이 있었습니다</a:t>
                      </a:r>
                      <a:r>
                        <a:rPr lang="en-US" altLang="ko-KR" sz="1200" b="1" u="none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br>
                        <a:rPr lang="en-US" altLang="ko-KR" sz="1200" b="1" u="none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200" b="1" u="none" dirty="0" smtClean="0">
                          <a:solidFill>
                            <a:srgbClr val="0070C0"/>
                          </a:solidFill>
                        </a:rPr>
                        <a:t>- </a:t>
                      </a:r>
                      <a:r>
                        <a:rPr lang="ko-KR" altLang="en-US" sz="1200" b="1" u="none" dirty="0" err="1" smtClean="0">
                          <a:solidFill>
                            <a:srgbClr val="0070C0"/>
                          </a:solidFill>
                        </a:rPr>
                        <a:t>회원통합은</a:t>
                      </a:r>
                      <a:r>
                        <a:rPr lang="ko-KR" altLang="en-US" sz="1200" b="1" u="none" dirty="0" smtClean="0">
                          <a:solidFill>
                            <a:srgbClr val="0070C0"/>
                          </a:solidFill>
                        </a:rPr>
                        <a:t> 동일한 핸드폰을 가지고 있지만 </a:t>
                      </a:r>
                      <a:r>
                        <a:rPr lang="ko-KR" altLang="en-US" sz="1200" b="1" u="none" dirty="0" err="1" smtClean="0">
                          <a:solidFill>
                            <a:srgbClr val="0070C0"/>
                          </a:solidFill>
                        </a:rPr>
                        <a:t>여러경로를</a:t>
                      </a:r>
                      <a:r>
                        <a:rPr lang="ko-KR" altLang="en-US" sz="1200" b="1" u="none" dirty="0" smtClean="0">
                          <a:solidFill>
                            <a:srgbClr val="0070C0"/>
                          </a:solidFill>
                        </a:rPr>
                        <a:t> 통해 </a:t>
                      </a:r>
                      <a:r>
                        <a:rPr lang="ko-KR" altLang="en-US" sz="1200" b="1" u="none" dirty="0" err="1" smtClean="0">
                          <a:solidFill>
                            <a:srgbClr val="0070C0"/>
                          </a:solidFill>
                        </a:rPr>
                        <a:t>회원가입한</a:t>
                      </a:r>
                      <a:r>
                        <a:rPr lang="ko-KR" altLang="en-US" sz="1200" b="1" u="none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altLang="ko-KR" sz="1200" b="1" u="none" dirty="0" smtClean="0">
                          <a:solidFill>
                            <a:srgbClr val="0070C0"/>
                          </a:solidFill>
                        </a:rPr>
                        <a:t/>
                      </a:r>
                      <a:br>
                        <a:rPr lang="en-US" altLang="ko-KR" sz="1200" b="1" u="none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200" b="1" u="none" baseline="0" dirty="0" smtClean="0">
                          <a:solidFill>
                            <a:srgbClr val="0070C0"/>
                          </a:solidFill>
                        </a:rPr>
                        <a:t>  </a:t>
                      </a:r>
                      <a:r>
                        <a:rPr lang="ko-KR" altLang="en-US" sz="1200" b="1" u="none" baseline="0" dirty="0" smtClean="0">
                          <a:solidFill>
                            <a:srgbClr val="0070C0"/>
                          </a:solidFill>
                        </a:rPr>
                        <a:t>고객들의 정보를 하나로 통합하는 것입니다</a:t>
                      </a:r>
                      <a:r>
                        <a:rPr lang="en-US" altLang="ko-KR" sz="1200" b="1" u="none" baseline="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br>
                        <a:rPr lang="en-US" altLang="ko-KR" sz="1200" b="1" u="none" baseline="0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200" b="1" u="none" baseline="0" dirty="0" smtClean="0">
                          <a:solidFill>
                            <a:srgbClr val="0070C0"/>
                          </a:solidFill>
                        </a:rPr>
                        <a:t>  </a:t>
                      </a:r>
                      <a:r>
                        <a:rPr lang="ko-KR" altLang="en-US" sz="1200" b="1" u="none" baseline="0" dirty="0" smtClean="0">
                          <a:solidFill>
                            <a:srgbClr val="0070C0"/>
                          </a:solidFill>
                        </a:rPr>
                        <a:t>따라서</a:t>
                      </a:r>
                      <a:r>
                        <a:rPr lang="en-US" altLang="ko-KR" sz="1200" b="1" u="none" baseline="0" dirty="0" smtClean="0">
                          <a:solidFill>
                            <a:srgbClr val="0070C0"/>
                          </a:solidFill>
                        </a:rPr>
                        <a:t> 3</a:t>
                      </a:r>
                      <a:r>
                        <a:rPr lang="ko-KR" altLang="en-US" sz="1200" b="1" u="none" baseline="0" dirty="0" smtClean="0">
                          <a:solidFill>
                            <a:srgbClr val="0070C0"/>
                          </a:solidFill>
                        </a:rPr>
                        <a:t>개의 최점례고객이 동일한 핸드폰 </a:t>
                      </a:r>
                      <a:r>
                        <a:rPr lang="ko-KR" altLang="en-US" sz="1200" b="1" u="none" baseline="0" dirty="0" err="1" smtClean="0">
                          <a:solidFill>
                            <a:srgbClr val="0070C0"/>
                          </a:solidFill>
                        </a:rPr>
                        <a:t>번호라서</a:t>
                      </a:r>
                      <a:r>
                        <a:rPr lang="en-US" altLang="ko-KR" sz="1200" b="1" u="none" baseline="0" dirty="0" smtClean="0">
                          <a:solidFill>
                            <a:srgbClr val="0070C0"/>
                          </a:solidFill>
                        </a:rPr>
                        <a:t/>
                      </a:r>
                      <a:br>
                        <a:rPr lang="en-US" altLang="ko-KR" sz="1200" b="1" u="none" baseline="0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200" b="1" u="none" baseline="0" dirty="0" smtClean="0">
                          <a:solidFill>
                            <a:srgbClr val="0070C0"/>
                          </a:solidFill>
                        </a:rPr>
                        <a:t>  3</a:t>
                      </a:r>
                      <a:r>
                        <a:rPr lang="ko-KR" altLang="en-US" sz="1200" b="1" u="none" baseline="0" dirty="0" smtClean="0">
                          <a:solidFill>
                            <a:srgbClr val="0070C0"/>
                          </a:solidFill>
                        </a:rPr>
                        <a:t>개의 고객 </a:t>
                      </a:r>
                      <a:r>
                        <a:rPr lang="en-US" altLang="ko-KR" sz="1200" b="1" u="none" baseline="0" dirty="0" smtClean="0">
                          <a:solidFill>
                            <a:srgbClr val="0070C0"/>
                          </a:solidFill>
                        </a:rPr>
                        <a:t>ID</a:t>
                      </a:r>
                      <a:r>
                        <a:rPr lang="ko-KR" altLang="en-US" sz="1200" b="1" u="none" baseline="0" dirty="0" smtClean="0">
                          <a:solidFill>
                            <a:srgbClr val="0070C0"/>
                          </a:solidFill>
                        </a:rPr>
                        <a:t>의 </a:t>
                      </a:r>
                      <a:r>
                        <a:rPr lang="en-US" altLang="ko-KR" sz="1200" b="1" u="none" baseline="0" dirty="0" smtClean="0">
                          <a:solidFill>
                            <a:srgbClr val="0070C0"/>
                          </a:solidFill>
                        </a:rPr>
                        <a:t>e-money </a:t>
                      </a:r>
                      <a:r>
                        <a:rPr lang="ko-KR" altLang="en-US" sz="1200" b="1" u="none" baseline="0" dirty="0" smtClean="0">
                          <a:solidFill>
                            <a:srgbClr val="0070C0"/>
                          </a:solidFill>
                        </a:rPr>
                        <a:t>는</a:t>
                      </a:r>
                      <a:r>
                        <a:rPr lang="en-US" altLang="ko-KR" sz="1200" b="1" u="none" baseline="0" dirty="0" smtClean="0">
                          <a:solidFill>
                            <a:srgbClr val="0070C0"/>
                          </a:solidFill>
                        </a:rPr>
                        <a:t> 3</a:t>
                      </a:r>
                      <a:r>
                        <a:rPr lang="ko-KR" altLang="en-US" sz="1200" b="1" u="none" baseline="0" dirty="0" smtClean="0">
                          <a:solidFill>
                            <a:srgbClr val="0070C0"/>
                          </a:solidFill>
                        </a:rPr>
                        <a:t>개 </a:t>
                      </a:r>
                      <a:r>
                        <a:rPr lang="en-US" altLang="ko-KR" sz="1200" b="1" u="none" baseline="0" dirty="0" smtClean="0">
                          <a:solidFill>
                            <a:srgbClr val="0070C0"/>
                          </a:solidFill>
                        </a:rPr>
                        <a:t>id</a:t>
                      </a:r>
                      <a:r>
                        <a:rPr lang="ko-KR" altLang="en-US" sz="1200" b="1" u="none" baseline="0" dirty="0" smtClean="0">
                          <a:solidFill>
                            <a:srgbClr val="0070C0"/>
                          </a:solidFill>
                        </a:rPr>
                        <a:t>의 전체 </a:t>
                      </a:r>
                      <a:r>
                        <a:rPr lang="en-US" altLang="ko-KR" sz="1200" b="1" u="none" baseline="0" dirty="0" smtClean="0">
                          <a:solidFill>
                            <a:srgbClr val="0070C0"/>
                          </a:solidFill>
                        </a:rPr>
                        <a:t>e-money</a:t>
                      </a:r>
                      <a:r>
                        <a:rPr lang="ko-KR" altLang="en-US" sz="1200" b="1" u="none" baseline="0" dirty="0" smtClean="0">
                          <a:solidFill>
                            <a:srgbClr val="0070C0"/>
                          </a:solidFill>
                        </a:rPr>
                        <a:t>를 통합해서 출력합니다</a:t>
                      </a:r>
                      <a:r>
                        <a:rPr lang="en-US" altLang="ko-KR" sz="1200" b="1" u="none" baseline="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en-US" altLang="ko-KR" sz="1200" b="1" u="none" dirty="0">
                        <a:solidFill>
                          <a:srgbClr val="0070C0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11" name="그림 10" descr="텍스트, 스크린샷, 라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5F67915-06D5-CBBC-68E9-E65F92771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470" y="3730370"/>
            <a:ext cx="5405925" cy="17357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5CECAF-B319-918C-8701-E4C8488707E6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이주현   검수날짜</a:t>
            </a:r>
            <a:r>
              <a:rPr lang="en-US" altLang="ko-KR" sz="1200" dirty="0"/>
              <a:t> : 2026.01.05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83191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AEC50-8AE5-6547-FFBD-BB632072C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스크린샷, 소프트웨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E0E3778-A050-5470-53D1-5CCA9EAB8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3" y="1182726"/>
            <a:ext cx="6627876" cy="42427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438A81-3FDC-9CE4-3366-9067ED502142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고객관리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28A6DC-2263-490D-DF7F-8235129CC0AF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고객관리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개인고객</a:t>
            </a: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31ECD9A8-41C9-626A-531C-FF48BD1F05F1}"/>
              </a:ext>
            </a:extLst>
          </p:cNvPr>
          <p:cNvSpPr/>
          <p:nvPr/>
        </p:nvSpPr>
        <p:spPr>
          <a:xfrm>
            <a:off x="2391148" y="2415334"/>
            <a:ext cx="1212711" cy="23550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8769F102-3429-0859-F3C9-48BEA9D72213}"/>
              </a:ext>
            </a:extLst>
          </p:cNvPr>
          <p:cNvCxnSpPr>
            <a:cxnSpLocks/>
            <a:stCxn id="46" idx="3"/>
          </p:cNvCxnSpPr>
          <p:nvPr/>
        </p:nvCxnSpPr>
        <p:spPr>
          <a:xfrm>
            <a:off x="3603859" y="2533086"/>
            <a:ext cx="370510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6F7E85F-780E-E8D4-9BC9-4FAAF2B17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5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0FB5ACFC-622A-B2F9-4541-3AC537ABA4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979002"/>
              </p:ext>
            </p:extLst>
          </p:nvPr>
        </p:nvGraphicFramePr>
        <p:xfrm>
          <a:off x="7308968" y="1021945"/>
          <a:ext cx="4577689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7689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기존 고객을 임의로 새롭게 회원가입을 진행했는데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이머니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적립이 기존과 동일하게 적용이 되어 있음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u="none" dirty="0">
                          <a:solidFill>
                            <a:srgbClr val="FF0000"/>
                          </a:solidFill>
                        </a:rPr>
                        <a:t>원래 새롭게 가입은 고객은 </a:t>
                      </a:r>
                      <a:r>
                        <a:rPr lang="ko-KR" altLang="en-US" sz="1200" b="0" u="none" dirty="0" err="1">
                          <a:solidFill>
                            <a:srgbClr val="FF0000"/>
                          </a:solidFill>
                        </a:rPr>
                        <a:t>이머니</a:t>
                      </a:r>
                      <a:r>
                        <a:rPr lang="ko-KR" altLang="en-US" sz="1200" b="0" u="none" dirty="0">
                          <a:solidFill>
                            <a:srgbClr val="FF0000"/>
                          </a:solidFill>
                        </a:rPr>
                        <a:t> 적립이 </a:t>
                      </a:r>
                      <a:r>
                        <a:rPr lang="en-US" altLang="ko-KR" sz="1200" b="0" u="none" dirty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ko-KR" altLang="en-US" sz="1200" b="0" u="none" dirty="0">
                          <a:solidFill>
                            <a:srgbClr val="FF0000"/>
                          </a:solidFill>
                        </a:rPr>
                        <a:t>원이 </a:t>
                      </a:r>
                      <a:r>
                        <a:rPr lang="ko-KR" altLang="en-US" sz="1200" b="0" u="none" dirty="0" smtClean="0">
                          <a:solidFill>
                            <a:srgbClr val="FF0000"/>
                          </a:solidFill>
                        </a:rPr>
                        <a:t>맞음</a:t>
                      </a:r>
                      <a:r>
                        <a:rPr lang="en-US" altLang="ko-KR" sz="1200" b="0" u="none" dirty="0" smtClean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en-US" altLang="ko-KR" sz="1200" b="0" u="none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en-US" altLang="ko-KR" sz="1200" b="1" u="none" dirty="0" smtClean="0">
                          <a:solidFill>
                            <a:srgbClr val="0070C0"/>
                          </a:solidFill>
                        </a:rPr>
                        <a:t>4page</a:t>
                      </a:r>
                      <a:r>
                        <a:rPr lang="ko-KR" altLang="en-US" sz="1200" b="1" u="none" dirty="0" smtClean="0">
                          <a:solidFill>
                            <a:srgbClr val="0070C0"/>
                          </a:solidFill>
                        </a:rPr>
                        <a:t>의 답변을 참고 </a:t>
                      </a:r>
                      <a:r>
                        <a:rPr lang="ko-KR" altLang="en-US" sz="1200" b="1" u="none" dirty="0" err="1" smtClean="0">
                          <a:solidFill>
                            <a:srgbClr val="0070C0"/>
                          </a:solidFill>
                        </a:rPr>
                        <a:t>하십시요</a:t>
                      </a:r>
                      <a:r>
                        <a:rPr lang="en-US" altLang="ko-KR" sz="1200" b="1" u="none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en-US" altLang="ko-KR" sz="1200" b="1" u="none" dirty="0">
                        <a:solidFill>
                          <a:srgbClr val="0070C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12" name="그림 11" descr="텍스트, 스크린샷, 소프트웨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837A14F-C1DC-33BB-1024-BF29C911C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672" y="3260438"/>
            <a:ext cx="5775037" cy="351543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5A6701C7-14CD-79C9-04D4-FA7536F95104}"/>
              </a:ext>
            </a:extLst>
          </p:cNvPr>
          <p:cNvSpPr/>
          <p:nvPr/>
        </p:nvSpPr>
        <p:spPr>
          <a:xfrm>
            <a:off x="6705600" y="5438318"/>
            <a:ext cx="4904510" cy="110059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E838DC1-2189-6327-8E41-02D2225C5E39}"/>
              </a:ext>
            </a:extLst>
          </p:cNvPr>
          <p:cNvSpPr/>
          <p:nvPr/>
        </p:nvSpPr>
        <p:spPr>
          <a:xfrm>
            <a:off x="9818255" y="4214887"/>
            <a:ext cx="794327" cy="172386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F54A9F-CBD0-61DE-0B08-15E8BF696DBC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이주현   검수날짜</a:t>
            </a:r>
            <a:r>
              <a:rPr lang="en-US" altLang="ko-KR" sz="1200" dirty="0"/>
              <a:t> : 2026.01.05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033978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A388E3-2218-C0E0-5384-A2F2F2A5E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텍스트, 스크린샷, 소프트웨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421A7CA-25DD-97C1-8BAD-0340179BD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61" y="879714"/>
            <a:ext cx="5521691" cy="38764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5E3AF7-AAB8-4057-189D-10B68BFA4CF1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고객관리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AF712A-E15C-99A1-0F30-415ABAF5615B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고객관리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개인고객</a:t>
            </a: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E759EEFE-5549-3456-4448-DA16521C41D3}"/>
              </a:ext>
            </a:extLst>
          </p:cNvPr>
          <p:cNvSpPr/>
          <p:nvPr/>
        </p:nvSpPr>
        <p:spPr>
          <a:xfrm>
            <a:off x="961125" y="3429000"/>
            <a:ext cx="4700766" cy="132712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51CF238F-764F-EA9A-0A27-F01FEB04C121}"/>
              </a:ext>
            </a:extLst>
          </p:cNvPr>
          <p:cNvCxnSpPr>
            <a:cxnSpLocks/>
            <a:stCxn id="46" idx="3"/>
          </p:cNvCxnSpPr>
          <p:nvPr/>
        </p:nvCxnSpPr>
        <p:spPr>
          <a:xfrm flipV="1">
            <a:off x="5661891" y="4092563"/>
            <a:ext cx="217054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B65DAAA-E8D5-3B89-6DE4-A8BC412A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6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144E4A86-D433-CA5E-A8DB-C138CF267D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562302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다른 고객님 내역을 들어가보면 기존 </a:t>
                      </a:r>
                      <a:r>
                        <a:rPr lang="en-US" altLang="ko-KR" sz="1200" dirty="0" err="1">
                          <a:solidFill>
                            <a:schemeClr val="tx1"/>
                          </a:solidFill>
                        </a:rPr>
                        <a:t>erp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내역에는 예약취소 상품이 예약확정으로 되어있음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</a:rPr>
                        <a:t>환불완료가 예약확정으로도 되어있음</a:t>
                      </a:r>
                      <a:endParaRPr lang="en-US" altLang="ko-KR" sz="1200" b="0" u="none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</a:rPr>
                        <a:t>전반적으로 예약내역이 많이 있는 고객님 이력이 이상하게 설정이 되어있음</a:t>
                      </a:r>
                      <a:endParaRPr lang="en-US" altLang="ko-KR" sz="1200" b="0" u="none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u="none" dirty="0">
                          <a:solidFill>
                            <a:srgbClr val="EE0000"/>
                          </a:solidFill>
                        </a:rPr>
                        <a:t>현재 아직 셋팅이 안된 부분인가요</a:t>
                      </a:r>
                      <a:r>
                        <a:rPr lang="en-US" altLang="ko-KR" sz="1200" b="0" u="none" dirty="0" smtClean="0">
                          <a:solidFill>
                            <a:srgbClr val="EE0000"/>
                          </a:solidFill>
                        </a:rPr>
                        <a:t>?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u="none" dirty="0" smtClean="0">
                          <a:solidFill>
                            <a:srgbClr val="0070C0"/>
                          </a:solidFill>
                        </a:rPr>
                        <a:t>-</a:t>
                      </a:r>
                      <a:r>
                        <a:rPr lang="en-US" altLang="ko-KR" sz="1200" b="1" u="none" baseline="0" dirty="0" smtClean="0">
                          <a:solidFill>
                            <a:srgbClr val="0070C0"/>
                          </a:solidFill>
                        </a:rPr>
                        <a:t> 1page</a:t>
                      </a:r>
                      <a:r>
                        <a:rPr lang="ko-KR" altLang="en-US" sz="1200" b="1" u="none" baseline="0" dirty="0" smtClean="0">
                          <a:solidFill>
                            <a:srgbClr val="0070C0"/>
                          </a:solidFill>
                        </a:rPr>
                        <a:t>의 답변을 참고하세요</a:t>
                      </a:r>
                      <a:endParaRPr lang="en-US" altLang="ko-KR" sz="1200" b="1" u="none" dirty="0">
                        <a:solidFill>
                          <a:srgbClr val="0070C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26962E2-DBCC-53F8-20BC-2D2D3C6F8383}"/>
              </a:ext>
            </a:extLst>
          </p:cNvPr>
          <p:cNvSpPr txBox="1"/>
          <p:nvPr/>
        </p:nvSpPr>
        <p:spPr>
          <a:xfrm>
            <a:off x="4047346" y="2633254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기존 </a:t>
            </a:r>
            <a:r>
              <a:rPr lang="en-US" altLang="ko-KR" dirty="0" err="1"/>
              <a:t>erp</a:t>
            </a:r>
            <a:r>
              <a:rPr lang="en-US" altLang="ko-KR" dirty="0"/>
              <a:t> </a:t>
            </a:r>
            <a:r>
              <a:rPr lang="ko-KR" altLang="en-US" dirty="0"/>
              <a:t>내역</a:t>
            </a:r>
          </a:p>
        </p:txBody>
      </p:sp>
      <p:pic>
        <p:nvPicPr>
          <p:cNvPr id="16" name="그림 15" descr="텍스트, 스크린샷, 소프트웨어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ACE188F-84D6-1912-13FD-745F03749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945" y="3179997"/>
            <a:ext cx="6177195" cy="3613347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179F58A6-3163-F830-495B-C45803DB92DD}"/>
              </a:ext>
            </a:extLst>
          </p:cNvPr>
          <p:cNvSpPr/>
          <p:nvPr/>
        </p:nvSpPr>
        <p:spPr>
          <a:xfrm>
            <a:off x="7526022" y="4001400"/>
            <a:ext cx="4449492" cy="1494236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F6EE66-2098-CFB0-36F2-7EDC30C6C88A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이주현   검수날짜</a:t>
            </a:r>
            <a:r>
              <a:rPr lang="en-US" altLang="ko-KR" sz="1200" dirty="0"/>
              <a:t> : 2026.01.05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018287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43871-F5AB-0242-3407-A3FF49A21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EEA1D86-0F3B-E257-BBAC-0C6E6E05A6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9891"/>
          <a:stretch>
            <a:fillRect/>
          </a:stretch>
        </p:blipFill>
        <p:spPr>
          <a:xfrm>
            <a:off x="305343" y="1066349"/>
            <a:ext cx="6400257" cy="36108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0B8D64-45D2-C3B0-B49D-144673DDED66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고객관리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B63529-7B90-F34A-E3AD-84A73D743F42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고객관리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개인고객</a:t>
            </a: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B055959E-C394-2DCA-8DB6-2AFFF7498769}"/>
              </a:ext>
            </a:extLst>
          </p:cNvPr>
          <p:cNvSpPr/>
          <p:nvPr/>
        </p:nvSpPr>
        <p:spPr>
          <a:xfrm>
            <a:off x="3222420" y="1537879"/>
            <a:ext cx="1212711" cy="23550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494445D-7F7A-E88B-AF14-9B3DB852F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7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C1F51F10-0D3E-494A-0B93-8C126A4D0C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402486"/>
              </p:ext>
            </p:extLst>
          </p:nvPr>
        </p:nvGraphicFramePr>
        <p:xfrm>
          <a:off x="7308968" y="1021945"/>
          <a:ext cx="4577689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7689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</a:rPr>
                        <a:t>고객현황에 가입기간이 있어서 연도를 선택해서 조회를 했을 때 해당 기간내에 있는 고객만 나와야 하는데 전체인원만 표시됨</a:t>
                      </a:r>
                      <a:r>
                        <a:rPr lang="en-US" altLang="ko-KR" sz="1200" b="0" u="none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</a:rPr>
                        <a:t>검색이 안됨</a:t>
                      </a:r>
                      <a:r>
                        <a:rPr lang="en-US" altLang="ko-KR" sz="1200" b="0" u="none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en-US" altLang="ko-KR" sz="1200" b="0" u="none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b="0" u="none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b="0" u="none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</a:rPr>
                        <a:t>휴대폰 또는 성함을 입력했을 때 필터가 </a:t>
                      </a:r>
                      <a:r>
                        <a:rPr lang="ko-KR" altLang="en-US" sz="1200" b="0" u="none" dirty="0" err="1">
                          <a:solidFill>
                            <a:schemeClr val="tx1"/>
                          </a:solidFill>
                        </a:rPr>
                        <a:t>안걸려져서</a:t>
                      </a: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</a:rPr>
                        <a:t> 전체 </a:t>
                      </a:r>
                      <a:r>
                        <a:rPr lang="ko-KR" altLang="en-US" sz="1200" b="0" u="none" dirty="0" err="1">
                          <a:solidFill>
                            <a:schemeClr val="tx1"/>
                          </a:solidFill>
                        </a:rPr>
                        <a:t>가입내역이</a:t>
                      </a: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0" u="none" dirty="0" smtClean="0">
                          <a:solidFill>
                            <a:schemeClr val="tx1"/>
                          </a:solidFill>
                        </a:rPr>
                        <a:t>나옴 </a:t>
                      </a:r>
                      <a:r>
                        <a:rPr lang="en-US" altLang="ko-KR" sz="1200" b="0" u="none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b="0" u="none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b="0" u="none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</a:rPr>
                        <a:t>휴대폰 또는 성함을 입력했을 때 필터가 </a:t>
                      </a:r>
                      <a:r>
                        <a:rPr lang="ko-KR" altLang="en-US" sz="1200" b="0" u="none" dirty="0" err="1">
                          <a:solidFill>
                            <a:schemeClr val="tx1"/>
                          </a:solidFill>
                        </a:rPr>
                        <a:t>걸려져야하는</a:t>
                      </a: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</a:rPr>
                        <a:t> 것도 맞고</a:t>
                      </a:r>
                      <a:r>
                        <a:rPr lang="en-US" altLang="ko-KR" sz="1200" b="0" u="none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</a:rPr>
                        <a:t>입력을 </a:t>
                      </a:r>
                      <a:r>
                        <a:rPr lang="ko-KR" altLang="en-US" sz="1200" b="0" u="none" dirty="0" err="1">
                          <a:solidFill>
                            <a:schemeClr val="tx1"/>
                          </a:solidFill>
                        </a:rPr>
                        <a:t>안해도</a:t>
                      </a: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</a:rPr>
                        <a:t> 설정한 기간에 자동으로 필터가 결려져서 </a:t>
                      </a:r>
                      <a:r>
                        <a:rPr lang="ko-KR" altLang="en-US" sz="1200" b="0" u="none" dirty="0" err="1">
                          <a:solidFill>
                            <a:schemeClr val="tx1"/>
                          </a:solidFill>
                        </a:rPr>
                        <a:t>나와야함</a:t>
                      </a:r>
                      <a:endParaRPr lang="en-US" altLang="ko-KR" sz="1200" b="0" u="none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0" u="none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10" name="그림 9" descr="텍스트, 번호, 폰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6CCBA6B-2168-2EBC-9F84-8E0A8002C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43" y="3633397"/>
            <a:ext cx="6400257" cy="2902441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0D46EB20-F915-A069-85DD-EB7E826E34EA}"/>
              </a:ext>
            </a:extLst>
          </p:cNvPr>
          <p:cNvSpPr/>
          <p:nvPr/>
        </p:nvSpPr>
        <p:spPr>
          <a:xfrm>
            <a:off x="5456383" y="4774111"/>
            <a:ext cx="898235" cy="1469671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2DD7E3-9721-D99E-3E6B-D11679530FC3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이주현   검수날짜</a:t>
            </a:r>
            <a:r>
              <a:rPr lang="en-US" altLang="ko-KR" sz="1200" dirty="0"/>
              <a:t> : 2026.01.07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74271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AE7ABE-541C-1CBD-07B4-4D43755D4286}"/>
              </a:ext>
            </a:extLst>
          </p:cNvPr>
          <p:cNvSpPr txBox="1"/>
          <p:nvPr/>
        </p:nvSpPr>
        <p:spPr>
          <a:xfrm>
            <a:off x="2745564" y="2767281"/>
            <a:ext cx="67008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0"/>
              <a:t>예약관리 파트</a:t>
            </a:r>
          </a:p>
        </p:txBody>
      </p:sp>
    </p:spTree>
    <p:extLst>
      <p:ext uri="{BB962C8B-B14F-4D97-AF65-F5344CB8AC3E}">
        <p14:creationId xmlns:p14="http://schemas.microsoft.com/office/powerpoint/2010/main" val="882731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B091190-A9F4-AFE5-659C-FC1162CA8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09" y="1170175"/>
            <a:ext cx="5680365" cy="39154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FE09A1-B484-0626-A0A9-F18DB506CF59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B2523E-1516-9AE3-0184-64966AAF5C0E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예약추가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C0F6D0D-2FFB-56D4-E83B-EFAA10F23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152C116-8345-C5A3-2DCD-70BC77407063}"/>
              </a:ext>
            </a:extLst>
          </p:cNvPr>
          <p:cNvSpPr/>
          <p:nvPr/>
        </p:nvSpPr>
        <p:spPr>
          <a:xfrm>
            <a:off x="230909" y="3059546"/>
            <a:ext cx="2623127" cy="79201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pic>
        <p:nvPicPr>
          <p:cNvPr id="12" name="그림 11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73C932C-8603-12C7-01DA-0B972AC97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854" y="2852952"/>
            <a:ext cx="7020237" cy="3274856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DBE8C0BD-109E-F3B7-DEE7-D57C8510E150}"/>
              </a:ext>
            </a:extLst>
          </p:cNvPr>
          <p:cNvSpPr/>
          <p:nvPr/>
        </p:nvSpPr>
        <p:spPr>
          <a:xfrm>
            <a:off x="9337964" y="3457864"/>
            <a:ext cx="2623127" cy="49530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6CB3B-4F19-2A4E-1726-FA83DDE1D387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이주현   검수날짜</a:t>
            </a:r>
            <a:r>
              <a:rPr lang="en-US" altLang="ko-KR" sz="1200" dirty="0"/>
              <a:t> : 2026.01.05</a:t>
            </a:r>
            <a:endParaRPr lang="ko-KR" altLang="en-US" sz="1200" dirty="0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7F8C6CF5-55DF-E20D-1BB3-59651BF70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750920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예약 시 담당자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예약사이트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미선택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상태에서 예약이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가능함 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–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앞에서 진행했던 고객관리에서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이머니가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표시되어 있는데 예약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진행시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이머니가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없음으로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나옴 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- 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예약고객명을 검색을 통해 선택하면 자동으로 사용가능 </a:t>
                      </a: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e-money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가 출력됩니다</a:t>
                      </a: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. (</a:t>
                      </a:r>
                      <a:r>
                        <a:rPr lang="ko-KR" altLang="en-US" sz="1200" b="1" dirty="0" err="1" smtClean="0">
                          <a:solidFill>
                            <a:srgbClr val="0070C0"/>
                          </a:solidFill>
                        </a:rPr>
                        <a:t>최점례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 고객명으로 테스트</a:t>
                      </a: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endParaRPr lang="en-US" altLang="ko-KR" sz="1200" b="1" dirty="0">
                        <a:solidFill>
                          <a:srgbClr val="0070C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2894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885</Words>
  <Application>Microsoft Office PowerPoint</Application>
  <PresentationFormat>와이드스크린</PresentationFormat>
  <Paragraphs>163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6" baseType="lpstr">
      <vt:lpstr>HY견고딕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아름</dc:creator>
  <cp:lastModifiedBy>USER</cp:lastModifiedBy>
  <cp:revision>57</cp:revision>
  <dcterms:created xsi:type="dcterms:W3CDTF">2025-11-14T06:29:01Z</dcterms:created>
  <dcterms:modified xsi:type="dcterms:W3CDTF">2026-01-09T02:12:38Z</dcterms:modified>
</cp:coreProperties>
</file>