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46" r:id="rId2"/>
    <p:sldId id="349" r:id="rId3"/>
    <p:sldId id="347" r:id="rId4"/>
    <p:sldId id="348" r:id="rId5"/>
    <p:sldId id="271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421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2025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3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(2026.1.7.)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2026.1.7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김태진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553B8-569B-0E69-2CC0-50F18230F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2F970C7-6ADC-2FF4-C8CD-08759244CBB4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ko-KR" altLang="en-US" b="1" dirty="0" err="1">
                <a:solidFill>
                  <a:schemeClr val="bg1"/>
                </a:solidFill>
              </a:rPr>
              <a:t>프론트사용자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– </a:t>
            </a:r>
            <a:r>
              <a:rPr lang="ko-KR" altLang="en-US" b="1" dirty="0">
                <a:solidFill>
                  <a:schemeClr val="bg1"/>
                </a:solidFill>
              </a:rPr>
              <a:t>고객주문완료 후 페이지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EB97A2-114E-FA4B-FE9C-7D5EA9D64600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프론트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예약주문후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2A0F68-774C-0216-93E2-BFC2E3D02C71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2025.1.7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F4D3F4E8-FAC0-89C6-2595-ECDF850F4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A900580D-9CEF-4A98-7B5D-85623F7EA1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660031"/>
              </p:ext>
            </p:extLst>
          </p:nvPr>
        </p:nvGraphicFramePr>
        <p:xfrm>
          <a:off x="6096000" y="793342"/>
          <a:ext cx="5790657" cy="5334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5129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821481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accent1"/>
                          </a:solidFill>
                        </a:rPr>
                        <a:t>기존처럼 주문시점일부터 출발일까지 정확한 일 수가 나와야 합니다</a:t>
                      </a:r>
                      <a:r>
                        <a:rPr lang="en-US" altLang="ko-KR" sz="1200" b="1" dirty="0" smtClean="0">
                          <a:solidFill>
                            <a:schemeClr val="accent1"/>
                          </a:solidFill>
                        </a:rPr>
                        <a:t>.</a:t>
                      </a:r>
                      <a:br>
                        <a:rPr lang="en-US" altLang="ko-KR" sz="1200" b="1" dirty="0" smtClean="0">
                          <a:solidFill>
                            <a:schemeClr val="accent1"/>
                          </a:solidFill>
                        </a:rPr>
                      </a:br>
                      <a:r>
                        <a:rPr lang="en-US" altLang="ko-KR" sz="1200" b="1" dirty="0" smtClean="0">
                          <a:solidFill>
                            <a:schemeClr val="accent1"/>
                          </a:solidFill>
                        </a:rPr>
                        <a:t>-</a:t>
                      </a:r>
                      <a:r>
                        <a:rPr lang="en-US" altLang="ko-KR" sz="1200" b="1" baseline="0" dirty="0" smtClean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ko-KR" altLang="en-US" sz="1200" b="1" baseline="0" dirty="0" smtClean="0">
                          <a:solidFill>
                            <a:schemeClr val="accent1"/>
                          </a:solidFill>
                        </a:rPr>
                        <a:t>기간</a:t>
                      </a:r>
                      <a:r>
                        <a:rPr lang="en-US" altLang="ko-KR" sz="1200" b="1" baseline="0" dirty="0" smtClean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ko-KR" altLang="en-US" sz="1200" b="1" baseline="0" dirty="0" smtClean="0">
                          <a:solidFill>
                            <a:schemeClr val="accent1"/>
                          </a:solidFill>
                        </a:rPr>
                        <a:t>정확한 일수 나옵니다</a:t>
                      </a:r>
                      <a:r>
                        <a:rPr lang="en-US" altLang="ko-KR" sz="1200" b="1" baseline="0" dirty="0" smtClean="0">
                          <a:solidFill>
                            <a:schemeClr val="accent1"/>
                          </a:solidFill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baseline="0" dirty="0" smtClean="0">
                          <a:solidFill>
                            <a:schemeClr val="accent1"/>
                          </a:solidFill>
                        </a:rPr>
                        <a:t>   - </a:t>
                      </a:r>
                      <a:r>
                        <a:rPr lang="ko-KR" altLang="en-US" sz="1200" b="1" baseline="0" dirty="0" smtClean="0">
                          <a:solidFill>
                            <a:schemeClr val="accent1"/>
                          </a:solidFill>
                        </a:rPr>
                        <a:t>테스트 </a:t>
                      </a:r>
                      <a:r>
                        <a:rPr lang="en-US" altLang="ko-KR" sz="1200" b="1" baseline="0" dirty="0" smtClean="0">
                          <a:solidFill>
                            <a:schemeClr val="accent1"/>
                          </a:solidFill>
                        </a:rPr>
                        <a:t>:  </a:t>
                      </a:r>
                      <a:r>
                        <a:rPr lang="ko-KR" altLang="en-US" sz="1200" b="1" baseline="0" dirty="0" smtClean="0">
                          <a:solidFill>
                            <a:schemeClr val="accent1"/>
                          </a:solidFill>
                        </a:rPr>
                        <a:t>완주 대둔산 </a:t>
                      </a:r>
                      <a:r>
                        <a:rPr lang="en-US" altLang="ko-KR" sz="1200" b="1" baseline="0" dirty="0" smtClean="0">
                          <a:solidFill>
                            <a:schemeClr val="accent1"/>
                          </a:solidFill>
                        </a:rPr>
                        <a:t>2</a:t>
                      </a:r>
                      <a:r>
                        <a:rPr lang="ko-KR" altLang="en-US" sz="1200" b="1" baseline="0" dirty="0" smtClean="0">
                          <a:solidFill>
                            <a:schemeClr val="accent1"/>
                          </a:solidFill>
                        </a:rPr>
                        <a:t>월</a:t>
                      </a:r>
                      <a:r>
                        <a:rPr lang="en-US" altLang="ko-KR" sz="1200" b="1" baseline="0" dirty="0" smtClean="0">
                          <a:solidFill>
                            <a:schemeClr val="accent1"/>
                          </a:solidFill>
                        </a:rPr>
                        <a:t>1</a:t>
                      </a:r>
                      <a:r>
                        <a:rPr lang="ko-KR" altLang="en-US" sz="1200" b="1" baseline="0" dirty="0" smtClean="0">
                          <a:solidFill>
                            <a:schemeClr val="accent1"/>
                          </a:solidFill>
                        </a:rPr>
                        <a:t>일 </a:t>
                      </a:r>
                      <a:r>
                        <a:rPr lang="ko-KR" altLang="en-US" sz="1200" b="1" baseline="0" dirty="0" err="1" smtClean="0">
                          <a:solidFill>
                            <a:schemeClr val="accent1"/>
                          </a:solidFill>
                        </a:rPr>
                        <a:t>예약시</a:t>
                      </a:r>
                      <a:r>
                        <a:rPr lang="ko-KR" altLang="en-US" sz="1200" b="1" baseline="0" dirty="0" smtClean="0">
                          <a:solidFill>
                            <a:schemeClr val="accent1"/>
                          </a:solidFill>
                        </a:rPr>
                        <a:t> 총 </a:t>
                      </a:r>
                      <a:r>
                        <a:rPr lang="en-US" altLang="ko-KR" sz="1200" b="1" baseline="0" dirty="0" smtClean="0">
                          <a:solidFill>
                            <a:schemeClr val="accent1"/>
                          </a:solidFill>
                        </a:rPr>
                        <a:t>20</a:t>
                      </a:r>
                      <a:r>
                        <a:rPr lang="ko-KR" altLang="en-US" sz="1200" b="1" baseline="0" dirty="0" smtClean="0">
                          <a:solidFill>
                            <a:schemeClr val="accent1"/>
                          </a:solidFill>
                        </a:rPr>
                        <a:t>일</a:t>
                      </a:r>
                      <a:endParaRPr lang="en-US" altLang="ko-KR" sz="1200" b="1" dirty="0">
                        <a:solidFill>
                          <a:schemeClr val="accent1"/>
                        </a:solidFill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0" u="none" dirty="0">
                          <a:solidFill>
                            <a:schemeClr val="tx1"/>
                          </a:solidFill>
                        </a:rPr>
                        <a:t>주문 후 </a:t>
                      </a:r>
                      <a:r>
                        <a:rPr lang="en-US" altLang="ko-KR" sz="1200" b="0" u="none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200" b="0" u="none" dirty="0">
                          <a:solidFill>
                            <a:schemeClr val="tx1"/>
                          </a:solidFill>
                        </a:rPr>
                        <a:t>시간 이내 입금 확인이 되지 않을 경우</a:t>
                      </a:r>
                      <a:r>
                        <a:rPr lang="en-US" altLang="ko-KR" sz="1200" b="0" u="none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b="0" u="none" dirty="0">
                          <a:solidFill>
                            <a:schemeClr val="tx1"/>
                          </a:solidFill>
                        </a:rPr>
                        <a:t>예약은 예약관리에서 예약취소와 동시에 버스좌석도 취소로 바뀌어야 합니다</a:t>
                      </a:r>
                      <a:r>
                        <a:rPr lang="en-US" altLang="ko-KR" sz="1200" b="0" u="none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altLang="ko-KR" sz="1200" b="0" u="none" dirty="0" smtClean="0">
                          <a:solidFill>
                            <a:srgbClr val="FF0000"/>
                          </a:solidFill>
                        </a:rPr>
                        <a:t> –</a:t>
                      </a:r>
                      <a:r>
                        <a:rPr lang="ko-KR" altLang="en-US" sz="1200" b="0" u="none" dirty="0" smtClean="0">
                          <a:solidFill>
                            <a:srgbClr val="FF0000"/>
                          </a:solidFill>
                        </a:rPr>
                        <a:t>처리완료</a:t>
                      </a:r>
                      <a:r>
                        <a:rPr lang="en-US" altLang="ko-KR" sz="1200" b="0" u="none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en-US" altLang="ko-KR" sz="1200" b="0" u="none" dirty="0" err="1" smtClean="0">
                          <a:solidFill>
                            <a:srgbClr val="FF0000"/>
                          </a:solidFill>
                        </a:rPr>
                        <a:t>cron</a:t>
                      </a:r>
                      <a:r>
                        <a:rPr lang="ko-KR" altLang="en-US" sz="1200" b="0" u="none" dirty="0" smtClean="0">
                          <a:solidFill>
                            <a:srgbClr val="FF0000"/>
                          </a:solidFill>
                        </a:rPr>
                        <a:t>처리</a:t>
                      </a:r>
                      <a:r>
                        <a:rPr lang="en-US" altLang="ko-KR" sz="1200" b="0" u="none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en-US" altLang="ko-KR" sz="1200" b="0" u="none" dirty="0">
                        <a:solidFill>
                          <a:srgbClr val="FF0000"/>
                        </a:solidFill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주문 후 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시간 이내 입금 확인이 되지 않을 경우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,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예약은 자동 취소됩니다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.   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주문자와 입금자가 다를 경우도</a:t>
                      </a:r>
                      <a:endParaRPr lang="en-US" altLang="ko-KR" sz="1200" b="1" u="sng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주문이 취소됩니다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주문자로 입금을 해주세요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---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밑에 부분에 문구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추가표기해주세요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  <a:br>
                        <a:rPr lang="en-US" altLang="ko-KR" sz="1200" b="1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dirty="0" smtClean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- </a:t>
                      </a:r>
                      <a:r>
                        <a:rPr lang="ko-KR" altLang="en-US" sz="1200" b="1" dirty="0" smtClean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예약이 확정되거나</a:t>
                      </a:r>
                      <a:r>
                        <a:rPr lang="en-US" altLang="ko-KR" sz="1200" b="1" dirty="0" smtClean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, </a:t>
                      </a:r>
                      <a:r>
                        <a:rPr lang="ko-KR" altLang="en-US" sz="1200" b="1" dirty="0" smtClean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결제완료 된 고객중에서도 주문자와 입금자가 다르면 </a:t>
                      </a:r>
                      <a:r>
                        <a:rPr lang="en-US" altLang="ko-KR" sz="1200" b="1" dirty="0" smtClean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/>
                      </a:r>
                      <a:br>
                        <a:rPr lang="en-US" altLang="ko-KR" sz="1200" b="1" dirty="0" smtClean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dirty="0" smtClean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   </a:t>
                      </a:r>
                      <a:r>
                        <a:rPr lang="ko-KR" altLang="en-US" sz="1200" b="1" dirty="0" smtClean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주문이 </a:t>
                      </a:r>
                      <a:r>
                        <a:rPr lang="ko-KR" altLang="en-US" sz="1200" b="1" dirty="0" err="1" smtClean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취소됩니가</a:t>
                      </a:r>
                      <a:r>
                        <a:rPr lang="en-US" altLang="ko-KR" sz="1200" b="1" dirty="0" smtClean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?</a:t>
                      </a:r>
                      <a:endParaRPr lang="en-US" altLang="ko-KR" sz="1200" b="1" dirty="0">
                        <a:solidFill>
                          <a:schemeClr val="accent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</a:rPr>
                        <a:t>신용카드결제 버튼 위에도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</a:rPr>
                        <a:t>한번더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</a:rPr>
                        <a:t> 위에 문구를 표기해주세요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7" name="그림 6" descr="텍스트, 스크린샷, 차량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90FC7BE-2FEA-E3A2-B85D-5E63F57DE4D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43" y="924560"/>
            <a:ext cx="2243927" cy="4064000"/>
          </a:xfrm>
          <a:prstGeom prst="rect">
            <a:avLst/>
          </a:prstGeom>
        </p:spPr>
      </p:pic>
      <p:pic>
        <p:nvPicPr>
          <p:cNvPr id="10" name="그림 9" descr="텍스트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EE423BB-9D99-1AC7-BC81-15548B3475B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3534" y="924560"/>
            <a:ext cx="1658679" cy="3037840"/>
          </a:xfrm>
          <a:prstGeom prst="rect">
            <a:avLst/>
          </a:prstGeom>
        </p:spPr>
      </p:pic>
      <p:sp>
        <p:nvSpPr>
          <p:cNvPr id="12" name="직사각형 11">
            <a:extLst>
              <a:ext uri="{FF2B5EF4-FFF2-40B4-BE49-F238E27FC236}">
                <a16:creationId xmlns:a16="http://schemas.microsoft.com/office/drawing/2014/main" id="{6A9D1E62-2478-F0BD-BE29-28FB59359670}"/>
              </a:ext>
            </a:extLst>
          </p:cNvPr>
          <p:cNvSpPr/>
          <p:nvPr/>
        </p:nvSpPr>
        <p:spPr>
          <a:xfrm>
            <a:off x="579120" y="2021840"/>
            <a:ext cx="365760" cy="233680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23ED8C2B-FE17-6F6B-C73A-1F5E9B2D1E8F}"/>
              </a:ext>
            </a:extLst>
          </p:cNvPr>
          <p:cNvCxnSpPr>
            <a:cxnSpLocks/>
            <a:stCxn id="12" idx="3"/>
          </p:cNvCxnSpPr>
          <p:nvPr/>
        </p:nvCxnSpPr>
        <p:spPr>
          <a:xfrm flipV="1">
            <a:off x="944880" y="1530417"/>
            <a:ext cx="5355989" cy="6082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2C1C382-EE3E-94CD-40DB-A5AB6D3DEECF}"/>
              </a:ext>
            </a:extLst>
          </p:cNvPr>
          <p:cNvSpPr/>
          <p:nvPr/>
        </p:nvSpPr>
        <p:spPr>
          <a:xfrm>
            <a:off x="2864230" y="1963420"/>
            <a:ext cx="1504570" cy="175260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17" name="직선 화살표 연결선 16">
            <a:extLst>
              <a:ext uri="{FF2B5EF4-FFF2-40B4-BE49-F238E27FC236}">
                <a16:creationId xmlns:a16="http://schemas.microsoft.com/office/drawing/2014/main" id="{F6D76B18-160A-5B45-2D2E-CF6A7EE0A12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4368800" y="2051050"/>
            <a:ext cx="1859280" cy="26907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21" name="그림 20" descr="텍스트, 스크린샷, 디스플레이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E7DC1E0-B059-28A8-8403-8E05940E582F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9606" y="4105038"/>
            <a:ext cx="2131805" cy="26912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22" name="직사각형 21">
            <a:extLst>
              <a:ext uri="{FF2B5EF4-FFF2-40B4-BE49-F238E27FC236}">
                <a16:creationId xmlns:a16="http://schemas.microsoft.com/office/drawing/2014/main" id="{D1F6BBD0-616C-E136-2F86-A287ACEB43D4}"/>
              </a:ext>
            </a:extLst>
          </p:cNvPr>
          <p:cNvSpPr/>
          <p:nvPr/>
        </p:nvSpPr>
        <p:spPr>
          <a:xfrm>
            <a:off x="3573223" y="5643243"/>
            <a:ext cx="1504570" cy="175260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45402B88-B0A7-541E-BF2F-2667396C1A9E}"/>
              </a:ext>
            </a:extLst>
          </p:cNvPr>
          <p:cNvCxnSpPr>
            <a:cxnSpLocks/>
          </p:cNvCxnSpPr>
          <p:nvPr/>
        </p:nvCxnSpPr>
        <p:spPr>
          <a:xfrm flipV="1">
            <a:off x="5103129" y="3220720"/>
            <a:ext cx="1197740" cy="25101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7158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553B8-569B-0E69-2CC0-50F18230F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2F970C7-6ADC-2FF4-C8CD-08759244CBB4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ADMIN-</a:t>
            </a:r>
            <a:r>
              <a:rPr lang="ko-KR" altLang="en-US" b="1" dirty="0">
                <a:solidFill>
                  <a:schemeClr val="bg1"/>
                </a:solidFill>
              </a:rPr>
              <a:t>고객관리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EB97A2-114E-FA4B-FE9C-7D5EA9D64600}"/>
              </a:ext>
            </a:extLst>
          </p:cNvPr>
          <p:cNvSpPr txBox="1"/>
          <p:nvPr/>
        </p:nvSpPr>
        <p:spPr>
          <a:xfrm>
            <a:off x="64655" y="331056"/>
            <a:ext cx="12192000" cy="504923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b="1" dirty="0">
                <a:solidFill>
                  <a:srgbClr val="002060"/>
                </a:solidFill>
              </a:rPr>
              <a:t>경영관리시스템</a:t>
            </a:r>
            <a:r>
              <a:rPr lang="en-US" altLang="ko-KR" b="1" dirty="0">
                <a:solidFill>
                  <a:srgbClr val="002060"/>
                </a:solidFill>
              </a:rPr>
              <a:t>&gt; </a:t>
            </a:r>
            <a:r>
              <a:rPr lang="ko-KR" altLang="en-US" b="1" dirty="0">
                <a:solidFill>
                  <a:srgbClr val="002060"/>
                </a:solidFill>
              </a:rPr>
              <a:t>판매관리시스템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2A0F68-774C-0216-93E2-BFC2E3D02C71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2026.1.7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F4D3F4E8-FAC0-89C6-2595-ECDF850F4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2CF627-BF42-6412-D2F2-E905908BE322}"/>
              </a:ext>
            </a:extLst>
          </p:cNvPr>
          <p:cNvSpPr txBox="1"/>
          <p:nvPr/>
        </p:nvSpPr>
        <p:spPr>
          <a:xfrm>
            <a:off x="5671123" y="1251477"/>
            <a:ext cx="6382870" cy="577081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rgbClr val="EE0000"/>
                </a:solidFill>
              </a:rPr>
              <a:t>1-1. </a:t>
            </a:r>
            <a:r>
              <a:rPr lang="ko-KR" altLang="en-US" dirty="0" err="1">
                <a:solidFill>
                  <a:srgbClr val="EE0000"/>
                </a:solidFill>
              </a:rPr>
              <a:t>검색테이터의</a:t>
            </a:r>
            <a:r>
              <a:rPr lang="ko-KR" altLang="en-US" dirty="0">
                <a:solidFill>
                  <a:srgbClr val="EE0000"/>
                </a:solidFill>
              </a:rPr>
              <a:t> 수치는 </a:t>
            </a:r>
            <a:r>
              <a:rPr lang="en-US" altLang="ko-KR" dirty="0">
                <a:solidFill>
                  <a:srgbClr val="EE0000"/>
                </a:solidFill>
              </a:rPr>
              <a:t>“</a:t>
            </a:r>
            <a:r>
              <a:rPr lang="ko-KR" altLang="en-US" dirty="0">
                <a:solidFill>
                  <a:srgbClr val="EE0000"/>
                </a:solidFill>
              </a:rPr>
              <a:t>예약관리</a:t>
            </a:r>
            <a:r>
              <a:rPr lang="en-US" altLang="ko-KR" dirty="0">
                <a:solidFill>
                  <a:srgbClr val="EE0000"/>
                </a:solidFill>
              </a:rPr>
              <a:t>/</a:t>
            </a:r>
            <a:r>
              <a:rPr lang="ko-KR" altLang="en-US" dirty="0">
                <a:solidFill>
                  <a:srgbClr val="EE0000"/>
                </a:solidFill>
              </a:rPr>
              <a:t>개인별 예약현황</a:t>
            </a:r>
            <a:r>
              <a:rPr lang="en-US" altLang="ko-KR" dirty="0">
                <a:solidFill>
                  <a:srgbClr val="EE0000"/>
                </a:solidFill>
              </a:rPr>
              <a:t>”</a:t>
            </a:r>
            <a:r>
              <a:rPr lang="ko-KR" altLang="en-US" dirty="0">
                <a:solidFill>
                  <a:srgbClr val="EE0000"/>
                </a:solidFill>
              </a:rPr>
              <a:t> 자료와 일치되어야 됨 </a:t>
            </a:r>
            <a:endParaRPr lang="en-US" altLang="ko-KR" dirty="0">
              <a:solidFill>
                <a:srgbClr val="EE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/>
              <a:t>1-2. “</a:t>
            </a:r>
            <a:r>
              <a:rPr lang="ko-KR" altLang="en-US" dirty="0"/>
              <a:t>예약관리</a:t>
            </a:r>
            <a:r>
              <a:rPr lang="en-US" altLang="ko-KR" dirty="0"/>
              <a:t>/</a:t>
            </a:r>
            <a:r>
              <a:rPr lang="ko-KR" altLang="en-US" dirty="0"/>
              <a:t>개인별 예약현황</a:t>
            </a:r>
            <a:r>
              <a:rPr lang="en-US" altLang="ko-KR" dirty="0"/>
              <a:t>”</a:t>
            </a:r>
            <a:r>
              <a:rPr lang="ko-KR" altLang="en-US" dirty="0"/>
              <a:t> 검색 조건 중</a:t>
            </a:r>
            <a:r>
              <a:rPr lang="en-US" altLang="ko-KR" dirty="0"/>
              <a:t>, </a:t>
            </a:r>
          </a:p>
          <a:p>
            <a:pPr>
              <a:lnSpc>
                <a:spcPct val="150000"/>
              </a:lnSpc>
            </a:pPr>
            <a:r>
              <a:rPr lang="ko-KR" altLang="en-US" dirty="0"/>
              <a:t>  </a:t>
            </a:r>
            <a:r>
              <a:rPr lang="en-US" altLang="ko-KR" dirty="0"/>
              <a:t>   2-1. </a:t>
            </a:r>
            <a:r>
              <a:rPr lang="ko-KR" altLang="en-US" dirty="0"/>
              <a:t>예약상태 </a:t>
            </a:r>
            <a:r>
              <a:rPr lang="en-US" altLang="ko-KR" dirty="0"/>
              <a:t>: </a:t>
            </a:r>
            <a:r>
              <a:rPr lang="ko-KR" altLang="en-US" dirty="0"/>
              <a:t>예약확정 </a:t>
            </a:r>
            <a:r>
              <a:rPr lang="en-US" altLang="ko-KR" dirty="0"/>
              <a:t>-&gt; </a:t>
            </a:r>
            <a:r>
              <a:rPr lang="ko-KR" altLang="en-US" dirty="0"/>
              <a:t>선택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/>
              <a:t>     2-2. </a:t>
            </a:r>
            <a:r>
              <a:rPr lang="ko-KR" altLang="en-US" dirty="0"/>
              <a:t>결제상태 </a:t>
            </a:r>
            <a:r>
              <a:rPr lang="en-US" altLang="ko-KR" dirty="0"/>
              <a:t>: </a:t>
            </a:r>
            <a:r>
              <a:rPr lang="ko-KR" altLang="en-US" dirty="0"/>
              <a:t>결제완료 </a:t>
            </a:r>
            <a:r>
              <a:rPr lang="en-US" altLang="ko-KR" dirty="0"/>
              <a:t>-&gt; </a:t>
            </a:r>
            <a:r>
              <a:rPr lang="ko-KR" altLang="en-US" dirty="0"/>
              <a:t>선택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/>
              <a:t>1-3. </a:t>
            </a:r>
            <a:r>
              <a:rPr lang="ko-KR" altLang="en-US" dirty="0"/>
              <a:t>항목의 조회 후 결과수치와 경영관리시스템</a:t>
            </a:r>
            <a:r>
              <a:rPr lang="en-US" altLang="ko-KR" dirty="0"/>
              <a:t>/</a:t>
            </a:r>
            <a:r>
              <a:rPr lang="ko-KR" altLang="en-US" dirty="0"/>
              <a:t>판매관리시스템  조회 값과 동일해야 함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è"/>
            </a:pPr>
            <a:r>
              <a:rPr lang="ko-KR" altLang="en-US" dirty="0">
                <a:solidFill>
                  <a:srgbClr val="EE0000"/>
                </a:solidFill>
              </a:rPr>
              <a:t>그전에 해당내용을 전달하였음 </a:t>
            </a:r>
            <a:endParaRPr lang="en-US" altLang="ko-KR" dirty="0">
              <a:solidFill>
                <a:srgbClr val="EE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/>
              <a:t>1-4. </a:t>
            </a:r>
            <a:r>
              <a:rPr lang="ko-KR" altLang="en-US" dirty="0"/>
              <a:t>기간검색 </a:t>
            </a:r>
            <a:r>
              <a:rPr lang="en-US" altLang="ko-KR" dirty="0"/>
              <a:t>(</a:t>
            </a:r>
            <a:r>
              <a:rPr lang="ko-KR" altLang="en-US" dirty="0"/>
              <a:t>예약일</a:t>
            </a:r>
            <a:r>
              <a:rPr lang="en-US" altLang="ko-KR" dirty="0"/>
              <a:t>), 2024</a:t>
            </a:r>
            <a:r>
              <a:rPr lang="ko-KR" altLang="en-US" dirty="0"/>
              <a:t>년 </a:t>
            </a:r>
            <a:r>
              <a:rPr lang="en-US" altLang="ko-KR" dirty="0"/>
              <a:t>40,802</a:t>
            </a:r>
            <a:r>
              <a:rPr lang="ko-KR" altLang="en-US" dirty="0"/>
              <a:t>명</a:t>
            </a:r>
            <a:r>
              <a:rPr lang="en-US" altLang="ko-KR" dirty="0"/>
              <a:t>(</a:t>
            </a:r>
            <a:r>
              <a:rPr lang="ko-KR" altLang="en-US" dirty="0" err="1"/>
              <a:t>모객인원</a:t>
            </a:r>
            <a:r>
              <a:rPr lang="en-US" altLang="ko-KR" dirty="0"/>
              <a:t>), 3,395,703,042(</a:t>
            </a:r>
            <a:r>
              <a:rPr lang="ko-KR" altLang="en-US" dirty="0"/>
              <a:t>판매금액</a:t>
            </a:r>
            <a:r>
              <a:rPr lang="en-US" altLang="ko-KR" dirty="0"/>
              <a:t>), 1,043,351</a:t>
            </a:r>
            <a:r>
              <a:rPr lang="ko-KR" altLang="en-US" dirty="0"/>
              <a:t>  </a:t>
            </a:r>
            <a:r>
              <a:rPr lang="en-US" altLang="ko-KR" dirty="0"/>
              <a:t>(@</a:t>
            </a:r>
            <a:r>
              <a:rPr lang="ko-KR" altLang="en-US" dirty="0"/>
              <a:t>판매가액</a:t>
            </a:r>
            <a:r>
              <a:rPr lang="en-US" altLang="ko-KR" dirty="0"/>
              <a:t>(</a:t>
            </a:r>
            <a:r>
              <a:rPr lang="ko-KR" altLang="en-US" dirty="0"/>
              <a:t>단가</a:t>
            </a:r>
            <a:r>
              <a:rPr lang="en-US" altLang="ko-KR" dirty="0"/>
              <a:t>))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è"/>
            </a:pPr>
            <a:r>
              <a:rPr lang="en-US" altLang="ko-KR" dirty="0"/>
              <a:t>“</a:t>
            </a:r>
            <a:r>
              <a:rPr lang="ko-KR" altLang="en-US" dirty="0"/>
              <a:t>계</a:t>
            </a:r>
            <a:r>
              <a:rPr lang="en-US" altLang="ko-KR" dirty="0"/>
              <a:t>” </a:t>
            </a:r>
            <a:r>
              <a:rPr lang="ko-KR" altLang="en-US" dirty="0"/>
              <a:t>단가 </a:t>
            </a:r>
            <a:r>
              <a:rPr lang="ko-KR" altLang="en-US" dirty="0" err="1"/>
              <a:t>식오류</a:t>
            </a:r>
            <a:r>
              <a:rPr lang="ko-KR" altLang="en-US" dirty="0"/>
              <a:t> </a:t>
            </a:r>
            <a:r>
              <a:rPr lang="en-US" altLang="ko-KR" dirty="0"/>
              <a:t>(</a:t>
            </a:r>
            <a:r>
              <a:rPr lang="ko-KR" altLang="en-US" dirty="0"/>
              <a:t>판매가격</a:t>
            </a:r>
            <a:r>
              <a:rPr lang="en-US" altLang="ko-KR" dirty="0"/>
              <a:t>=</a:t>
            </a:r>
            <a:r>
              <a:rPr lang="ko-KR" altLang="en-US" dirty="0"/>
              <a:t>판매금액</a:t>
            </a:r>
            <a:r>
              <a:rPr lang="en-US" altLang="ko-KR" dirty="0"/>
              <a:t>/</a:t>
            </a:r>
            <a:r>
              <a:rPr lang="ko-KR" altLang="en-US" dirty="0" err="1"/>
              <a:t>모객인원</a:t>
            </a:r>
            <a:r>
              <a:rPr lang="en-US" altLang="ko-KR" dirty="0" smtClean="0"/>
              <a:t>)</a:t>
            </a:r>
            <a:br>
              <a:rPr lang="en-US" altLang="ko-KR" dirty="0" smtClean="0"/>
            </a:br>
            <a:endParaRPr lang="en-US" altLang="ko-KR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/>
              <a:t> </a:t>
            </a:r>
          </a:p>
          <a:p>
            <a:endParaRPr lang="ko-KR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391487-5793-82FA-3337-3434CECCBB5A}"/>
              </a:ext>
            </a:extLst>
          </p:cNvPr>
          <p:cNvSpPr txBox="1"/>
          <p:nvPr/>
        </p:nvSpPr>
        <p:spPr>
          <a:xfrm>
            <a:off x="369455" y="1251477"/>
            <a:ext cx="4830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dirty="0"/>
              <a:t>본 검색화면의 출력 </a:t>
            </a:r>
            <a:r>
              <a:rPr lang="en-US" altLang="ko-KR" dirty="0"/>
              <a:t>data </a:t>
            </a:r>
            <a:r>
              <a:rPr lang="ko-KR" altLang="en-US" dirty="0"/>
              <a:t>값 </a:t>
            </a:r>
            <a:r>
              <a:rPr lang="ko-KR" altLang="en-US" dirty="0" err="1" smtClean="0"/>
              <a:t>검증안됨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sz="1400" b="1" dirty="0" err="1" smtClean="0">
                <a:solidFill>
                  <a:srgbClr val="FF0000"/>
                </a:solidFill>
              </a:rPr>
              <a:t>수정완료</a:t>
            </a:r>
            <a:r>
              <a:rPr lang="en-US" altLang="ko-KR" sz="1400" dirty="0" smtClean="0">
                <a:solidFill>
                  <a:srgbClr val="FF0000"/>
                </a:solidFill>
              </a:rPr>
              <a:t>(26.01.12)</a:t>
            </a:r>
            <a:endParaRPr lang="en-US" altLang="ko-KR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D23368-6989-7153-CC96-927339A31D86}"/>
              </a:ext>
            </a:extLst>
          </p:cNvPr>
          <p:cNvSpPr txBox="1"/>
          <p:nvPr/>
        </p:nvSpPr>
        <p:spPr>
          <a:xfrm>
            <a:off x="466437" y="2421028"/>
            <a:ext cx="4636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2. </a:t>
            </a:r>
            <a:r>
              <a:rPr lang="ko-KR" altLang="en-US" dirty="0"/>
              <a:t>출력의 칸 높이를 지금보다 </a:t>
            </a:r>
            <a:r>
              <a:rPr lang="en-US" altLang="ko-KR" dirty="0"/>
              <a:t>30% </a:t>
            </a:r>
            <a:r>
              <a:rPr lang="ko-KR" altLang="en-US" dirty="0"/>
              <a:t>줄임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236B89-4573-E36A-8988-7EA0A2BC1A5A}"/>
              </a:ext>
            </a:extLst>
          </p:cNvPr>
          <p:cNvSpPr txBox="1"/>
          <p:nvPr/>
        </p:nvSpPr>
        <p:spPr>
          <a:xfrm>
            <a:off x="494149" y="2886364"/>
            <a:ext cx="46366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3. </a:t>
            </a:r>
            <a:r>
              <a:rPr lang="ko-KR" altLang="en-US" dirty="0"/>
              <a:t>현재 </a:t>
            </a:r>
            <a:r>
              <a:rPr lang="en-US" altLang="ko-KR" dirty="0"/>
              <a:t>“</a:t>
            </a:r>
            <a:r>
              <a:rPr lang="ko-KR" altLang="en-US" dirty="0"/>
              <a:t>예약관리</a:t>
            </a:r>
            <a:r>
              <a:rPr lang="en-US" altLang="ko-KR" dirty="0"/>
              <a:t>/.</a:t>
            </a:r>
            <a:r>
              <a:rPr lang="ko-KR" altLang="en-US" dirty="0"/>
              <a:t>개인별예약현황</a:t>
            </a:r>
            <a:r>
              <a:rPr lang="en-US" altLang="ko-KR" dirty="0"/>
              <a:t>” </a:t>
            </a:r>
            <a:r>
              <a:rPr lang="ko-KR" altLang="en-US" dirty="0"/>
              <a:t>검색 값도 오류가 발생되고 있음</a:t>
            </a:r>
            <a:endParaRPr lang="en-US" altLang="ko-KR" dirty="0"/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ko-KR" altLang="en-US" dirty="0">
                <a:solidFill>
                  <a:srgbClr val="EE0000"/>
                </a:solidFill>
              </a:rPr>
              <a:t> 오류정정하고 다시 한번 검증되어야 </a:t>
            </a:r>
            <a:r>
              <a:rPr lang="ko-KR" altLang="en-US" dirty="0" smtClean="0">
                <a:solidFill>
                  <a:srgbClr val="EE0000"/>
                </a:solidFill>
              </a:rPr>
              <a:t>함</a:t>
            </a:r>
            <a:endParaRPr lang="en-US" altLang="ko-KR" dirty="0">
              <a:solidFill>
                <a:srgbClr val="EE0000"/>
              </a:solidFill>
            </a:endParaRP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ko-KR" altLang="en-US" dirty="0" smtClean="0">
                <a:solidFill>
                  <a:srgbClr val="0070C0"/>
                </a:solidFill>
              </a:rPr>
              <a:t>정확히 오류의 현상</a:t>
            </a:r>
            <a:r>
              <a:rPr lang="en-US" altLang="ko-KR" dirty="0" smtClean="0">
                <a:solidFill>
                  <a:srgbClr val="0070C0"/>
                </a:solidFill>
              </a:rPr>
              <a:t>(</a:t>
            </a:r>
            <a:r>
              <a:rPr lang="ko-KR" altLang="en-US" dirty="0" smtClean="0">
                <a:solidFill>
                  <a:srgbClr val="0070C0"/>
                </a:solidFill>
              </a:rPr>
              <a:t>예시</a:t>
            </a:r>
            <a:r>
              <a:rPr lang="en-US" altLang="ko-KR" dirty="0" smtClean="0">
                <a:solidFill>
                  <a:srgbClr val="0070C0"/>
                </a:solidFill>
              </a:rPr>
              <a:t>)</a:t>
            </a:r>
            <a:r>
              <a:rPr lang="ko-KR" altLang="en-US" dirty="0" smtClean="0">
                <a:solidFill>
                  <a:srgbClr val="0070C0"/>
                </a:solidFill>
              </a:rPr>
              <a:t>를 알려주세요</a:t>
            </a:r>
            <a:r>
              <a:rPr lang="en-US" altLang="ko-KR" dirty="0" smtClean="0">
                <a:solidFill>
                  <a:srgbClr val="0070C0"/>
                </a:solidFill>
              </a:rPr>
              <a:t/>
            </a:r>
            <a:br>
              <a:rPr lang="en-US" altLang="ko-KR" dirty="0" smtClean="0">
                <a:solidFill>
                  <a:srgbClr val="0070C0"/>
                </a:solidFill>
              </a:rPr>
            </a:br>
            <a:endParaRPr lang="ko-KR" altLang="en-US" dirty="0">
              <a:solidFill>
                <a:srgbClr val="0070C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6C96EB-6723-36C5-3802-BBD762CABFC3}"/>
              </a:ext>
            </a:extLst>
          </p:cNvPr>
          <p:cNvSpPr txBox="1"/>
          <p:nvPr/>
        </p:nvSpPr>
        <p:spPr>
          <a:xfrm>
            <a:off x="369455" y="4041252"/>
            <a:ext cx="4830618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è"/>
            </a:pPr>
            <a:r>
              <a:rPr lang="ko-KR" altLang="en-US" dirty="0" err="1">
                <a:sym typeface="Wingdings" panose="05000000000000000000" pitchFamily="2" charset="2"/>
              </a:rPr>
              <a:t>출력값은</a:t>
            </a:r>
            <a:r>
              <a:rPr lang="ko-KR" altLang="en-US" dirty="0">
                <a:sym typeface="Wingdings" panose="05000000000000000000" pitchFamily="2" charset="2"/>
              </a:rPr>
              <a:t> </a:t>
            </a:r>
            <a:r>
              <a:rPr lang="en-US" altLang="ko-KR" dirty="0"/>
              <a:t>“</a:t>
            </a:r>
            <a:r>
              <a:rPr lang="ko-KR" altLang="en-US" dirty="0"/>
              <a:t>예약관리</a:t>
            </a:r>
            <a:r>
              <a:rPr lang="en-US" altLang="ko-KR" dirty="0"/>
              <a:t>/</a:t>
            </a:r>
            <a:r>
              <a:rPr lang="ko-KR" altLang="en-US" dirty="0"/>
              <a:t>개인별 예약현황</a:t>
            </a:r>
            <a:r>
              <a:rPr lang="en-US" altLang="ko-KR" dirty="0"/>
              <a:t>” </a:t>
            </a:r>
            <a:r>
              <a:rPr lang="ko-KR" altLang="en-US" dirty="0" err="1"/>
              <a:t>조회값과</a:t>
            </a:r>
            <a:r>
              <a:rPr lang="ko-KR" altLang="en-US" dirty="0"/>
              <a:t> </a:t>
            </a:r>
            <a:r>
              <a:rPr lang="ko-KR" altLang="en-US" dirty="0" err="1"/>
              <a:t>일치되어야하나</a:t>
            </a:r>
            <a:r>
              <a:rPr lang="ko-KR" altLang="en-US" dirty="0"/>
              <a:t> </a:t>
            </a:r>
            <a:r>
              <a:rPr lang="en-US" altLang="ko-KR" dirty="0"/>
              <a:t>“</a:t>
            </a:r>
            <a:r>
              <a:rPr lang="ko-KR" altLang="en-US" dirty="0"/>
              <a:t>예약관리</a:t>
            </a:r>
            <a:r>
              <a:rPr lang="en-US" altLang="ko-KR" dirty="0"/>
              <a:t>/</a:t>
            </a:r>
            <a:r>
              <a:rPr lang="ko-KR" altLang="en-US" dirty="0"/>
              <a:t>개인별예약현황</a:t>
            </a:r>
            <a:r>
              <a:rPr lang="en-US" altLang="ko-KR" dirty="0"/>
              <a:t>“</a:t>
            </a:r>
            <a:r>
              <a:rPr lang="ko-KR" altLang="en-US" dirty="0"/>
              <a:t>도 검색이 문제발생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è"/>
            </a:pPr>
            <a:r>
              <a:rPr lang="ko-KR" altLang="en-US" dirty="0"/>
              <a:t>조회선택에서 예약일</a:t>
            </a:r>
            <a:r>
              <a:rPr lang="en-US" altLang="ko-KR" dirty="0"/>
              <a:t>, </a:t>
            </a:r>
            <a:r>
              <a:rPr lang="ko-KR" altLang="en-US" dirty="0"/>
              <a:t>출발일 조건도 동시에 검증되어야 </a:t>
            </a:r>
            <a:r>
              <a:rPr lang="ko-KR" altLang="en-US" dirty="0" smtClean="0"/>
              <a:t>함</a:t>
            </a:r>
            <a:endParaRPr lang="en-US" altLang="ko-KR" dirty="0"/>
          </a:p>
        </p:txBody>
      </p:sp>
      <p:sp>
        <p:nvSpPr>
          <p:cNvPr id="10" name="직사각형 9"/>
          <p:cNvSpPr/>
          <p:nvPr/>
        </p:nvSpPr>
        <p:spPr>
          <a:xfrm>
            <a:off x="10262587" y="5376244"/>
            <a:ext cx="1694756" cy="772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altLang="ko-KR" sz="1200" dirty="0" smtClean="0"/>
              <a:t>1-1 ~ 1.4 </a:t>
            </a:r>
            <a:r>
              <a:rPr lang="ko-KR" altLang="en-US" sz="1200" dirty="0" err="1" smtClean="0"/>
              <a:t>수정완료</a:t>
            </a:r>
            <a:r>
              <a:rPr lang="en-US" altLang="ko-KR" sz="1200" dirty="0" smtClean="0"/>
              <a:t/>
            </a:r>
            <a:br>
              <a:rPr lang="en-US" altLang="ko-KR" sz="1200" dirty="0" smtClean="0"/>
            </a:br>
            <a:r>
              <a:rPr lang="ko-KR" altLang="en-US" sz="1200" dirty="0" smtClean="0"/>
              <a:t>다시 </a:t>
            </a:r>
            <a:r>
              <a:rPr lang="ko-KR" altLang="en-US" sz="1200" dirty="0" err="1" smtClean="0"/>
              <a:t>검수요청합니다</a:t>
            </a:r>
            <a:r>
              <a:rPr lang="en-US" altLang="ko-KR" sz="1200" dirty="0" smtClean="0"/>
              <a:t>.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219043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5F48A-EC00-D910-4053-EBD656F94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BAD4FAC-C0DF-C626-6A3F-F0D8CA9A82D3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ADMIN-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3E8874-F902-9AD8-FFDF-6B356AD228A8}"/>
              </a:ext>
            </a:extLst>
          </p:cNvPr>
          <p:cNvSpPr txBox="1"/>
          <p:nvPr/>
        </p:nvSpPr>
        <p:spPr>
          <a:xfrm>
            <a:off x="0" y="369332"/>
            <a:ext cx="12192000" cy="68958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b="1" dirty="0">
                <a:solidFill>
                  <a:srgbClr val="002060"/>
                </a:solidFill>
              </a:rPr>
              <a:t>경영관리시스템</a:t>
            </a:r>
            <a:r>
              <a:rPr lang="en-US" altLang="ko-KR" b="1" dirty="0">
                <a:solidFill>
                  <a:srgbClr val="002060"/>
                </a:solidFill>
              </a:rPr>
              <a:t>&gt; </a:t>
            </a:r>
            <a:r>
              <a:rPr lang="ko-KR" altLang="en-US" b="1" dirty="0">
                <a:solidFill>
                  <a:srgbClr val="002060"/>
                </a:solidFill>
              </a:rPr>
              <a:t>수익관리시스템</a:t>
            </a:r>
          </a:p>
          <a:p>
            <a:endParaRPr lang="ko-KR" altLang="en-US" sz="1200" b="1" dirty="0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E9A31F9E-5F26-AC24-9A83-2817831920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356334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기존 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ERP 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2.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 출력화면수정</a:t>
                      </a:r>
                      <a:endParaRPr lang="en-US" altLang="ko-KR" sz="1400" b="1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1">
                        <a:lnSpc>
                          <a:spcPct val="200000"/>
                        </a:lnSpc>
                        <a:buFontTx/>
                        <a:buNone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2-1. “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원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“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텍스트 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</a:rPr>
                        <a:t>삭제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  <a:t>-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</a:rPr>
                        <a:t>처리완료</a:t>
                      </a:r>
                      <a:endParaRPr lang="en-US" altLang="ko-KR" sz="1200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 latinLnBrk="1">
                        <a:lnSpc>
                          <a:spcPct val="200000"/>
                        </a:lnSpc>
                        <a:buFontTx/>
                        <a:buNone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2-2. “###,###”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형식으로 </a:t>
                      </a:r>
                      <a:r>
                        <a:rPr lang="ko-KR" altLang="en-US" sz="1200" dirty="0" err="1" smtClean="0">
                          <a:solidFill>
                            <a:schemeClr val="tx1"/>
                          </a:solidFill>
                        </a:rPr>
                        <a:t>좌측정렬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baseline="0" dirty="0" smtClean="0">
                          <a:solidFill>
                            <a:srgbClr val="0070C0"/>
                          </a:solidFill>
                        </a:rPr>
                        <a:t>원래 금액은 </a:t>
                      </a:r>
                      <a:r>
                        <a:rPr lang="ko-KR" altLang="en-US" sz="1200" baseline="0" dirty="0" err="1" smtClean="0">
                          <a:solidFill>
                            <a:srgbClr val="0070C0"/>
                          </a:solidFill>
                        </a:rPr>
                        <a:t>좌측정렬입니다</a:t>
                      </a:r>
                      <a:r>
                        <a:rPr lang="en-US" altLang="ko-KR" sz="1200" baseline="0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  <a:endParaRPr lang="en-US" altLang="ko-KR" sz="1200" dirty="0">
                        <a:solidFill>
                          <a:srgbClr val="0070C0"/>
                        </a:solidFill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2-3.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수익율은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dirty="0" err="1" smtClean="0">
                          <a:solidFill>
                            <a:schemeClr val="tx1"/>
                          </a:solidFill>
                        </a:rPr>
                        <a:t>중간정렬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  <a:t>-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</a:rPr>
                        <a:t>처리완료</a:t>
                      </a:r>
                      <a:endParaRPr lang="en-US" altLang="ko-KR" sz="12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3-1. 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</a:rPr>
                        <a:t>엑셀다운로드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  <a:t>–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</a:rPr>
                        <a:t>엑셀 </a:t>
                      </a:r>
                      <a:r>
                        <a:rPr lang="ko-KR" altLang="en-US" sz="1200" dirty="0" err="1" smtClean="0">
                          <a:solidFill>
                            <a:srgbClr val="FF0000"/>
                          </a:solidFill>
                        </a:rPr>
                        <a:t>다운로드시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</a:rPr>
                        <a:t> 형식 처리완료</a:t>
                      </a:r>
                      <a:endParaRPr lang="en-US" altLang="ko-KR" sz="12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 latinLnBrk="1">
                        <a:lnSpc>
                          <a:spcPct val="200000"/>
                        </a:lnSpc>
                        <a:buFontTx/>
                        <a:buNone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3-1-1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“###,###”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형식 필드는 숫자형식으로 변환할 것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1">
                        <a:lnSpc>
                          <a:spcPct val="200000"/>
                        </a:lnSpc>
                        <a:buFontTx/>
                        <a:buNone/>
                      </a:pP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 latinLnBrk="1">
                        <a:lnSpc>
                          <a:spcPct val="200000"/>
                        </a:lnSpc>
                        <a:buFontTx/>
                        <a:buChar char="-"/>
                      </a:pPr>
                      <a:endParaRPr lang="en-US" altLang="ko-KR" sz="12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  <a:p>
                      <a:pPr marL="171450" indent="-17145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  <a:p>
                      <a:pPr latinLnBrk="1"/>
                      <a:endParaRPr lang="ko-KR" altLang="en-US" sz="14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D82F9D4A-65F5-F748-101F-3213158DF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7C2662-DDAF-2C32-9B62-5BA775E2B4C6}"/>
              </a:ext>
            </a:extLst>
          </p:cNvPr>
          <p:cNvSpPr txBox="1"/>
          <p:nvPr/>
        </p:nvSpPr>
        <p:spPr>
          <a:xfrm>
            <a:off x="304800" y="960582"/>
            <a:ext cx="5116945" cy="2116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rgbClr val="EE0000"/>
                </a:solidFill>
              </a:rPr>
              <a:t>1.</a:t>
            </a:r>
            <a:r>
              <a:rPr lang="ko-KR" altLang="en-US" dirty="0">
                <a:solidFill>
                  <a:srgbClr val="EE0000"/>
                </a:solidFill>
              </a:rPr>
              <a:t> 이 화면은 </a:t>
            </a:r>
            <a:r>
              <a:rPr lang="en-US" altLang="ko-KR" dirty="0">
                <a:solidFill>
                  <a:srgbClr val="EE0000"/>
                </a:solidFill>
              </a:rPr>
              <a:t>“</a:t>
            </a:r>
            <a:r>
              <a:rPr lang="ko-KR" altLang="en-US" dirty="0">
                <a:solidFill>
                  <a:srgbClr val="EE0000"/>
                </a:solidFill>
              </a:rPr>
              <a:t>회계업무</a:t>
            </a:r>
            <a:r>
              <a:rPr lang="en-US" altLang="ko-KR" dirty="0">
                <a:solidFill>
                  <a:srgbClr val="EE0000"/>
                </a:solidFill>
              </a:rPr>
              <a:t>/</a:t>
            </a:r>
            <a:r>
              <a:rPr lang="ko-KR" altLang="en-US" dirty="0">
                <a:solidFill>
                  <a:srgbClr val="EE0000"/>
                </a:solidFill>
              </a:rPr>
              <a:t>정산</a:t>
            </a:r>
            <a:r>
              <a:rPr lang="en-US" altLang="ko-KR" dirty="0">
                <a:solidFill>
                  <a:srgbClr val="EE0000"/>
                </a:solidFill>
              </a:rPr>
              <a:t>” </a:t>
            </a:r>
            <a:r>
              <a:rPr lang="ko-KR" altLang="en-US" dirty="0">
                <a:solidFill>
                  <a:srgbClr val="EE0000"/>
                </a:solidFill>
              </a:rPr>
              <a:t>메뉴의 </a:t>
            </a:r>
            <a:r>
              <a:rPr lang="en-US" altLang="ko-KR" dirty="0">
                <a:solidFill>
                  <a:srgbClr val="EE0000"/>
                </a:solidFill>
              </a:rPr>
              <a:t>“</a:t>
            </a:r>
            <a:r>
              <a:rPr lang="ko-KR" altLang="en-US" dirty="0">
                <a:solidFill>
                  <a:srgbClr val="EE0000"/>
                </a:solidFill>
              </a:rPr>
              <a:t>요약화면</a:t>
            </a:r>
            <a:r>
              <a:rPr lang="en-US" altLang="ko-KR" dirty="0">
                <a:solidFill>
                  <a:srgbClr val="EE0000"/>
                </a:solidFill>
              </a:rPr>
              <a:t>”</a:t>
            </a:r>
            <a:r>
              <a:rPr lang="ko-KR" altLang="en-US" dirty="0">
                <a:solidFill>
                  <a:srgbClr val="EE0000"/>
                </a:solidFill>
              </a:rPr>
              <a:t>이나</a:t>
            </a:r>
            <a:r>
              <a:rPr lang="en-US" altLang="ko-KR" dirty="0">
                <a:solidFill>
                  <a:srgbClr val="EE0000"/>
                </a:solidFill>
              </a:rPr>
              <a:t>, </a:t>
            </a:r>
            <a:r>
              <a:rPr lang="ko-KR" altLang="en-US" dirty="0">
                <a:solidFill>
                  <a:srgbClr val="EE0000"/>
                </a:solidFill>
              </a:rPr>
              <a:t>현재 </a:t>
            </a:r>
            <a:r>
              <a:rPr lang="en-US" altLang="ko-KR" dirty="0">
                <a:solidFill>
                  <a:srgbClr val="EE0000"/>
                </a:solidFill>
              </a:rPr>
              <a:t>“</a:t>
            </a:r>
            <a:r>
              <a:rPr lang="ko-KR" altLang="en-US" dirty="0">
                <a:solidFill>
                  <a:srgbClr val="EE0000"/>
                </a:solidFill>
              </a:rPr>
              <a:t>회계업무</a:t>
            </a:r>
            <a:r>
              <a:rPr lang="en-US" altLang="ko-KR" dirty="0">
                <a:solidFill>
                  <a:srgbClr val="EE0000"/>
                </a:solidFill>
              </a:rPr>
              <a:t>/</a:t>
            </a:r>
            <a:r>
              <a:rPr lang="ko-KR" altLang="en-US" dirty="0">
                <a:solidFill>
                  <a:srgbClr val="EE0000"/>
                </a:solidFill>
              </a:rPr>
              <a:t>정산</a:t>
            </a:r>
            <a:r>
              <a:rPr lang="en-US" altLang="ko-KR" dirty="0">
                <a:solidFill>
                  <a:srgbClr val="EE0000"/>
                </a:solidFill>
              </a:rPr>
              <a:t>” </a:t>
            </a:r>
            <a:r>
              <a:rPr lang="ko-KR" altLang="en-US" dirty="0">
                <a:solidFill>
                  <a:srgbClr val="EE0000"/>
                </a:solidFill>
              </a:rPr>
              <a:t>메뉴가 제대로 구현이 안되어서 검증이 안됨</a:t>
            </a:r>
            <a:r>
              <a:rPr lang="en-US" altLang="ko-KR" dirty="0">
                <a:solidFill>
                  <a:srgbClr val="EE0000"/>
                </a:solidFill>
              </a:rPr>
              <a:t>.</a:t>
            </a:r>
            <a:r>
              <a:rPr lang="ko-KR" altLang="en-US" dirty="0">
                <a:solidFill>
                  <a:srgbClr val="EE0000"/>
                </a:solidFill>
              </a:rPr>
              <a:t> 현재 출력화면 등만  전달하고 </a:t>
            </a:r>
            <a:r>
              <a:rPr lang="en-US" altLang="ko-KR" dirty="0">
                <a:solidFill>
                  <a:srgbClr val="EE0000"/>
                </a:solidFill>
              </a:rPr>
              <a:t>“</a:t>
            </a:r>
            <a:r>
              <a:rPr lang="ko-KR" altLang="en-US" dirty="0">
                <a:solidFill>
                  <a:srgbClr val="EE0000"/>
                </a:solidFill>
              </a:rPr>
              <a:t>회계업무</a:t>
            </a:r>
            <a:r>
              <a:rPr lang="en-US" altLang="ko-KR" dirty="0">
                <a:solidFill>
                  <a:srgbClr val="EE0000"/>
                </a:solidFill>
              </a:rPr>
              <a:t>/</a:t>
            </a:r>
            <a:r>
              <a:rPr lang="ko-KR" altLang="en-US" dirty="0">
                <a:solidFill>
                  <a:srgbClr val="EE0000"/>
                </a:solidFill>
              </a:rPr>
              <a:t>정산</a:t>
            </a:r>
            <a:r>
              <a:rPr lang="en-US" altLang="ko-KR" dirty="0">
                <a:solidFill>
                  <a:srgbClr val="EE0000"/>
                </a:solidFill>
              </a:rPr>
              <a:t>” </a:t>
            </a:r>
            <a:r>
              <a:rPr lang="ko-KR" altLang="en-US" dirty="0">
                <a:solidFill>
                  <a:srgbClr val="EE0000"/>
                </a:solidFill>
              </a:rPr>
              <a:t>이 완료되면 다시한번 검증할 예정임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9E12E0-B15D-0CBF-CAAC-87986CAE5147}"/>
              </a:ext>
            </a:extLst>
          </p:cNvPr>
          <p:cNvSpPr txBox="1"/>
          <p:nvPr/>
        </p:nvSpPr>
        <p:spPr>
          <a:xfrm>
            <a:off x="304800" y="3214255"/>
            <a:ext cx="50061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2. </a:t>
            </a:r>
            <a:r>
              <a:rPr lang="ko-KR" altLang="en-US" dirty="0"/>
              <a:t>출력화면 수정 </a:t>
            </a:r>
            <a:r>
              <a:rPr lang="en-US" altLang="ko-KR" dirty="0"/>
              <a:t>(</a:t>
            </a:r>
            <a:r>
              <a:rPr lang="ko-KR" altLang="en-US" dirty="0"/>
              <a:t>기 전달한 내용</a:t>
            </a:r>
            <a:r>
              <a:rPr lang="en-US" altLang="ko-KR" dirty="0"/>
              <a:t>)</a:t>
            </a:r>
          </a:p>
          <a:p>
            <a:endParaRPr lang="ko-KR" altLang="en-US" dirty="0"/>
          </a:p>
        </p:txBody>
      </p:sp>
      <p:pic>
        <p:nvPicPr>
          <p:cNvPr id="8" name="그림 7" descr="텍스트, 번호, 스크린샷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B0D0D1C-06F7-833D-3D4E-84E717131A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686" y="3860586"/>
            <a:ext cx="4834678" cy="236472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08C5F99-7C0E-950D-7AB0-7203A48330FB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2026.1.7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709376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8FE09A1-B484-0626-A0A9-F18DB506CF59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ADMIN-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B2523E-1516-9AE3-0184-64966AAF5C0E}"/>
              </a:ext>
            </a:extLst>
          </p:cNvPr>
          <p:cNvSpPr txBox="1"/>
          <p:nvPr/>
        </p:nvSpPr>
        <p:spPr>
          <a:xfrm>
            <a:off x="0" y="369332"/>
            <a:ext cx="12192000" cy="68958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b="1" dirty="0">
                <a:solidFill>
                  <a:srgbClr val="002060"/>
                </a:solidFill>
              </a:rPr>
              <a:t>경영관리시스템</a:t>
            </a:r>
            <a:r>
              <a:rPr lang="en-US" altLang="ko-KR" b="1" dirty="0">
                <a:solidFill>
                  <a:srgbClr val="002060"/>
                </a:solidFill>
              </a:rPr>
              <a:t>&gt; </a:t>
            </a:r>
            <a:r>
              <a:rPr lang="ko-KR" altLang="en-US" b="1" dirty="0">
                <a:solidFill>
                  <a:srgbClr val="002060"/>
                </a:solidFill>
              </a:rPr>
              <a:t>수익관리시스템</a:t>
            </a:r>
          </a:p>
          <a:p>
            <a:endParaRPr lang="ko-KR" altLang="en-US" sz="1200" b="1" dirty="0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7F8C6CF5-55DF-E20D-1BB3-59651BF70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942530"/>
              </p:ext>
            </p:extLst>
          </p:nvPr>
        </p:nvGraphicFramePr>
        <p:xfrm>
          <a:off x="406401" y="3075538"/>
          <a:ext cx="11554690" cy="23780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54690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705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기존 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ERP 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2010974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1.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 검색기능추가 </a:t>
                      </a:r>
                      <a:endParaRPr lang="en-US" altLang="ko-KR" sz="1400" b="1" dirty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101. 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상품정보의 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“ 1. 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전체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,   2. </a:t>
                      </a:r>
                      <a:r>
                        <a:rPr lang="ko-KR" altLang="en-US" sz="1400" dirty="0" err="1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정산서매출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3.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총액매출 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“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 검색조건 체크되게 추가 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기존에 요청 사항임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en-US" altLang="ko-KR" sz="14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  <a:p>
                      <a:pPr latinLnBrk="1"/>
                      <a:endParaRPr lang="ko-KR" altLang="en-US" sz="1400" dirty="0">
                        <a:solidFill>
                          <a:schemeClr val="bg2">
                            <a:lumMod val="50000"/>
                          </a:schemeClr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9C0F6D0D-2FFB-56D4-E83B-EFAA10F23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5</a:t>
            </a:fld>
            <a:endParaRPr lang="ko-KR" altLang="en-US"/>
          </a:p>
        </p:txBody>
      </p:sp>
      <p:pic>
        <p:nvPicPr>
          <p:cNvPr id="11" name="그림 10" descr="텍스트, 라인, 폰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7C67CBA-0643-5B28-AC4F-B6C9FBE261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58921"/>
            <a:ext cx="12192000" cy="2405474"/>
          </a:xfrm>
          <a:prstGeom prst="rect">
            <a:avLst/>
          </a:prstGeom>
        </p:spPr>
      </p:pic>
      <p:pic>
        <p:nvPicPr>
          <p:cNvPr id="14" name="그림 13" descr="텍스트, 스크린샷, 폰트, 라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6252301-A49D-1C8E-99E3-ABA6851FD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244" y="4198387"/>
            <a:ext cx="4563112" cy="61921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A1B481A-DC07-FC85-1319-437E6D97DF5D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2026.1.7</a:t>
            </a:r>
            <a:endParaRPr lang="ko-KR" altLang="en-US" sz="1200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088491FB-27F8-7E25-C38C-FC79A1E2A669}"/>
              </a:ext>
            </a:extLst>
          </p:cNvPr>
          <p:cNvSpPr/>
          <p:nvPr/>
        </p:nvSpPr>
        <p:spPr>
          <a:xfrm>
            <a:off x="669670" y="4371362"/>
            <a:ext cx="3658490" cy="241277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BA49F9-9531-8FDA-BE4B-9E5DF759C840}"/>
              </a:ext>
            </a:extLst>
          </p:cNvPr>
          <p:cNvSpPr txBox="1"/>
          <p:nvPr/>
        </p:nvSpPr>
        <p:spPr>
          <a:xfrm>
            <a:off x="4328160" y="4338111"/>
            <a:ext cx="3018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/>
              <a:t>&lt;&lt;</a:t>
            </a:r>
            <a:r>
              <a:rPr lang="ko-KR" altLang="en-US" sz="1400" dirty="0"/>
              <a:t>상품관리</a:t>
            </a:r>
            <a:r>
              <a:rPr lang="en-US" altLang="ko-KR" sz="1400" dirty="0"/>
              <a:t>&gt;</a:t>
            </a:r>
            <a:r>
              <a:rPr lang="ko-KR" altLang="en-US" sz="1400" dirty="0"/>
              <a:t>일반정보에 있는 부분</a:t>
            </a:r>
          </a:p>
        </p:txBody>
      </p:sp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id="{69FE6C7A-CE7C-31AA-C9F8-DF155C023D91}"/>
              </a:ext>
            </a:extLst>
          </p:cNvPr>
          <p:cNvCxnSpPr>
            <a:cxnSpLocks/>
          </p:cNvCxnSpPr>
          <p:nvPr/>
        </p:nvCxnSpPr>
        <p:spPr>
          <a:xfrm flipV="1">
            <a:off x="4871512" y="2103541"/>
            <a:ext cx="3500328" cy="174309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0" name="직사각형 9">
            <a:extLst>
              <a:ext uri="{FF2B5EF4-FFF2-40B4-BE49-F238E27FC236}">
                <a16:creationId xmlns:a16="http://schemas.microsoft.com/office/drawing/2014/main" id="{28941283-8569-B09E-E17C-D5784D2AA2E3}"/>
              </a:ext>
            </a:extLst>
          </p:cNvPr>
          <p:cNvSpPr/>
          <p:nvPr/>
        </p:nvSpPr>
        <p:spPr>
          <a:xfrm>
            <a:off x="8477630" y="1961679"/>
            <a:ext cx="1215010" cy="193180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noFill/>
              </a:rPr>
              <a:t>검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48918" y="4612639"/>
            <a:ext cx="2366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처리완료</a:t>
            </a:r>
            <a:r>
              <a:rPr lang="en-US" altLang="ko-KR" dirty="0" smtClean="0">
                <a:solidFill>
                  <a:srgbClr val="FF0000"/>
                </a:solidFill>
              </a:rPr>
              <a:t>(26.01.12)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894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</TotalTime>
  <Words>391</Words>
  <Application>Microsoft Office PowerPoint</Application>
  <PresentationFormat>와이드스크린</PresentationFormat>
  <Paragraphs>73</Paragraphs>
  <Slides>5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1" baseType="lpstr">
      <vt:lpstr>HY견고딕</vt:lpstr>
      <vt:lpstr>맑은 고딕</vt:lpstr>
      <vt:lpstr>Arial</vt:lpstr>
      <vt:lpstr>Symbol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38</cp:revision>
  <dcterms:created xsi:type="dcterms:W3CDTF">2025-11-14T06:29:01Z</dcterms:created>
  <dcterms:modified xsi:type="dcterms:W3CDTF">2026-01-12T01:57:24Z</dcterms:modified>
</cp:coreProperties>
</file>