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omments/modernComment_15B_8443EC2C.xml" ContentType="application/vnd.ms-powerpoint.comments+xml"/>
  <Override PartName="/ppt/comments/modernComment_160_B75D0334.xml" ContentType="application/vnd.ms-powerpoint.comments+xml"/>
  <Override PartName="/ppt/comments/modernComment_183_DCFB2963.xml" ContentType="application/vnd.ms-powerpoint.comments+xml"/>
  <Override PartName="/ppt/comments/modernComment_161_F556FB50.xml" ContentType="application/vnd.ms-powerpoint.comments+xml"/>
  <Override PartName="/ppt/comments/modernComment_162_1F97E59B.xml" ContentType="application/vnd.ms-powerpoint.comments+xml"/>
  <Override PartName="/ppt/comments/modernComment_163_8EC00FA3.xml" ContentType="application/vnd.ms-powerpoint.comments+xml"/>
  <Override PartName="/ppt/comments/modernComment_164_42CFDFD7.xml" ContentType="application/vnd.ms-powerpoint.comments+xml"/>
  <Override PartName="/ppt/comments/modernComment_165_6BEBE626.xml" ContentType="application/vnd.ms-powerpoint.comments+xml"/>
  <Override PartName="/ppt/comments/modernComment_166_20962A40.xml" ContentType="application/vnd.ms-powerpoint.comments+xml"/>
  <Override PartName="/ppt/comments/modernComment_168_FCC6425B.xml" ContentType="application/vnd.ms-powerpoint.comments+xml"/>
  <Override PartName="/ppt/comments/modernComment_16A_BE1D5BD3.xml" ContentType="application/vnd.ms-powerpoint.comments+xml"/>
  <Override PartName="/ppt/comments/modernComment_169_3AE4E14F.xml" ContentType="application/vnd.ms-powerpoint.comments+xml"/>
  <Override PartName="/ppt/comments/modernComment_184_32F8E190.xml" ContentType="application/vnd.ms-powerpoint.comments+xml"/>
  <Override PartName="/ppt/comments/modernComment_185_63470038.xml" ContentType="application/vnd.ms-powerpoint.comments+xml"/>
  <Override PartName="/ppt/comments/modernComment_15C_DE7941A8.xml" ContentType="application/vnd.ms-powerpoint.comments+xml"/>
  <Override PartName="/ppt/comments/modernComment_16B_E5471299.xml" ContentType="application/vnd.ms-powerpoint.comments+xml"/>
  <Override PartName="/ppt/comments/modernComment_16C_ECFB37D4.xml" ContentType="application/vnd.ms-powerpoint.comments+xml"/>
  <Override PartName="/ppt/comments/modernComment_186_EE1AD616.xml" ContentType="application/vnd.ms-powerpoint.comments+xml"/>
  <Override PartName="/ppt/comments/modernComment_16D_BD45288F.xml" ContentType="application/vnd.ms-powerpoint.comments+xml"/>
  <Override PartName="/ppt/comments/modernComment_16E_50B77EF3.xml" ContentType="application/vnd.ms-powerpoint.comments+xml"/>
  <Override PartName="/ppt/comments/modernComment_16F_F7C1214E.xml" ContentType="application/vnd.ms-powerpoint.comments+xml"/>
  <Override PartName="/ppt/comments/modernComment_171_DE1FF682.xml" ContentType="application/vnd.ms-powerpoint.comments+xml"/>
  <Override PartName="/ppt/comments/modernComment_172_224171C6.xml" ContentType="application/vnd.ms-powerpoint.comments+xml"/>
  <Override PartName="/ppt/comments/modernComment_174_AB432038.xml" ContentType="application/vnd.ms-powerpoint.comments+xml"/>
  <Override PartName="/ppt/comments/modernComment_173_E1BE5E54.xml" ContentType="application/vnd.ms-powerpoint.comments+xml"/>
  <Override PartName="/ppt/comments/modernComment_175_D6DB556F.xml" ContentType="application/vnd.ms-powerpoint.comments+xml"/>
  <Override PartName="/ppt/comments/modernComment_176_CDA7399F.xml" ContentType="application/vnd.ms-powerpoint.comments+xml"/>
  <Override PartName="/ppt/comments/modernComment_177_B4203DC.xml" ContentType="application/vnd.ms-powerpoint.comments+xml"/>
  <Override PartName="/ppt/comments/modernComment_178_ADDC509D.xml" ContentType="application/vnd.ms-powerpoint.comments+xml"/>
  <Override PartName="/ppt/comments/modernComment_179_AEC0EFB0.xml" ContentType="application/vnd.ms-powerpoint.comments+xml"/>
  <Override PartName="/ppt/comments/modernComment_17A_2D6D125.xml" ContentType="application/vnd.ms-powerpoint.comment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346" r:id="rId2"/>
    <p:sldId id="347" r:id="rId3"/>
    <p:sldId id="352" r:id="rId4"/>
    <p:sldId id="387" r:id="rId5"/>
    <p:sldId id="353" r:id="rId6"/>
    <p:sldId id="354" r:id="rId7"/>
    <p:sldId id="355" r:id="rId8"/>
    <p:sldId id="356" r:id="rId9"/>
    <p:sldId id="357" r:id="rId10"/>
    <p:sldId id="358" r:id="rId11"/>
    <p:sldId id="360" r:id="rId12"/>
    <p:sldId id="362" r:id="rId13"/>
    <p:sldId id="361" r:id="rId14"/>
    <p:sldId id="388" r:id="rId15"/>
    <p:sldId id="389" r:id="rId16"/>
    <p:sldId id="383" r:id="rId17"/>
    <p:sldId id="384" r:id="rId18"/>
    <p:sldId id="385" r:id="rId19"/>
    <p:sldId id="348" r:id="rId20"/>
    <p:sldId id="363" r:id="rId21"/>
    <p:sldId id="364" r:id="rId22"/>
    <p:sldId id="390" r:id="rId23"/>
    <p:sldId id="365" r:id="rId24"/>
    <p:sldId id="366" r:id="rId25"/>
    <p:sldId id="367" r:id="rId26"/>
    <p:sldId id="369" r:id="rId27"/>
    <p:sldId id="370" r:id="rId28"/>
    <p:sldId id="372" r:id="rId29"/>
    <p:sldId id="392" r:id="rId30"/>
    <p:sldId id="371" r:id="rId31"/>
    <p:sldId id="373" r:id="rId32"/>
    <p:sldId id="374" r:id="rId33"/>
    <p:sldId id="375" r:id="rId34"/>
    <p:sldId id="376" r:id="rId35"/>
    <p:sldId id="377" r:id="rId36"/>
    <p:sldId id="378" r:id="rId37"/>
    <p:sldId id="379" r:id="rId38"/>
    <p:sldId id="380" r:id="rId39"/>
    <p:sldId id="381" r:id="rId40"/>
    <p:sldId id="382" r:id="rId41"/>
    <p:sldId id="349" r:id="rId42"/>
    <p:sldId id="391" r:id="rId4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970A2BE-6FF2-B021-5133-BAE17486C95F}" name="김 도희" initials="도김" userId="S::kdh@romancetour7.onmicrosoft.com::d9e5c751-3e84-4970-9cbd-07f8d2bb5cd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366" autoAdjust="0"/>
  </p:normalViewPr>
  <p:slideViewPr>
    <p:cSldViewPr snapToGrid="0">
      <p:cViewPr varScale="1">
        <p:scale>
          <a:sx n="110" d="100"/>
          <a:sy n="110" d="100"/>
        </p:scale>
        <p:origin x="6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omments/modernComment_15B_8443EC2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816DDCD-A8CE-42AC-8D1A-80865E87A04F}" authorId="{5970A2BE-6FF2-B021-5133-BAE17486C95F}" created="2025-12-30T00:52:14.78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219043884" sldId="347"/>
      <ac:spMk id="4" creationId="{D2F970C7-6ADC-2FF4-C8CD-08759244CBB4}"/>
      <ac:txMk cp="0" len="7">
        <ac:context len="11" hash="2743763316"/>
      </ac:txMk>
    </ac:txMkLst>
    <p188:pos x="2648932" y="263951"/>
    <p188:txBody>
      <a:bodyPr/>
      <a:lstStyle/>
      <a:p>
        <a:r>
          <a:rPr lang="ko-KR" altLang="en-US"/>
          <a:t>예약관리(예약추가, 개인별예약현황, 출발일자별예약현황)</a:t>
        </a:r>
      </a:p>
    </p188:txBody>
  </p188:cm>
</p188:cmLst>
</file>

<file path=ppt/comments/modernComment_15C_DE7941A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48F53AC-4FEE-4FC4-ABB0-3F4C4CD33A1E}" authorId="{5970A2BE-6FF2-B021-5133-BAE17486C95F}" created="2025-12-30T00:52:14.78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732488616" sldId="348"/>
      <ac:spMk id="4" creationId="{FF55605D-687F-E398-9292-85AB60EA9FF3}"/>
      <ac:txMk cp="0" len="10">
        <ac:context len="11" hash="3462919916"/>
      </ac:txMk>
    </ac:txMkLst>
    <p188:txBody>
      <a:bodyPr/>
      <a:lstStyle/>
      <a:p>
        <a:r>
          <a:rPr lang="ko-KR" altLang="en-US"/>
          <a:t>회계업무(인센티브 현황, 정산(투어정산서)</a:t>
        </a:r>
      </a:p>
    </p188:txBody>
  </p188:cm>
</p188:cmLst>
</file>

<file path=ppt/comments/modernComment_160_B75D033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C8BDF92-DF18-4E0C-A434-5CEC4D9F6E6C}" authorId="{5970A2BE-6FF2-B021-5133-BAE17486C95F}" created="2025-12-30T00:52:14.78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076326196" sldId="352"/>
      <ac:spMk id="4" creationId="{6EC30384-31EB-9038-3386-9E6E3DC2BBAF}"/>
      <ac:txMk cp="0" len="7">
        <ac:context len="11" hash="2743763316"/>
      </ac:txMk>
    </ac:txMkLst>
    <p188:pos x="2648932" y="263951"/>
    <p188:txBody>
      <a:bodyPr/>
      <a:lstStyle/>
      <a:p>
        <a:r>
          <a:rPr lang="ko-KR" altLang="en-US"/>
          <a:t>예약관리(예약추가, 개인별예약현황, 출발일자별예약현황)</a:t>
        </a:r>
      </a:p>
    </p188:txBody>
  </p188:cm>
</p188:cmLst>
</file>

<file path=ppt/comments/modernComment_161_F556FB5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A750DB2-8C98-49BF-A439-D421E34E26AF}" authorId="{5970A2BE-6FF2-B021-5133-BAE17486C95F}" created="2025-12-30T00:52:14.78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4116118352" sldId="353"/>
      <ac:spMk id="4" creationId="{4453C92F-9608-1389-D930-896272CE5242}"/>
      <ac:txMk cp="0" len="7">
        <ac:context len="11" hash="2743763316"/>
      </ac:txMk>
    </ac:txMkLst>
    <p188:pos x="2648932" y="263951"/>
    <p188:txBody>
      <a:bodyPr/>
      <a:lstStyle/>
      <a:p>
        <a:r>
          <a:rPr lang="ko-KR" altLang="en-US"/>
          <a:t>예약관리(예약추가, 개인별예약현황, 출발일자별예약현황)</a:t>
        </a:r>
      </a:p>
    </p188:txBody>
  </p188:cm>
</p188:cmLst>
</file>

<file path=ppt/comments/modernComment_162_1F97E59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03EE77B-DD66-452C-9E0E-CA1FF1830571}" authorId="{5970A2BE-6FF2-B021-5133-BAE17486C95F}" created="2025-12-30T00:52:14.78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530048411" sldId="354"/>
      <ac:spMk id="4" creationId="{5994E955-552A-4564-09F1-4E4A883F8AAF}"/>
      <ac:txMk cp="0" len="7">
        <ac:context len="11" hash="2743763316"/>
      </ac:txMk>
    </ac:txMkLst>
    <p188:pos x="2648932" y="263951"/>
    <p188:txBody>
      <a:bodyPr/>
      <a:lstStyle/>
      <a:p>
        <a:r>
          <a:rPr lang="ko-KR" altLang="en-US"/>
          <a:t>예약관리(예약추가, 개인별예약현황, 출발일자별예약현황)</a:t>
        </a:r>
      </a:p>
    </p188:txBody>
  </p188:cm>
</p188:cmLst>
</file>

<file path=ppt/comments/modernComment_163_8EC00FA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9630509-4D67-4F83-BC00-5BC408D74FA9}" authorId="{5970A2BE-6FF2-B021-5133-BAE17486C95F}" created="2025-12-30T00:52:14.78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394951587" sldId="355"/>
      <ac:spMk id="4" creationId="{21A53708-8119-1687-76E0-107CD6255F14}"/>
      <ac:txMk cp="0" len="7">
        <ac:context len="11" hash="2743763316"/>
      </ac:txMk>
    </ac:txMkLst>
    <p188:pos x="2648932" y="263951"/>
    <p188:txBody>
      <a:bodyPr/>
      <a:lstStyle/>
      <a:p>
        <a:r>
          <a:rPr lang="ko-KR" altLang="en-US"/>
          <a:t>예약관리(예약추가, 개인별예약현황, 출발일자별예약현황)</a:t>
        </a:r>
      </a:p>
    </p188:txBody>
  </p188:cm>
</p188:cmLst>
</file>

<file path=ppt/comments/modernComment_164_42CFDFD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BB73508-DC29-46C8-A742-203320CE348F}" authorId="{5970A2BE-6FF2-B021-5133-BAE17486C95F}" created="2025-12-30T00:52:14.78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120919511" sldId="356"/>
      <ac:spMk id="4" creationId="{1C93CBF9-7753-DEAC-9E2B-9FA6833125FB}"/>
      <ac:txMk cp="0" len="7">
        <ac:context len="11" hash="2743763316"/>
      </ac:txMk>
    </ac:txMkLst>
    <p188:pos x="2648932" y="263951"/>
    <p188:txBody>
      <a:bodyPr/>
      <a:lstStyle/>
      <a:p>
        <a:r>
          <a:rPr lang="ko-KR" altLang="en-US"/>
          <a:t>예약관리(예약추가, 개인별예약현황, 출발일자별예약현황)</a:t>
        </a:r>
      </a:p>
    </p188:txBody>
  </p188:cm>
</p188:cmLst>
</file>

<file path=ppt/comments/modernComment_165_6BEBE62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554AD76-9A82-4DC5-8149-1F4BA063DB6F}" authorId="{5970A2BE-6FF2-B021-5133-BAE17486C95F}" created="2025-12-30T00:52:14.78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810621990" sldId="357"/>
      <ac:spMk id="4" creationId="{8DA60FD2-9025-E56E-8A84-F2960393D102}"/>
      <ac:txMk cp="0" len="7">
        <ac:context len="11" hash="2743763316"/>
      </ac:txMk>
    </ac:txMkLst>
    <p188:pos x="2648932" y="263951"/>
    <p188:txBody>
      <a:bodyPr/>
      <a:lstStyle/>
      <a:p>
        <a:r>
          <a:rPr lang="ko-KR" altLang="en-US"/>
          <a:t>예약관리(예약추가, 개인별예약현황, 출발일자별예약현황)</a:t>
        </a:r>
      </a:p>
    </p188:txBody>
  </p188:cm>
</p188:cmLst>
</file>

<file path=ppt/comments/modernComment_166_20962A4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102297C-9516-4BD4-8544-AA9EAFA95D5C}" authorId="{5970A2BE-6FF2-B021-5133-BAE17486C95F}" created="2025-12-30T00:52:14.78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546712128" sldId="358"/>
      <ac:spMk id="4" creationId="{5BC4CE4E-E897-BFA5-78CC-1ED3FFEF57B3}"/>
      <ac:txMk cp="0" len="7">
        <ac:context len="11" hash="2743763316"/>
      </ac:txMk>
    </ac:txMkLst>
    <p188:pos x="2648932" y="263951"/>
    <p188:txBody>
      <a:bodyPr/>
      <a:lstStyle/>
      <a:p>
        <a:r>
          <a:rPr lang="ko-KR" altLang="en-US"/>
          <a:t>예약관리(예약추가, 개인별예약현황, 출발일자별예약현황)</a:t>
        </a:r>
      </a:p>
    </p188:txBody>
  </p188:cm>
</p188:cmLst>
</file>

<file path=ppt/comments/modernComment_168_FCC6425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F7840AA-A06B-4356-BDF9-ACC57421B068}" authorId="{5970A2BE-6FF2-B021-5133-BAE17486C95F}" created="2025-12-30T00:52:14.78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4240851547" sldId="360"/>
      <ac:spMk id="4" creationId="{7F2A877A-4532-388E-55E7-42B743F07148}"/>
      <ac:txMk cp="0" len="7">
        <ac:context len="11" hash="2743763316"/>
      </ac:txMk>
    </ac:txMkLst>
    <p188:pos x="2648932" y="263951"/>
    <p188:txBody>
      <a:bodyPr/>
      <a:lstStyle/>
      <a:p>
        <a:r>
          <a:rPr lang="ko-KR" altLang="en-US"/>
          <a:t>예약관리(예약추가, 개인별예약현황, 출발일자별예약현황)</a:t>
        </a:r>
      </a:p>
    </p188:txBody>
  </p188:cm>
</p188:cmLst>
</file>

<file path=ppt/comments/modernComment_169_3AE4E14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24F30C2-BE63-4DB0-88AB-C1CC9B0194BE}" authorId="{5970A2BE-6FF2-B021-5133-BAE17486C95F}" created="2025-12-30T00:52:14.78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988078415" sldId="361"/>
      <ac:spMk id="4" creationId="{6B6253FE-9BFB-05D8-BBE3-154602B3E294}"/>
      <ac:txMk cp="0" len="7">
        <ac:context len="11" hash="2743763316"/>
      </ac:txMk>
    </ac:txMkLst>
    <p188:pos x="2648932" y="263951"/>
    <p188:txBody>
      <a:bodyPr/>
      <a:lstStyle/>
      <a:p>
        <a:r>
          <a:rPr lang="ko-KR" altLang="en-US"/>
          <a:t>예약관리(예약추가, 개인별예약현황, 출발일자별예약현황)</a:t>
        </a:r>
      </a:p>
    </p188:txBody>
  </p188:cm>
</p188:cmLst>
</file>

<file path=ppt/comments/modernComment_16A_BE1D5BD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C40D113-CD40-4657-B4CD-6DBC09227EBC}" authorId="{5970A2BE-6FF2-B021-5133-BAE17486C95F}" created="2025-12-30T00:52:14.78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189595091" sldId="362"/>
      <ac:spMk id="4" creationId="{2A42A6E0-FC69-19D4-A3D6-F061398248C1}"/>
      <ac:txMk cp="0" len="7">
        <ac:context len="11" hash="2743763316"/>
      </ac:txMk>
    </ac:txMkLst>
    <p188:pos x="2648932" y="263951"/>
    <p188:txBody>
      <a:bodyPr/>
      <a:lstStyle/>
      <a:p>
        <a:r>
          <a:rPr lang="ko-KR" altLang="en-US"/>
          <a:t>예약관리(예약추가, 개인별예약현황, 출발일자별예약현황)</a:t>
        </a:r>
      </a:p>
    </p188:txBody>
  </p188:cm>
</p188:cmLst>
</file>

<file path=ppt/comments/modernComment_16B_E547129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6F81318-19C2-46FC-9945-9AB349874BCC}" authorId="{5970A2BE-6FF2-B021-5133-BAE17486C95F}" created="2025-12-30T00:52:14.78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732488616" sldId="348"/>
      <ac:spMk id="4" creationId="{FF55605D-687F-E398-9292-85AB60EA9FF3}"/>
      <ac:txMk cp="0" len="10">
        <ac:context len="11" hash="3462919916"/>
      </ac:txMk>
    </ac:txMkLst>
    <p188:txBody>
      <a:bodyPr/>
      <a:lstStyle/>
      <a:p>
        <a:r>
          <a:rPr lang="ko-KR" altLang="en-US"/>
          <a:t>회계업무(인센티브 현황, 정산(투어정산서)</a:t>
        </a:r>
      </a:p>
    </p188:txBody>
  </p188:cm>
</p188:cmLst>
</file>

<file path=ppt/comments/modernComment_16C_ECFB37D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E37D348-5667-44A7-B305-8EA4685A519D}" authorId="{5970A2BE-6FF2-B021-5133-BAE17486C95F}" created="2025-12-30T00:52:14.78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732488616" sldId="348"/>
      <ac:spMk id="4" creationId="{FF55605D-687F-E398-9292-85AB60EA9FF3}"/>
      <ac:txMk cp="0" len="10">
        <ac:context len="11" hash="3462919916"/>
      </ac:txMk>
    </ac:txMkLst>
    <p188:txBody>
      <a:bodyPr/>
      <a:lstStyle/>
      <a:p>
        <a:r>
          <a:rPr lang="ko-KR" altLang="en-US"/>
          <a:t>회계업무(인센티브 현황, 정산(투어정산서)</a:t>
        </a:r>
      </a:p>
    </p188:txBody>
  </p188:cm>
</p188:cmLst>
</file>

<file path=ppt/comments/modernComment_16D_BD45288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5FE5DB8-F6DE-4EB5-9A21-F8A906C9931D}" authorId="{5970A2BE-6FF2-B021-5133-BAE17486C95F}" created="2025-12-30T00:52:14.78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732488616" sldId="348"/>
      <ac:spMk id="4" creationId="{FF55605D-687F-E398-9292-85AB60EA9FF3}"/>
      <ac:txMk cp="0" len="10">
        <ac:context len="11" hash="3462919916"/>
      </ac:txMk>
    </ac:txMkLst>
    <p188:txBody>
      <a:bodyPr/>
      <a:lstStyle/>
      <a:p>
        <a:r>
          <a:rPr lang="ko-KR" altLang="en-US"/>
          <a:t>회계업무(인센티브 현황, 정산(투어정산서)</a:t>
        </a:r>
      </a:p>
    </p188:txBody>
  </p188:cm>
</p188:cmLst>
</file>

<file path=ppt/comments/modernComment_16E_50B77EF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22B5E91-85E0-4076-87D5-60DFE0EE5AE9}" authorId="{5970A2BE-6FF2-B021-5133-BAE17486C95F}" created="2025-12-30T00:52:14.78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732488616" sldId="348"/>
      <ac:spMk id="4" creationId="{FF55605D-687F-E398-9292-85AB60EA9FF3}"/>
      <ac:txMk cp="0" len="10">
        <ac:context len="11" hash="3462919916"/>
      </ac:txMk>
    </ac:txMkLst>
    <p188:txBody>
      <a:bodyPr/>
      <a:lstStyle/>
      <a:p>
        <a:r>
          <a:rPr lang="ko-KR" altLang="en-US"/>
          <a:t>회계업무(인센티브 현황, 정산(투어정산서)</a:t>
        </a:r>
      </a:p>
    </p188:txBody>
  </p188:cm>
</p188:cmLst>
</file>

<file path=ppt/comments/modernComment_16F_F7C1214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FBC1C25-55F0-4FA7-B1BA-D9A407A72B74}" authorId="{5970A2BE-6FF2-B021-5133-BAE17486C95F}" created="2025-12-30T00:52:14.78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732488616" sldId="348"/>
      <ac:spMk id="4" creationId="{FF55605D-687F-E398-9292-85AB60EA9FF3}"/>
      <ac:txMk cp="0" len="10">
        <ac:context len="11" hash="3462919916"/>
      </ac:txMk>
    </ac:txMkLst>
    <p188:txBody>
      <a:bodyPr/>
      <a:lstStyle/>
      <a:p>
        <a:r>
          <a:rPr lang="ko-KR" altLang="en-US"/>
          <a:t>회계업무(인센티브 현황, 정산(투어정산서)</a:t>
        </a:r>
      </a:p>
    </p188:txBody>
  </p188:cm>
</p188:cmLst>
</file>

<file path=ppt/comments/modernComment_171_DE1FF68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D23CE8D-F8D5-4EA3-BDEB-573669FBC4D3}" authorId="{5970A2BE-6FF2-B021-5133-BAE17486C95F}" created="2025-12-30T00:52:14.78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732488616" sldId="348"/>
      <ac:spMk id="4" creationId="{FF55605D-687F-E398-9292-85AB60EA9FF3}"/>
      <ac:txMk cp="0" len="10">
        <ac:context len="11" hash="3462919916"/>
      </ac:txMk>
    </ac:txMkLst>
    <p188:txBody>
      <a:bodyPr/>
      <a:lstStyle/>
      <a:p>
        <a:r>
          <a:rPr lang="ko-KR" altLang="en-US"/>
          <a:t>회계업무(인센티브 현황, 정산(투어정산서)</a:t>
        </a:r>
      </a:p>
    </p188:txBody>
  </p188:cm>
</p188:cmLst>
</file>

<file path=ppt/comments/modernComment_172_224171C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E16C714-6796-43F8-B1FF-0D1AB1649630}" authorId="{5970A2BE-6FF2-B021-5133-BAE17486C95F}" created="2025-12-30T00:52:14.78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732488616" sldId="348"/>
      <ac:spMk id="4" creationId="{FF55605D-687F-E398-9292-85AB60EA9FF3}"/>
      <ac:txMk cp="0" len="10">
        <ac:context len="11" hash="3462919916"/>
      </ac:txMk>
    </ac:txMkLst>
    <p188:txBody>
      <a:bodyPr/>
      <a:lstStyle/>
      <a:p>
        <a:r>
          <a:rPr lang="ko-KR" altLang="en-US"/>
          <a:t>회계업무(인센티브 현황, 정산(투어정산서)</a:t>
        </a:r>
      </a:p>
    </p188:txBody>
  </p188:cm>
</p188:cmLst>
</file>

<file path=ppt/comments/modernComment_173_E1BE5E5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F0FBD2B-B34E-4E5A-925E-5777BC0EA554}" authorId="{5970A2BE-6FF2-B021-5133-BAE17486C95F}" created="2025-12-30T00:52:14.78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732488616" sldId="348"/>
      <ac:spMk id="4" creationId="{FF55605D-687F-E398-9292-85AB60EA9FF3}"/>
      <ac:txMk cp="0" len="10">
        <ac:context len="11" hash="3462919916"/>
      </ac:txMk>
    </ac:txMkLst>
    <p188:txBody>
      <a:bodyPr/>
      <a:lstStyle/>
      <a:p>
        <a:r>
          <a:rPr lang="ko-KR" altLang="en-US"/>
          <a:t>회계업무(인센티브 현황, 정산(투어정산서)</a:t>
        </a:r>
      </a:p>
    </p188:txBody>
  </p188:cm>
</p188:cmLst>
</file>

<file path=ppt/comments/modernComment_174_AB43203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47DCDA2-6DB9-4DD8-9877-768A60D2B21D}" authorId="{5970A2BE-6FF2-B021-5133-BAE17486C95F}" created="2025-12-30T00:52:14.78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732488616" sldId="348"/>
      <ac:spMk id="4" creationId="{FF55605D-687F-E398-9292-85AB60EA9FF3}"/>
      <ac:txMk cp="0" len="10">
        <ac:context len="11" hash="3462919916"/>
      </ac:txMk>
    </ac:txMkLst>
    <p188:txBody>
      <a:bodyPr/>
      <a:lstStyle/>
      <a:p>
        <a:r>
          <a:rPr lang="ko-KR" altLang="en-US"/>
          <a:t>회계업무(인센티브 현황, 정산(투어정산서)</a:t>
        </a:r>
      </a:p>
    </p188:txBody>
  </p188:cm>
</p188:cmLst>
</file>

<file path=ppt/comments/modernComment_175_D6DB556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5192963-21FF-4BBC-A61D-60871F482688}" authorId="{5970A2BE-6FF2-B021-5133-BAE17486C95F}" created="2025-12-30T00:52:14.78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732488616" sldId="348"/>
      <ac:spMk id="4" creationId="{FF55605D-687F-E398-9292-85AB60EA9FF3}"/>
      <ac:txMk cp="0" len="10">
        <ac:context len="11" hash="3462919916"/>
      </ac:txMk>
    </ac:txMkLst>
    <p188:txBody>
      <a:bodyPr/>
      <a:lstStyle/>
      <a:p>
        <a:r>
          <a:rPr lang="ko-KR" altLang="en-US"/>
          <a:t>회계업무(인센티브 현황, 정산(투어정산서)</a:t>
        </a:r>
      </a:p>
    </p188:txBody>
  </p188:cm>
</p188:cmLst>
</file>

<file path=ppt/comments/modernComment_176_CDA7399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484E23C-26B4-4A52-9362-A5D934D49EF8}" authorId="{5970A2BE-6FF2-B021-5133-BAE17486C95F}" created="2025-12-30T00:52:14.78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732488616" sldId="348"/>
      <ac:spMk id="4" creationId="{FF55605D-687F-E398-9292-85AB60EA9FF3}"/>
      <ac:txMk cp="0" len="10">
        <ac:context len="11" hash="3462919916"/>
      </ac:txMk>
    </ac:txMkLst>
    <p188:txBody>
      <a:bodyPr/>
      <a:lstStyle/>
      <a:p>
        <a:r>
          <a:rPr lang="ko-KR" altLang="en-US"/>
          <a:t>회계업무(인센티브 현황, 정산(투어정산서)</a:t>
        </a:r>
      </a:p>
    </p188:txBody>
  </p188:cm>
</p188:cmLst>
</file>

<file path=ppt/comments/modernComment_177_B4203D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6DA1905-0765-462B-8080-EF1867161697}" authorId="{5970A2BE-6FF2-B021-5133-BAE17486C95F}" created="2025-12-30T00:52:14.78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732488616" sldId="348"/>
      <ac:spMk id="4" creationId="{FF55605D-687F-E398-9292-85AB60EA9FF3}"/>
      <ac:txMk cp="0" len="10">
        <ac:context len="11" hash="3462919916"/>
      </ac:txMk>
    </ac:txMkLst>
    <p188:txBody>
      <a:bodyPr/>
      <a:lstStyle/>
      <a:p>
        <a:r>
          <a:rPr lang="ko-KR" altLang="en-US"/>
          <a:t>회계업무(인센티브 현황, 정산(투어정산서)</a:t>
        </a:r>
      </a:p>
    </p188:txBody>
  </p188:cm>
</p188:cmLst>
</file>

<file path=ppt/comments/modernComment_178_ADDC509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174DCD1-AD4B-4C1C-8B3A-4F9F6DFF7092}" authorId="{5970A2BE-6FF2-B021-5133-BAE17486C95F}" created="2025-12-30T00:52:14.78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732488616" sldId="348"/>
      <ac:spMk id="4" creationId="{FF55605D-687F-E398-9292-85AB60EA9FF3}"/>
      <ac:txMk cp="0" len="10">
        <ac:context len="11" hash="3462919916"/>
      </ac:txMk>
    </ac:txMkLst>
    <p188:txBody>
      <a:bodyPr/>
      <a:lstStyle/>
      <a:p>
        <a:r>
          <a:rPr lang="ko-KR" altLang="en-US"/>
          <a:t>회계업무(인센티브 현황, 정산(투어정산서)</a:t>
        </a:r>
      </a:p>
    </p188:txBody>
  </p188:cm>
</p188:cmLst>
</file>

<file path=ppt/comments/modernComment_179_AEC0EFB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C02B129-B5BA-4906-9C2C-920E27AF5659}" authorId="{5970A2BE-6FF2-B021-5133-BAE17486C95F}" created="2025-12-30T00:52:14.78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732488616" sldId="348"/>
      <ac:spMk id="4" creationId="{FF55605D-687F-E398-9292-85AB60EA9FF3}"/>
      <ac:txMk cp="0" len="10">
        <ac:context len="11" hash="3462919916"/>
      </ac:txMk>
    </ac:txMkLst>
    <p188:txBody>
      <a:bodyPr/>
      <a:lstStyle/>
      <a:p>
        <a:r>
          <a:rPr lang="ko-KR" altLang="en-US"/>
          <a:t>회계업무(인센티브 현황, 정산(투어정산서)</a:t>
        </a:r>
      </a:p>
    </p188:txBody>
  </p188:cm>
</p188:cmLst>
</file>

<file path=ppt/comments/modernComment_17A_2D6D12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866880B-AEBB-456F-9B6B-2FD7774DF96B}" authorId="{5970A2BE-6FF2-B021-5133-BAE17486C95F}" created="2025-12-30T00:52:14.78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732488616" sldId="348"/>
      <ac:spMk id="4" creationId="{FF55605D-687F-E398-9292-85AB60EA9FF3}"/>
      <ac:txMk cp="0" len="10">
        <ac:context len="11" hash="3462919916"/>
      </ac:txMk>
    </ac:txMkLst>
    <p188:txBody>
      <a:bodyPr/>
      <a:lstStyle/>
      <a:p>
        <a:r>
          <a:rPr lang="ko-KR" altLang="en-US"/>
          <a:t>회계업무(인센티브 현황, 정산(투어정산서)</a:t>
        </a:r>
      </a:p>
    </p188:txBody>
  </p188:cm>
</p188:cmLst>
</file>

<file path=ppt/comments/modernComment_183_DCFB296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4B35958-5CAD-4538-9A0B-2100734FCAB3}" authorId="{5970A2BE-6FF2-B021-5133-BAE17486C95F}" created="2025-12-30T00:52:14.78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707447651" sldId="387"/>
      <ac:spMk id="4" creationId="{02DD561B-963E-CAD5-689D-6BB44D7A9D5C}"/>
      <ac:txMk cp="0" len="7">
        <ac:context len="11" hash="2743763316"/>
      </ac:txMk>
    </ac:txMkLst>
    <p188:pos x="2648932" y="263951"/>
    <p188:txBody>
      <a:bodyPr/>
      <a:lstStyle/>
      <a:p>
        <a:r>
          <a:rPr lang="ko-KR" altLang="en-US"/>
          <a:t>예약관리(예약추가, 개인별예약현황, 출발일자별예약현황)</a:t>
        </a:r>
      </a:p>
    </p188:txBody>
  </p188:cm>
</p188:cmLst>
</file>

<file path=ppt/comments/modernComment_184_32F8E19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5EC8027-6BB3-4DEA-8644-452886AB4F9A}" authorId="{5970A2BE-6FF2-B021-5133-BAE17486C95F}" created="2025-12-30T00:52:14.78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855171472" sldId="388"/>
      <ac:spMk id="4" creationId="{5A842431-92DE-CF80-D1F6-451A971D1D46}"/>
      <ac:txMk cp="0" len="7">
        <ac:context len="11" hash="2743763316"/>
      </ac:txMk>
    </ac:txMkLst>
    <p188:pos x="2648932" y="263951"/>
    <p188:txBody>
      <a:bodyPr/>
      <a:lstStyle/>
      <a:p>
        <a:r>
          <a:rPr lang="ko-KR" altLang="en-US"/>
          <a:t>예약관리(예약추가, 개인별예약현황, 출발일자별예약현황)</a:t>
        </a:r>
      </a:p>
    </p188:txBody>
  </p188:cm>
</p188:cmLst>
</file>

<file path=ppt/comments/modernComment_185_6347003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4A1DDA4-E7A5-4886-8C8F-049573529DCA}" authorId="{5970A2BE-6FF2-B021-5133-BAE17486C95F}" created="2025-12-30T00:52:14.78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665597496" sldId="389"/>
      <ac:spMk id="4" creationId="{9C5C85DE-4407-979E-A8BB-0018CFEE4E15}"/>
      <ac:txMk cp="0" len="7">
        <ac:context len="11" hash="2743763316"/>
      </ac:txMk>
    </ac:txMkLst>
    <p188:pos x="2648932" y="263951"/>
    <p188:txBody>
      <a:bodyPr/>
      <a:lstStyle/>
      <a:p>
        <a:r>
          <a:rPr lang="ko-KR" altLang="en-US"/>
          <a:t>예약관리(예약추가, 개인별예약현황, 출발일자별예약현황)</a:t>
        </a:r>
      </a:p>
    </p188:txBody>
  </p188:cm>
</p188:cmLst>
</file>

<file path=ppt/comments/modernComment_186_EE1AD61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8CE2AF6-A3A5-4264-9D99-ADB5B22AD22B}" authorId="{5970A2BE-6FF2-B021-5133-BAE17486C95F}" created="2025-12-30T00:52:14.78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732488616" sldId="348"/>
      <ac:spMk id="4" creationId="{FF55605D-687F-E398-9292-85AB60EA9FF3}"/>
      <ac:txMk cp="0" len="10">
        <ac:context len="11" hash="3462919916"/>
      </ac:txMk>
    </ac:txMkLst>
    <p188:txBody>
      <a:bodyPr/>
      <a:lstStyle/>
      <a:p>
        <a:r>
          <a:rPr lang="ko-KR" altLang="en-US"/>
          <a:t>회계업무(인센티브 현황, 정산(투어정산서)</a:t>
        </a:r>
      </a:p>
    </p188:txBody>
  </p188:cm>
</p188:cmLst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07T05:22:51.26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1,'271'20,"-127"-5,591 35,193 18,-747-44,-88-11,139 4,-116-15,1 4,-2 5,118 28,-173-29,75 3,41 7,-140-12,0-2,1-2,-1-1,1-1,0-2,0-2,43-8,197-64,-9 1,-159 50,277-47,-307 67,0 3,0 3,106 18,86 6,535-23,-426-6,-344 3,52 10,19 1,-50-7,78 18,6 1,316 24,-247-29,-101-10,-73-7,-1 1,65 14,-92-14,-7-1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7T05:26:00.39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10289 0 0,'-10289'26'0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07T05:26:05.28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1672 2105,'67'2,"-24"-1,53-4,-82 2,-1-1,1-1,-1 0,1-1,-1-1,0 1,-1-2,13-7,21-17,-2-3,-1-2,-2-1,-1-2,-2-2,-2-2,41-59,-52 62,-2-1,-2-1,28-74,29-138,-71 227,-1-1,-2 1,0-1,-2 0,-1 0,-1 0,-2 0,0 0,-10-41,4 39,-1 0,-2 0,-1 0,-1 2,-2 0,0 0,-2 1,-22-26,-10-6,-2 3,-112-95,-142-64,265 191,-1 1,-2 3,0 1,0 2,-2 2,-48-8,30 11,-1 2,0 4,-121 4,137 6,1 1,1 3,-62 19,-132 58,-25 34,219-94,2 2,1 1,-65 58,97-74,1 0,0 1,1 0,0 0,1 1,1 0,-10 30,-4 6,11-25,1 0,1 0,1 0,2 1,0 0,2 0,1 1,1-1,2 0,0 1,2-1,1 0,1 0,1 0,2-1,0 0,2-1,1 1,15 25,-8-22,1-2,1 0,37 37,81 68,-89-88,194 164,-217-187,7 1,-27-19,0 0,-1 1,1 0,-1 0,0 0,0 1,5 5,-7-3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07T05:26:07.88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0 673,'2'7,"-1"-1,1 1,0-1,1 1,0-1,0 0,0 0,8 10,5 11,-1 0,1-2,0 0,2-1,1 0,1-2,1 0,1-2,1 0,0-1,30 17,13 5,2-4,126 51,-149-72,1-3,1-1,0-2,0-2,0-2,1-3,62-2,153-1,137-4,-352-1,-1-1,0-3,-1-2,0-2,-1-2,0-2,-1-2,65-38,-103 53,0 1,0-1,0 0,-1-1,0 1,0-1,0 0,0 0,-1 0,0-1,0 0,0 0,-1 0,0 0,0 0,3-10,-2-2,-1 0,-1 0,0 0,-2-1,0-18,-1-25,-3-75,2 121,-1-1,0 1,-1-1,-1 1,0 0,-9-17,-7-11,-2 1,-2 2,-2 0,-2 1,-1 2,-2 1,-2 2,-44-37,62 58,-21-15,-73-45,96 67,0 0,0 1,0 0,-1 1,0 1,0 0,0 1,0 1,-26-1,-689 8,713-4,1 0,0 2,0-1,0 2,0 0,1 1,-22 10,-101 59,116-60,-11 6,2 2,0 1,2 2,1 1,1 1,1 1,1 2,2 0,-26 44,45-65,0 0,0 1,1 0,1 0,0-1,0 1,1 1,0 15,1-1,1 1,5 29,-6-55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07T05:26:09.00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0,'225'5,"430"64,-379-18,-243-47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1E0923-9955-4490-816D-81363679A6C9}" type="datetimeFigureOut">
              <a:rPr lang="ko-KR" altLang="en-US" smtClean="0"/>
              <a:t>2026-01-15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6C40C-D344-42F9-A8D5-C0CB8F2B8F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0567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6C40C-D344-42F9-A8D5-C0CB8F2B8F6C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5484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6C40C-D344-42F9-A8D5-C0CB8F2B8F6C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6809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6C40C-D344-42F9-A8D5-C0CB8F2B8F6C}" type="slidenum">
              <a:rPr lang="ko-KR" altLang="en-US" smtClean="0"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6590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5D8325-BFCE-A6D4-1C95-45E5277458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BF4425E-DF43-D6C1-1D8A-8C639DC08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E783363-F763-071E-C786-674BBF6B9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7D93B1B-5F16-4D7B-D720-41A2EBA4D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DDBC69A-BC98-2176-9F1E-A25ECC60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9797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4585D77-57E8-DDED-72F8-07347E66A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8BACA6C-172C-677B-150E-5DD2EAEE2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9CD16D3-DE66-C44C-DCCE-4117A6934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72F3C23-DDC9-F547-CF0D-5A9999047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E364C9D-4347-B7FB-5355-B4CE5AD73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7726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0478821-094B-56B6-10AE-D4E4981807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A133DF3-4BBC-4CCA-486B-23E9A76D83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60DFC1C-7E43-25A5-F83A-7C28D2E25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4669465-9FA5-8DEB-79B7-73BCB507D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33173DE-B24E-2813-87F1-2FE70BCAD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4636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AE17FCA-5E2F-B5B5-94A8-05E092672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5BEEEAB-24BF-0819-1C9B-C47D47BE0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805A216-0CD2-91F8-22AB-C945BEFD7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D6E28B0-6441-38F6-9512-9A19618CF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4C71E3B-0B2A-B35D-746F-1707C6388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0098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A4ED4A-64FF-0282-2B29-F1A934652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ACFB87E-148C-DA02-CEC8-C17C217AA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FFDD738-9D34-1D74-3482-149AC1D6D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A778E37-3E7F-9EE2-18BE-DBBAFC411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8F42ACF-23FB-9449-601E-2DDA1964D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3917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21E378-CB40-C291-04E8-772CB15B2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DA61D64-3030-C98E-463E-AA9CDD617F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35C5F72-1CEA-53E0-3406-926932BDED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7B7C13C-B2A8-6ADD-E239-B82D86F08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2026-01-15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1883612-D3FD-49FA-5C06-27A19DE47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C571989-BE5E-7408-8866-58460F439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8539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198F30-F663-3E81-80D5-4C420DE62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FC7835E-0FE6-1FCD-DF88-FFA5B1ECC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BE250CF-C304-430F-F25F-BDE3D0885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E6CDAE3-E0BE-5D86-97AC-8BC6F439A6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EB50EBD-46E0-315D-FA83-411C859A92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38709E42-46CE-9B9B-4D35-F7F4A4E7D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2026-01-15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0C0D8AB7-B6E3-B2D7-D2A0-780AB0000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C8B59176-9229-B53C-2D4C-3385C8EE1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5144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7B72BF1-F4D7-8ECF-7C62-FA7CAD4D6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49F29316-BCAF-D5D9-5791-1611B455E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2026-01-15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60A31D0-BACA-DBF3-E14F-15B9714BA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0FC36A6-FF2B-0164-DE90-D01477895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8899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FA5ACED-18C2-F54F-7650-474C84587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2026-01-15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EB39E36-BB5D-5A12-29BD-74C6D2D5D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996F212-FADC-7595-85B8-9B2CF0DC7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3511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E9AD1B0-79FC-53F8-81F2-09F221505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E4D222A-5567-A547-6846-DED6ACFDB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03ED689-9441-12A9-9B40-F2869A7760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B59D953-AFD1-338B-D5AF-1931DA417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2026-01-15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3C419AE-40CC-0439-F6B2-A1F634836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D07A541-6FD4-F9D2-F0A2-FC4D6E7EE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1658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2E545A3-A5FB-C8EE-D220-A39555A66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7A62561-FB76-5864-AD04-F26B8E7151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560F82D-2541-62F6-98A0-23F8E0C88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B7E8FE4-C08A-8774-CAD5-563E847C9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2026-01-15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7757B5F-CDF8-E5BB-4331-D2504D3A5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060134D-4584-A14D-A62E-0DE4BE336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2297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010D8F6-0403-DE3B-82D7-D2DE6740A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07AAA18-001B-269A-9AA6-2CF95FB99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761139D-9108-70D3-A09C-EB934E49AC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383CD-7BF5-431C-984E-CCAAB9885123}" type="datetimeFigureOut">
              <a:rPr lang="ko-KR" altLang="en-US" smtClean="0"/>
              <a:t>2026-01-15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C0022EA-8EBB-88D9-3731-D0B5FB79C0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07C3262-967F-7539-E7E7-D815559420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96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66_20962A40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68_FCC6425B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6A_BE1D5BD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69_3AE4E14F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microsoft.com/office/2018/10/relationships/comments" Target="../comments/modernComment_184_32F8E190.xml"/></Relationships>
</file>

<file path=ppt/slides/_rels/slide15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85_63470038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150.png"/><Relationship Id="rId3" Type="http://schemas.openxmlformats.org/officeDocument/2006/relationships/customXml" Target="../ink/ink1.xml"/><Relationship Id="rId7" Type="http://schemas.openxmlformats.org/officeDocument/2006/relationships/image" Target="../media/image120.png"/><Relationship Id="rId12" Type="http://schemas.openxmlformats.org/officeDocument/2006/relationships/customXml" Target="../ink/ink5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11" Type="http://schemas.openxmlformats.org/officeDocument/2006/relationships/image" Target="../media/image140.png"/><Relationship Id="rId5" Type="http://schemas.openxmlformats.org/officeDocument/2006/relationships/image" Target="../media/image21.png"/><Relationship Id="rId10" Type="http://schemas.openxmlformats.org/officeDocument/2006/relationships/customXml" Target="../ink/ink4.xml"/><Relationship Id="rId4" Type="http://schemas.openxmlformats.org/officeDocument/2006/relationships/image" Target="../media/image100.png"/><Relationship Id="rId9" Type="http://schemas.openxmlformats.org/officeDocument/2006/relationships/image" Target="../media/image1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5C_DE7941A8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18/10/relationships/comments" Target="../comments/modernComment_15B_8443EC2C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6B_E5471299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microsoft.com/office/2018/10/relationships/comments" Target="../comments/modernComment_16C_ECFB37D4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microsoft.com/office/2018/10/relationships/comments" Target="../comments/modernComment_186_EE1AD6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microsoft.com/office/2018/10/relationships/comments" Target="../comments/modernComment_16D_BD45288F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microsoft.com/office/2018/10/relationships/comments" Target="../comments/modernComment_16E_50B77EF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microsoft.com/office/2018/10/relationships/comments" Target="../comments/modernComment_16F_F7C1214E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4" Type="http://schemas.microsoft.com/office/2018/10/relationships/comments" Target="../comments/modernComment_171_DE1FF68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72_224171C6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4" Type="http://schemas.microsoft.com/office/2018/10/relationships/comments" Target="../comments/modernComment_174_AB43203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18/10/relationships/comments" Target="../comments/modernComment_160_B75D0334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73_E1BE5E54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75_D6DB556F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5" Type="http://schemas.microsoft.com/office/2018/10/relationships/comments" Target="../comments/modernComment_176_CDA7399F.xml"/><Relationship Id="rId4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5" Type="http://schemas.microsoft.com/office/2018/10/relationships/comments" Target="../comments/modernComment_177_B4203DC.xml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78_ADDC509D.xm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microsoft.com/office/2018/10/relationships/comments" Target="../comments/modernComment_179_AEC0EFB0.xml"/><Relationship Id="rId4" Type="http://schemas.openxmlformats.org/officeDocument/2006/relationships/image" Target="../media/image5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4" Type="http://schemas.microsoft.com/office/2018/10/relationships/comments" Target="../comments/modernComment_17A_2D6D12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83_DCFB296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microsoft.com/office/2018/10/relationships/comments" Target="../comments/modernComment_161_F556FB50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18/10/relationships/comments" Target="../comments/modernComment_162_1F97E59B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63_8EC00FA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microsoft.com/office/2018/10/relationships/comments" Target="../comments/modernComment_164_42CFDFD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microsoft.com/office/2018/10/relationships/comments" Target="../comments/modernComment_165_6BEBE6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-28687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769166" y="2027583"/>
            <a:ext cx="9713689" cy="8091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39848" y="1902551"/>
            <a:ext cx="11293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dirty="0">
                <a:solidFill>
                  <a:schemeClr val="bg2">
                    <a:lumMod val="50000"/>
                  </a:schemeClr>
                </a:solidFill>
              </a:rPr>
              <a:t>2025</a:t>
            </a:r>
            <a:endParaRPr lang="ko-KR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9903" y="2635624"/>
            <a:ext cx="11107988" cy="865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ko-KR" altLang="en-US" sz="3000" dirty="0" err="1">
                <a:ea typeface="HY견고딕"/>
              </a:rPr>
              <a:t>로망스투어</a:t>
            </a:r>
            <a:r>
              <a:rPr lang="ko-KR" altLang="en-US" sz="30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3000" dirty="0">
                <a:latin typeface="HY견고딕" panose="02030600000101010101" pitchFamily="18" charset="-127"/>
                <a:ea typeface="HY견고딕" panose="02030600000101010101" pitchFamily="18" charset="-127"/>
              </a:rPr>
              <a:t>ERP</a:t>
            </a:r>
            <a:r>
              <a:rPr lang="ko-KR" altLang="en-US" sz="3000" dirty="0">
                <a:ea typeface="HY견고딕"/>
              </a:rPr>
              <a:t>리뉴얼</a:t>
            </a:r>
            <a:r>
              <a:rPr lang="en-US" altLang="ko-KR" sz="3000" dirty="0">
                <a:ea typeface="HY견고딕"/>
              </a:rPr>
              <a:t>_</a:t>
            </a:r>
            <a:r>
              <a:rPr lang="ko-KR" altLang="en-US" sz="3000" dirty="0">
                <a:ea typeface="HY견고딕"/>
              </a:rPr>
              <a:t>검토사항 </a:t>
            </a:r>
            <a:r>
              <a:rPr lang="en-US" altLang="ko-KR" sz="3000" dirty="0">
                <a:ea typeface="HY견고딕"/>
              </a:rPr>
              <a:t>3</a:t>
            </a:r>
            <a:r>
              <a:rPr lang="ko-KR" altLang="en-US" sz="3000" dirty="0">
                <a:ea typeface="HY견고딕"/>
              </a:rPr>
              <a:t>차</a:t>
            </a:r>
            <a:r>
              <a:rPr lang="en-US" altLang="ko-KR" sz="3000" dirty="0">
                <a:ea typeface="HY견고딕"/>
              </a:rPr>
              <a:t>(2026.1.7.)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375E8E77-795B-0249-13E1-E5EDD7031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</a:t>
            </a:fld>
            <a:endParaRPr lang="ko-KR" altLang="en-US"/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A2409674-2F67-C8F4-EF36-99420FEC3948}"/>
              </a:ext>
            </a:extLst>
          </p:cNvPr>
          <p:cNvCxnSpPr/>
          <p:nvPr/>
        </p:nvCxnSpPr>
        <p:spPr>
          <a:xfrm>
            <a:off x="666974" y="4550485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F9605A71-9694-CC9E-CFD5-CDF2F97493FB}"/>
              </a:ext>
            </a:extLst>
          </p:cNvPr>
          <p:cNvCxnSpPr/>
          <p:nvPr/>
        </p:nvCxnSpPr>
        <p:spPr>
          <a:xfrm>
            <a:off x="682177" y="4861911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E13DBD88-BCD7-8508-6FFA-B90762F7D6B0}"/>
              </a:ext>
            </a:extLst>
          </p:cNvPr>
          <p:cNvCxnSpPr/>
          <p:nvPr/>
        </p:nvCxnSpPr>
        <p:spPr>
          <a:xfrm>
            <a:off x="682177" y="5199842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2472E0B0-EC86-8137-F2F2-3C8F5A34E0E3}"/>
              </a:ext>
            </a:extLst>
          </p:cNvPr>
          <p:cNvCxnSpPr/>
          <p:nvPr/>
        </p:nvCxnSpPr>
        <p:spPr>
          <a:xfrm>
            <a:off x="6142616" y="457200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323DFFC1-3A5D-5105-2FE0-A75E4BAFCFD8}"/>
              </a:ext>
            </a:extLst>
          </p:cNvPr>
          <p:cNvCxnSpPr/>
          <p:nvPr/>
        </p:nvCxnSpPr>
        <p:spPr>
          <a:xfrm>
            <a:off x="8876851" y="454799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500B5EC4-527B-B12F-F6CF-E2E10E53CAB1}"/>
              </a:ext>
            </a:extLst>
          </p:cNvPr>
          <p:cNvCxnSpPr/>
          <p:nvPr/>
        </p:nvCxnSpPr>
        <p:spPr>
          <a:xfrm>
            <a:off x="3444240" y="457200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E448B7A-DDFD-D3AF-0660-3A37DF9B5089}"/>
              </a:ext>
            </a:extLst>
          </p:cNvPr>
          <p:cNvSpPr txBox="1"/>
          <p:nvPr/>
        </p:nvSpPr>
        <p:spPr>
          <a:xfrm>
            <a:off x="682177" y="4550228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Document Version</a:t>
            </a:r>
            <a:endParaRPr lang="ko-KR" alt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C68633-70FA-8992-6234-299B67F5AC31}"/>
              </a:ext>
            </a:extLst>
          </p:cNvPr>
          <p:cNvSpPr txBox="1"/>
          <p:nvPr/>
        </p:nvSpPr>
        <p:spPr>
          <a:xfrm>
            <a:off x="3452270" y="4536481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Last Updated</a:t>
            </a:r>
            <a:endParaRPr lang="ko-KR" altLang="en-US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507817-4DD5-D862-ABCE-D39C6AA2FA38}"/>
              </a:ext>
            </a:extLst>
          </p:cNvPr>
          <p:cNvSpPr txBox="1"/>
          <p:nvPr/>
        </p:nvSpPr>
        <p:spPr>
          <a:xfrm>
            <a:off x="6150646" y="4523357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Organization</a:t>
            </a:r>
            <a:endParaRPr lang="ko-KR" altLang="en-US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8CCFAB-C95C-1A8B-0230-1AF8C214703B}"/>
              </a:ext>
            </a:extLst>
          </p:cNvPr>
          <p:cNvSpPr txBox="1"/>
          <p:nvPr/>
        </p:nvSpPr>
        <p:spPr>
          <a:xfrm>
            <a:off x="8868821" y="4535135"/>
            <a:ext cx="2598831" cy="350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err="1"/>
              <a:t>Auther</a:t>
            </a:r>
            <a:endParaRPr lang="ko-KR" altLang="en-US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930074-DF7B-F495-D92A-C9EFD1098744}"/>
              </a:ext>
            </a:extLst>
          </p:cNvPr>
          <p:cNvSpPr txBox="1"/>
          <p:nvPr/>
        </p:nvSpPr>
        <p:spPr>
          <a:xfrm>
            <a:off x="682177" y="4861911"/>
            <a:ext cx="27620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0.1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8CBD8C-5A89-5AA3-1C32-C116612F520E}"/>
              </a:ext>
            </a:extLst>
          </p:cNvPr>
          <p:cNvSpPr txBox="1"/>
          <p:nvPr/>
        </p:nvSpPr>
        <p:spPr>
          <a:xfrm>
            <a:off x="3454878" y="4890385"/>
            <a:ext cx="26716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2026.01.07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00A536-E1AD-C275-46DD-D0D48353E8D9}"/>
              </a:ext>
            </a:extLst>
          </p:cNvPr>
          <p:cNvSpPr txBox="1"/>
          <p:nvPr/>
        </p:nvSpPr>
        <p:spPr>
          <a:xfrm>
            <a:off x="6153252" y="4876810"/>
            <a:ext cx="27433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</a:rPr>
              <a:t>여행</a:t>
            </a: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</a:rPr>
              <a:t>팀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63C763-307E-9B99-8E01-909E1E103E7D}"/>
              </a:ext>
            </a:extLst>
          </p:cNvPr>
          <p:cNvSpPr txBox="1"/>
          <p:nvPr/>
        </p:nvSpPr>
        <p:spPr>
          <a:xfrm>
            <a:off x="8857054" y="4874143"/>
            <a:ext cx="2652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>
                <a:solidFill>
                  <a:schemeClr val="bg2">
                    <a:lumMod val="50000"/>
                  </a:schemeClr>
                </a:solidFill>
              </a:rPr>
              <a:t>김도희</a:t>
            </a:r>
            <a:endParaRPr lang="en-US" altLang="ko-KR" sz="1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576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1ABB28-31EC-5E6F-E21A-0D9FAAE1BC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C4CE4E-E897-BFA5-78CC-1ED3FFEF57B3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예약관리</a:t>
            </a:r>
            <a:endParaRPr lang="en-US" altLang="ko-KR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F5C534-0ED7-BEB8-868C-57D9248BAB83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 </a:t>
            </a:r>
            <a:r>
              <a:rPr lang="ko-KR" altLang="en-US" sz="1200" b="1" dirty="0"/>
              <a:t>예약관리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상품별 예약 현황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975895-384A-9261-CF4F-05F9E459D1C1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김도희   검수날짜</a:t>
            </a:r>
            <a:r>
              <a:rPr lang="en-US" altLang="ko-KR" sz="1200" dirty="0"/>
              <a:t> : 2025.12.30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880941E2-7419-8146-1F26-497C82084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10</a:t>
            </a:fld>
            <a:endParaRPr lang="ko-KR" altLang="en-US"/>
          </a:p>
        </p:txBody>
      </p:sp>
      <p:pic>
        <p:nvPicPr>
          <p:cNvPr id="7" name="그림 6" descr="텍스트, 라인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EE4B7E8-0315-C088-4D05-F92A7FE11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68" y="982606"/>
            <a:ext cx="11755225" cy="48525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A13056F-2137-3360-11E0-9F8553B61641}"/>
              </a:ext>
            </a:extLst>
          </p:cNvPr>
          <p:cNvSpPr txBox="1"/>
          <p:nvPr/>
        </p:nvSpPr>
        <p:spPr>
          <a:xfrm>
            <a:off x="2724346" y="3580997"/>
            <a:ext cx="4308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예약관리</a:t>
            </a:r>
            <a:r>
              <a:rPr lang="en-US" altLang="ko-KR" dirty="0"/>
              <a:t>-&gt;</a:t>
            </a:r>
            <a:r>
              <a:rPr lang="ko-KR" altLang="en-US" dirty="0"/>
              <a:t>출발일자별 예약현황</a:t>
            </a:r>
          </a:p>
        </p:txBody>
      </p:sp>
    </p:spTree>
    <p:extLst>
      <p:ext uri="{BB962C8B-B14F-4D97-AF65-F5344CB8AC3E}">
        <p14:creationId xmlns:p14="http://schemas.microsoft.com/office/powerpoint/2010/main" val="546712128"/>
      </p:ext>
    </p:extLst>
  </p:cSld>
  <p:clrMapOvr>
    <a:masterClrMapping/>
  </p:clrMapOvr>
  <p:extLst>
    <p:ext uri="{6950BFC3-D8DA-4A85-94F7-54DA5524770B}">
      <p188:commentRel xmlns:p188="http://schemas.microsoft.com/office/powerpoint/2018/8/main" xmlns="" r:id="rId3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F563B2-28ED-4F40-777C-C06EC39DF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F2A877A-4532-388E-55E7-42B743F07148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예약관리</a:t>
            </a:r>
            <a:endParaRPr lang="en-US" altLang="ko-KR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DD9C7C-81A1-45B9-9BE0-5CE083F36E3E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 </a:t>
            </a:r>
            <a:r>
              <a:rPr lang="ko-KR" altLang="en-US" sz="1200" b="1" dirty="0"/>
              <a:t>예약관리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상품별 예약 현황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C44ABA-D40B-B133-CAFA-1CE2F187FC8B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김도희   검수날짜</a:t>
            </a:r>
            <a:r>
              <a:rPr lang="en-US" altLang="ko-KR" sz="1200" dirty="0"/>
              <a:t> : 2025.12.30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4088CC1-3460-0949-7F62-C33C6B892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11</a:t>
            </a:fld>
            <a:endParaRPr lang="ko-KR" altLang="en-US"/>
          </a:p>
        </p:txBody>
      </p:sp>
      <p:pic>
        <p:nvPicPr>
          <p:cNvPr id="6" name="그림 5" descr="텍스트, 라인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E501A08-FE7B-4E8C-55F9-C9DBC666B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6949"/>
            <a:ext cx="12192000" cy="51376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716DBFA-E434-9B73-7376-BEB21419779E}"/>
              </a:ext>
            </a:extLst>
          </p:cNvPr>
          <p:cNvSpPr txBox="1"/>
          <p:nvPr/>
        </p:nvSpPr>
        <p:spPr>
          <a:xfrm>
            <a:off x="1630838" y="1151254"/>
            <a:ext cx="4308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예약관리</a:t>
            </a:r>
            <a:r>
              <a:rPr lang="en-US" altLang="ko-KR" dirty="0"/>
              <a:t>-&gt;</a:t>
            </a:r>
            <a:r>
              <a:rPr lang="ko-KR" altLang="en-US" dirty="0"/>
              <a:t>상품별 예약현황</a:t>
            </a:r>
          </a:p>
        </p:txBody>
      </p:sp>
    </p:spTree>
    <p:extLst>
      <p:ext uri="{BB962C8B-B14F-4D97-AF65-F5344CB8AC3E}">
        <p14:creationId xmlns:p14="http://schemas.microsoft.com/office/powerpoint/2010/main" val="4240851547"/>
      </p:ext>
    </p:extLst>
  </p:cSld>
  <p:clrMapOvr>
    <a:masterClrMapping/>
  </p:clrMapOvr>
  <p:extLst>
    <p:ext uri="{6950BFC3-D8DA-4A85-94F7-54DA5524770B}">
      <p188:commentRel xmlns:p188="http://schemas.microsoft.com/office/powerpoint/2018/8/main" xmlns="" r:id="rId3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2DDD4A-2A7D-0A0E-0DED-9C19178704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A42A6E0-FC69-19D4-A3D6-F061398248C1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예약관리</a:t>
            </a:r>
            <a:endParaRPr lang="en-US" altLang="ko-KR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548831-D86D-E87C-DE16-1CBBB9336421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 </a:t>
            </a:r>
            <a:r>
              <a:rPr lang="ko-KR" altLang="en-US" sz="1200" b="1" dirty="0"/>
              <a:t>예약관리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상품별 예약 현황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022AC3-0D89-39F2-7CED-DC5309590E5F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김도희   검수날짜</a:t>
            </a:r>
            <a:r>
              <a:rPr lang="en-US" altLang="ko-KR" sz="1200" dirty="0"/>
              <a:t> : 2025.12.30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E8899226-E596-701C-C839-8E18CB1DE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12</a:t>
            </a:fld>
            <a:endParaRPr lang="ko-KR" altLang="en-US"/>
          </a:p>
        </p:txBody>
      </p:sp>
      <p:pic>
        <p:nvPicPr>
          <p:cNvPr id="7" name="그림 6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22B8DFB-8870-BDCD-5CE7-B67C4BAEE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632" y="845253"/>
            <a:ext cx="11196337" cy="570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595091"/>
      </p:ext>
    </p:extLst>
  </p:cSld>
  <p:clrMapOvr>
    <a:masterClrMapping/>
  </p:clrMapOvr>
  <p:extLst>
    <p:ext uri="{6950BFC3-D8DA-4A85-94F7-54DA5524770B}">
      <p188:commentRel xmlns:p188="http://schemas.microsoft.com/office/powerpoint/2018/8/main" xmlns="" r:id="rId3"/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AE8BD2-699B-4F15-FDAD-DE3176125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B6253FE-9BFB-05D8-BBE3-154602B3E294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예약관리</a:t>
            </a:r>
            <a:endParaRPr lang="en-US" altLang="ko-KR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E3E13A-C63C-9519-F3B0-62AED43E3D51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 </a:t>
            </a:r>
            <a:r>
              <a:rPr lang="ko-KR" altLang="en-US" sz="1200" b="1" dirty="0"/>
              <a:t>예약관리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예약 인원변경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C99D6F-9F93-9183-1E97-77A60F9C105A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김도희   검수날짜</a:t>
            </a:r>
            <a:r>
              <a:rPr lang="en-US" altLang="ko-KR" sz="1200" dirty="0"/>
              <a:t> : 2025.12.30</a:t>
            </a:r>
            <a:endParaRPr lang="ko-KR" altLang="en-US" sz="1200" dirty="0"/>
          </a:p>
        </p:txBody>
      </p:sp>
      <p:cxnSp>
        <p:nvCxnSpPr>
          <p:cNvPr id="50" name="직선 화살표 연결선 49">
            <a:extLst>
              <a:ext uri="{FF2B5EF4-FFF2-40B4-BE49-F238E27FC236}">
                <a16:creationId xmlns:a16="http://schemas.microsoft.com/office/drawing/2014/main" id="{1970DB97-41B3-3BB3-26AA-ACDD00D0B213}"/>
              </a:ext>
            </a:extLst>
          </p:cNvPr>
          <p:cNvCxnSpPr>
            <a:cxnSpLocks/>
          </p:cNvCxnSpPr>
          <p:nvPr/>
        </p:nvCxnSpPr>
        <p:spPr>
          <a:xfrm flipV="1">
            <a:off x="8105052" y="1673472"/>
            <a:ext cx="2064700" cy="20008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E3C9665B-5409-2B79-C9E9-A5ED8AEFF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13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E468D50B-8FC8-6DC3-92E5-F95CCE3C7D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950859"/>
              </p:ext>
            </p:extLst>
          </p:nvPr>
        </p:nvGraphicFramePr>
        <p:xfrm>
          <a:off x="311086" y="1191631"/>
          <a:ext cx="11707550" cy="4822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07550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4637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11/1 </a:t>
                      </a: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완주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43589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1. </a:t>
                      </a:r>
                      <a:r>
                        <a:rPr lang="ko-KR" altLang="en-US" sz="1200" dirty="0"/>
                        <a:t>예약관리</a:t>
                      </a:r>
                      <a:r>
                        <a:rPr lang="en-US" altLang="ko-KR" sz="1200" dirty="0"/>
                        <a:t>-&gt;</a:t>
                      </a:r>
                      <a:r>
                        <a:rPr lang="ko-KR" altLang="en-US" sz="1200" dirty="0"/>
                        <a:t>출발일자별 예약현황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인원수가 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0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명 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/0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명으로 되어있음</a:t>
                      </a:r>
                      <a:endParaRPr lang="en-US" altLang="ko-KR" sz="1200" u="none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2. </a:t>
                      </a:r>
                      <a:r>
                        <a:rPr lang="ko-KR" altLang="en-US" sz="1200" dirty="0"/>
                        <a:t>예약관리</a:t>
                      </a:r>
                      <a:r>
                        <a:rPr lang="en-US" altLang="ko-KR" sz="1200" dirty="0"/>
                        <a:t>-&gt;</a:t>
                      </a:r>
                      <a:r>
                        <a:rPr lang="ko-KR" altLang="en-US" sz="1200" dirty="0"/>
                        <a:t>상품별 예약현황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인원수가 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14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명 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/ 14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명으로 되어있음   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같은 상품이지만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출발일자별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상품별 예약 현황에서 보면 인원수가 다름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3. 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예약 신청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미결제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가 되어있는데 인원수가 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14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명 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결제 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14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명으로 되어있음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!!!!!! </a:t>
                      </a:r>
                      <a:b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sz="1200" u="none" dirty="0">
                          <a:solidFill>
                            <a:srgbClr val="FF0000"/>
                          </a:solidFill>
                        </a:rPr>
                        <a:t>처리완료   </a:t>
                      </a:r>
                      <a:r>
                        <a:rPr lang="ko-KR" altLang="en-US" sz="1800" b="1" u="none" dirty="0">
                          <a:solidFill>
                            <a:srgbClr val="00B050"/>
                          </a:solidFill>
                        </a:rPr>
                        <a:t>미처리</a:t>
                      </a:r>
                      <a:r>
                        <a:rPr lang="en-US" altLang="ko-KR" sz="1600" b="1" u="none" dirty="0">
                          <a:solidFill>
                            <a:srgbClr val="00B050"/>
                          </a:solidFill>
                        </a:rPr>
                        <a:t>26</a:t>
                      </a:r>
                      <a:r>
                        <a:rPr lang="ko-KR" altLang="en-US" sz="1600" b="1" u="none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altLang="ko-KR" sz="1600" b="1" u="none" dirty="0">
                          <a:solidFill>
                            <a:srgbClr val="00B050"/>
                          </a:solidFill>
                        </a:rPr>
                        <a:t>1.14 –&gt; 14p, 15p </a:t>
                      </a:r>
                      <a:r>
                        <a:rPr lang="ko-KR" altLang="en-US" sz="1600" b="1" u="none" dirty="0">
                          <a:solidFill>
                            <a:srgbClr val="00B050"/>
                          </a:solidFill>
                        </a:rPr>
                        <a:t>설명 </a:t>
                      </a:r>
                      <a:endParaRPr lang="en-US" altLang="ko-KR" sz="1600" u="none" dirty="0">
                        <a:solidFill>
                          <a:srgbClr val="FF0000"/>
                        </a:solidFill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200" u="none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200" u="none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8078415"/>
      </p:ext>
    </p:extLst>
  </p:cSld>
  <p:clrMapOvr>
    <a:masterClrMapping/>
  </p:clrMapOvr>
  <p:extLst>
    <p:ext uri="{6950BFC3-D8DA-4A85-94F7-54DA5524770B}">
      <p188:commentRel xmlns:p188="http://schemas.microsoft.com/office/powerpoint/2018/8/main" xmlns="" r:id="rId2"/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B5FD2A-959D-00AD-6556-2EFA261466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A842431-92DE-CF80-D1F6-451A971D1D46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예약관리</a:t>
            </a:r>
            <a:endParaRPr lang="en-US" altLang="ko-KR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75E1C3-C4B4-82C6-179F-71AC46C1CFF2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 </a:t>
            </a:r>
            <a:r>
              <a:rPr lang="ko-KR" altLang="en-US" sz="1200" b="1" dirty="0"/>
              <a:t>예약관리</a:t>
            </a:r>
            <a:r>
              <a:rPr lang="en-US" altLang="ko-KR" sz="1200" b="1" dirty="0"/>
              <a:t>&gt;</a:t>
            </a:r>
            <a:r>
              <a:rPr lang="ko-KR" altLang="en-US" sz="1200" b="1" dirty="0"/>
              <a:t>출발일자별 </a:t>
            </a:r>
            <a:r>
              <a:rPr lang="ko-KR" altLang="en-US" sz="1200" b="1" dirty="0" err="1"/>
              <a:t>예역현황</a:t>
            </a:r>
            <a:r>
              <a:rPr lang="ko-KR" altLang="en-US" sz="1200" b="1" dirty="0"/>
              <a:t> 상품별 예약현황 인원수 다름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47B6EB-7290-C69A-E20D-268CDA1C25BD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김도희   검수날짜</a:t>
            </a:r>
            <a:r>
              <a:rPr lang="en-US" altLang="ko-KR" sz="1200" dirty="0"/>
              <a:t> : 2026.1.14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C7AC6C0B-CDD1-AABF-CE4C-2B05E51DB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14</a:t>
            </a:fld>
            <a:endParaRPr lang="ko-KR" altLang="en-US"/>
          </a:p>
        </p:txBody>
      </p:sp>
      <p:pic>
        <p:nvPicPr>
          <p:cNvPr id="10" name="그림 9" descr="텍스트, 라인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6732BD8-9AA9-EF98-8B0A-C7746BA7D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61" y="845253"/>
            <a:ext cx="11876925" cy="2278091"/>
          </a:xfrm>
          <a:prstGeom prst="rect">
            <a:avLst/>
          </a:prstGeom>
        </p:spPr>
      </p:pic>
      <p:pic>
        <p:nvPicPr>
          <p:cNvPr id="12" name="그림 11" descr="텍스트, 스크린샷, 폰트, 라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8A903CE-B4C2-AD85-0325-3AE31F5011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661" y="3466775"/>
            <a:ext cx="11681717" cy="302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171472"/>
      </p:ext>
    </p:extLst>
  </p:cSld>
  <p:clrMapOvr>
    <a:masterClrMapping/>
  </p:clrMapOvr>
  <p:extLst>
    <p:ext uri="{6950BFC3-D8DA-4A85-94F7-54DA5524770B}">
      <p188:commentRel xmlns:p188="http://schemas.microsoft.com/office/powerpoint/2018/8/main" xmlns="" r:id="rId4"/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47FECB-6581-526B-E22C-BF5EA1D04D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5C85DE-4407-979E-A8BB-0018CFEE4E15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예약관리</a:t>
            </a:r>
            <a:endParaRPr lang="en-US" altLang="ko-KR" b="1" dirty="0">
              <a:solidFill>
                <a:schemeClr val="bg1"/>
              </a:solidFill>
            </a:endParaRPr>
          </a:p>
        </p:txBody>
      </p:sp>
      <p:cxnSp>
        <p:nvCxnSpPr>
          <p:cNvPr id="50" name="직선 화살표 연결선 49">
            <a:extLst>
              <a:ext uri="{FF2B5EF4-FFF2-40B4-BE49-F238E27FC236}">
                <a16:creationId xmlns:a16="http://schemas.microsoft.com/office/drawing/2014/main" id="{CB704CDA-CBE1-4858-CB07-51D85FE93393}"/>
              </a:ext>
            </a:extLst>
          </p:cNvPr>
          <p:cNvCxnSpPr>
            <a:cxnSpLocks/>
          </p:cNvCxnSpPr>
          <p:nvPr/>
        </p:nvCxnSpPr>
        <p:spPr>
          <a:xfrm flipV="1">
            <a:off x="8105052" y="1673472"/>
            <a:ext cx="2064700" cy="20008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64DD2D09-B6C3-BA29-0C7E-774186E93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15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14A1B1C3-693C-1F0B-7E35-341672D277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14886"/>
              </p:ext>
            </p:extLst>
          </p:nvPr>
        </p:nvGraphicFramePr>
        <p:xfrm>
          <a:off x="311086" y="1191631"/>
          <a:ext cx="11707550" cy="4822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07550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4637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1/8 </a:t>
                      </a: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완주 대둔산 케이블카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4358955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600" b="1" u="none" dirty="0">
                          <a:solidFill>
                            <a:srgbClr val="00B050"/>
                          </a:solidFill>
                        </a:rPr>
                        <a:t>같은 상품 출발일자별 예약현황</a:t>
                      </a:r>
                      <a:r>
                        <a:rPr lang="en-US" altLang="ko-KR" sz="1600" b="1" u="none" dirty="0">
                          <a:solidFill>
                            <a:srgbClr val="00B050"/>
                          </a:solidFill>
                        </a:rPr>
                        <a:t>&amp;</a:t>
                      </a:r>
                      <a:r>
                        <a:rPr lang="ko-KR" altLang="en-US" sz="1600" b="1" u="none" dirty="0">
                          <a:solidFill>
                            <a:srgbClr val="00B050"/>
                          </a:solidFill>
                        </a:rPr>
                        <a:t>상품별 예약현황 예약인원 결제인원 미결제인원이 </a:t>
                      </a:r>
                      <a:r>
                        <a:rPr lang="ko-KR" altLang="en-US" sz="1600" b="1" u="none" dirty="0" err="1">
                          <a:solidFill>
                            <a:srgbClr val="00B050"/>
                          </a:solidFill>
                        </a:rPr>
                        <a:t>동일해야됩니다</a:t>
                      </a:r>
                      <a:r>
                        <a:rPr lang="en-US" altLang="ko-KR" sz="1600" b="1" u="none" dirty="0">
                          <a:solidFill>
                            <a:srgbClr val="00B050"/>
                          </a:solidFill>
                        </a:rPr>
                        <a:t>!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1600" b="1" u="none" dirty="0">
                          <a:solidFill>
                            <a:srgbClr val="00B050"/>
                          </a:solidFill>
                        </a:rPr>
                        <a:t>하지만 저번에도 비슷한 경우를 발생했고</a:t>
                      </a:r>
                      <a:r>
                        <a:rPr lang="en-US" altLang="ko-KR" sz="1600" b="1" u="none" dirty="0">
                          <a:solidFill>
                            <a:srgbClr val="00B050"/>
                          </a:solidFill>
                        </a:rPr>
                        <a:t>, </a:t>
                      </a:r>
                      <a:r>
                        <a:rPr lang="ko-KR" altLang="en-US" sz="1600" b="1" u="none" dirty="0">
                          <a:solidFill>
                            <a:srgbClr val="00B050"/>
                          </a:solidFill>
                        </a:rPr>
                        <a:t>모든 상품을 하나하나 </a:t>
                      </a:r>
                      <a:r>
                        <a:rPr lang="ko-KR" altLang="en-US" sz="1600" b="1" u="none" dirty="0" err="1">
                          <a:solidFill>
                            <a:srgbClr val="00B050"/>
                          </a:solidFill>
                        </a:rPr>
                        <a:t>인원수가맞는지</a:t>
                      </a:r>
                      <a:r>
                        <a:rPr lang="ko-KR" altLang="en-US" sz="1600" b="1" u="none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ko-KR" altLang="en-US" sz="1600" b="1" u="none" dirty="0" err="1">
                          <a:solidFill>
                            <a:srgbClr val="00B050"/>
                          </a:solidFill>
                        </a:rPr>
                        <a:t>저희쪽에서</a:t>
                      </a:r>
                      <a:r>
                        <a:rPr lang="ko-KR" altLang="en-US" sz="1600" b="1" u="none" dirty="0">
                          <a:solidFill>
                            <a:srgbClr val="00B050"/>
                          </a:solidFill>
                        </a:rPr>
                        <a:t> 확인이 불가능합니다</a:t>
                      </a:r>
                      <a:r>
                        <a:rPr lang="en-US" altLang="ko-KR" sz="1600" b="1" u="none" dirty="0">
                          <a:solidFill>
                            <a:srgbClr val="00B050"/>
                          </a:solidFill>
                        </a:rPr>
                        <a:t>!!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1600" b="1" u="none" dirty="0">
                          <a:solidFill>
                            <a:srgbClr val="00B050"/>
                          </a:solidFill>
                        </a:rPr>
                        <a:t>또한 상품별 예약현황에서 명단 볼 경우 </a:t>
                      </a:r>
                      <a:r>
                        <a:rPr lang="en-US" altLang="ko-KR" sz="1600" b="1" u="none" dirty="0">
                          <a:solidFill>
                            <a:srgbClr val="00B050"/>
                          </a:solidFill>
                        </a:rPr>
                        <a:t>77</a:t>
                      </a:r>
                      <a:r>
                        <a:rPr lang="ko-KR" altLang="en-US" sz="1600" b="1" u="none" dirty="0">
                          <a:solidFill>
                            <a:srgbClr val="00B050"/>
                          </a:solidFill>
                        </a:rPr>
                        <a:t>명으로 나옵니다</a:t>
                      </a:r>
                      <a:r>
                        <a:rPr lang="en-US" altLang="ko-KR" sz="1600" b="1" u="none" dirty="0">
                          <a:solidFill>
                            <a:srgbClr val="00B050"/>
                          </a:solidFill>
                        </a:rPr>
                        <a:t>!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600" b="1" u="none" dirty="0">
                          <a:solidFill>
                            <a:srgbClr val="00B050"/>
                          </a:solidFill>
                        </a:rPr>
                        <a:t> 1/8 </a:t>
                      </a:r>
                      <a:r>
                        <a:rPr lang="ko-KR" altLang="en-US" sz="1600" b="1" u="none" dirty="0">
                          <a:solidFill>
                            <a:srgbClr val="00B050"/>
                          </a:solidFill>
                        </a:rPr>
                        <a:t>완주 대둔산 케이블카 상품</a:t>
                      </a:r>
                      <a:endParaRPr lang="en-US" altLang="ko-KR" sz="1600" b="1" u="none" dirty="0">
                        <a:solidFill>
                          <a:srgbClr val="00B050"/>
                        </a:solidFill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1600" b="1" u="none" dirty="0">
                          <a:solidFill>
                            <a:srgbClr val="00B050"/>
                          </a:solidFill>
                        </a:rPr>
                        <a:t>  상품별 예약현황</a:t>
                      </a:r>
                      <a:r>
                        <a:rPr lang="en-US" altLang="ko-KR" sz="1600" b="1" u="none" dirty="0">
                          <a:solidFill>
                            <a:srgbClr val="00B050"/>
                          </a:solidFill>
                        </a:rPr>
                        <a:t>: 78</a:t>
                      </a:r>
                      <a:r>
                        <a:rPr lang="ko-KR" altLang="en-US" sz="1600" b="1" u="none" dirty="0">
                          <a:solidFill>
                            <a:srgbClr val="00B050"/>
                          </a:solidFill>
                        </a:rPr>
                        <a:t>명</a:t>
                      </a:r>
                      <a:endParaRPr lang="en-US" altLang="ko-KR" sz="1600" b="1" u="none" dirty="0">
                        <a:solidFill>
                          <a:srgbClr val="00B050"/>
                        </a:solidFill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600" b="1" u="none" dirty="0">
                          <a:solidFill>
                            <a:srgbClr val="00B050"/>
                          </a:solidFill>
                        </a:rPr>
                        <a:t>  </a:t>
                      </a:r>
                      <a:r>
                        <a:rPr lang="ko-KR" altLang="en-US" sz="1600" b="1" u="none" dirty="0">
                          <a:solidFill>
                            <a:srgbClr val="00B050"/>
                          </a:solidFill>
                        </a:rPr>
                        <a:t>상품별 </a:t>
                      </a:r>
                      <a:r>
                        <a:rPr lang="ko-KR" altLang="en-US" sz="1600" b="1" u="none" dirty="0" err="1">
                          <a:solidFill>
                            <a:srgbClr val="00B050"/>
                          </a:solidFill>
                        </a:rPr>
                        <a:t>예역현황에서</a:t>
                      </a:r>
                      <a:r>
                        <a:rPr lang="ko-KR" altLang="en-US" sz="1600" b="1" u="none" dirty="0">
                          <a:solidFill>
                            <a:srgbClr val="00B050"/>
                          </a:solidFill>
                        </a:rPr>
                        <a:t> 보는 예약자 리스트 </a:t>
                      </a:r>
                      <a:r>
                        <a:rPr lang="en-US" altLang="ko-KR" sz="1600" b="1" u="none" dirty="0">
                          <a:solidFill>
                            <a:srgbClr val="00B050"/>
                          </a:solidFill>
                        </a:rPr>
                        <a:t>: 77</a:t>
                      </a:r>
                      <a:r>
                        <a:rPr lang="ko-KR" altLang="en-US" sz="1600" b="1" u="none" dirty="0">
                          <a:solidFill>
                            <a:srgbClr val="00B050"/>
                          </a:solidFill>
                        </a:rPr>
                        <a:t>명</a:t>
                      </a:r>
                      <a:endParaRPr lang="en-US" altLang="ko-KR" sz="1600" b="1" u="none" dirty="0">
                        <a:solidFill>
                          <a:srgbClr val="00B050"/>
                        </a:solidFill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600" b="1" u="none" dirty="0">
                          <a:solidFill>
                            <a:srgbClr val="00B050"/>
                          </a:solidFill>
                        </a:rPr>
                        <a:t>  </a:t>
                      </a:r>
                      <a:r>
                        <a:rPr lang="ko-KR" altLang="en-US" sz="1600" b="1" u="none" dirty="0">
                          <a:solidFill>
                            <a:srgbClr val="00B050"/>
                          </a:solidFill>
                        </a:rPr>
                        <a:t>출발일자별 예약현황 </a:t>
                      </a:r>
                      <a:r>
                        <a:rPr lang="en-US" altLang="ko-KR" sz="1600" b="1" u="none" dirty="0">
                          <a:solidFill>
                            <a:srgbClr val="00B050"/>
                          </a:solidFill>
                        </a:rPr>
                        <a:t>: 77</a:t>
                      </a:r>
                      <a:r>
                        <a:rPr lang="ko-KR" altLang="en-US" sz="1600" b="1" u="none" dirty="0" smtClean="0">
                          <a:solidFill>
                            <a:srgbClr val="00B050"/>
                          </a:solidFill>
                        </a:rPr>
                        <a:t>명</a:t>
                      </a:r>
                      <a:r>
                        <a:rPr lang="en-US" altLang="ko-KR" sz="1600" b="1" u="none" dirty="0" smtClean="0">
                          <a:solidFill>
                            <a:srgbClr val="00B050"/>
                          </a:solidFill>
                        </a:rPr>
                        <a:t/>
                      </a:r>
                      <a:br>
                        <a:rPr lang="en-US" altLang="ko-KR" sz="1600" b="1" u="none" dirty="0" smtClean="0">
                          <a:solidFill>
                            <a:srgbClr val="00B050"/>
                          </a:solidFill>
                        </a:rPr>
                      </a:br>
                      <a:r>
                        <a:rPr lang="en-US" altLang="ko-KR" sz="1600" b="1" u="none" dirty="0" smtClean="0">
                          <a:solidFill>
                            <a:srgbClr val="00B050"/>
                          </a:solidFill>
                        </a:rPr>
                        <a:t/>
                      </a:r>
                      <a:br>
                        <a:rPr lang="en-US" altLang="ko-KR" sz="1600" b="1" u="none" dirty="0" smtClean="0">
                          <a:solidFill>
                            <a:srgbClr val="00B050"/>
                          </a:solidFill>
                        </a:rPr>
                      </a:br>
                      <a:r>
                        <a:rPr lang="en-US" altLang="ko-KR" sz="1200" b="1" u="none" dirty="0" smtClean="0">
                          <a:solidFill>
                            <a:srgbClr val="FF0000"/>
                          </a:solidFill>
                        </a:rPr>
                        <a:t> - </a:t>
                      </a:r>
                      <a:r>
                        <a:rPr lang="ko-KR" altLang="en-US" sz="1200" b="1" u="none" dirty="0" smtClean="0">
                          <a:solidFill>
                            <a:srgbClr val="FF0000"/>
                          </a:solidFill>
                        </a:rPr>
                        <a:t>처리완료 </a:t>
                      </a:r>
                      <a:r>
                        <a:rPr lang="en-US" altLang="ko-KR" sz="1200" b="1" u="none" dirty="0" smtClean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ko-KR" altLang="en-US" sz="1200" b="1" u="none" dirty="0" smtClean="0">
                          <a:solidFill>
                            <a:srgbClr val="FF0000"/>
                          </a:solidFill>
                        </a:rPr>
                        <a:t>추후 기존 </a:t>
                      </a:r>
                      <a:r>
                        <a:rPr lang="en-US" altLang="ko-KR" sz="1200" b="1" u="none" dirty="0" smtClean="0">
                          <a:solidFill>
                            <a:srgbClr val="FF0000"/>
                          </a:solidFill>
                        </a:rPr>
                        <a:t>D</a:t>
                      </a:r>
                      <a:r>
                        <a:rPr lang="en-US" altLang="ko-KR" sz="1200" b="1" u="none" baseline="0" dirty="0" smtClean="0">
                          <a:solidFill>
                            <a:srgbClr val="FF0000"/>
                          </a:solidFill>
                        </a:rPr>
                        <a:t>B </a:t>
                      </a:r>
                      <a:r>
                        <a:rPr lang="ko-KR" altLang="en-US" sz="1200" b="1" u="none" baseline="0" dirty="0" err="1" smtClean="0">
                          <a:solidFill>
                            <a:srgbClr val="FF0000"/>
                          </a:solidFill>
                        </a:rPr>
                        <a:t>업데이트시</a:t>
                      </a:r>
                      <a:r>
                        <a:rPr lang="ko-KR" altLang="en-US" sz="1200" b="1" u="none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ko-KR" altLang="en-US" sz="1200" b="1" u="none" baseline="0" dirty="0" err="1" smtClean="0">
                          <a:solidFill>
                            <a:srgbClr val="FF0000"/>
                          </a:solidFill>
                        </a:rPr>
                        <a:t>재검수</a:t>
                      </a:r>
                      <a:r>
                        <a:rPr lang="ko-KR" altLang="en-US" sz="1200" b="1" u="none" baseline="0" dirty="0" smtClean="0">
                          <a:solidFill>
                            <a:srgbClr val="FF0000"/>
                          </a:solidFill>
                        </a:rPr>
                        <a:t> 요청</a:t>
                      </a:r>
                      <a:r>
                        <a:rPr lang="en-US" altLang="ko-KR" sz="1200" b="1" u="none" baseline="0" dirty="0" smtClean="0">
                          <a:solidFill>
                            <a:srgbClr val="FF0000"/>
                          </a:solidFill>
                        </a:rPr>
                        <a:t>, 26.01.15)</a:t>
                      </a:r>
                      <a:endParaRPr lang="en-US" altLang="ko-KR" sz="1600" b="1" u="none" dirty="0">
                        <a:solidFill>
                          <a:srgbClr val="FF0000"/>
                        </a:solidFill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200" u="none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20E7D4E-D6D5-A30E-E109-9BEB0C7B6832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 </a:t>
            </a:r>
            <a:r>
              <a:rPr lang="ko-KR" altLang="en-US" sz="1200" b="1" dirty="0"/>
              <a:t>예약관리</a:t>
            </a:r>
            <a:r>
              <a:rPr lang="en-US" altLang="ko-KR" sz="1200" b="1" dirty="0"/>
              <a:t>&gt;</a:t>
            </a:r>
            <a:r>
              <a:rPr lang="ko-KR" altLang="en-US" sz="1200" b="1" dirty="0"/>
              <a:t>출발일자별 </a:t>
            </a:r>
            <a:r>
              <a:rPr lang="ko-KR" altLang="en-US" sz="1200" b="1" dirty="0" err="1"/>
              <a:t>예역현황</a:t>
            </a:r>
            <a:r>
              <a:rPr lang="ko-KR" altLang="en-US" sz="1200" b="1" dirty="0"/>
              <a:t> 상품별 예약현황 인원수 다름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E38C56-2B8E-3A94-D8FE-82F4355A7969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김도희   검수날짜</a:t>
            </a:r>
            <a:r>
              <a:rPr lang="en-US" altLang="ko-KR" sz="1200" dirty="0"/>
              <a:t> : 2026.1.14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665597496"/>
      </p:ext>
    </p:extLst>
  </p:cSld>
  <p:clrMapOvr>
    <a:masterClrMapping/>
  </p:clrMapOvr>
  <p:extLst mod="1">
    <p:ext uri="{6950BFC3-D8DA-4A85-94F7-54DA5524770B}">
      <p188:commentRel xmlns:p188="http://schemas.microsoft.com/office/powerpoint/2018/8/main" xmlns="" r:id="rId2"/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38AC9A-9AD8-1A23-9602-3EC9B532DE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BAA508-D5F6-E95D-6BE4-520D96938995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예약관리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55D87E-D0E4-7B9D-E06C-E374F7DA89ED}"/>
              </a:ext>
            </a:extLst>
          </p:cNvPr>
          <p:cNvSpPr txBox="1"/>
          <p:nvPr/>
        </p:nvSpPr>
        <p:spPr>
          <a:xfrm>
            <a:off x="0" y="412899"/>
            <a:ext cx="12192000" cy="50492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b="1" dirty="0">
                <a:solidFill>
                  <a:srgbClr val="002060"/>
                </a:solidFill>
              </a:rPr>
              <a:t>예약관리</a:t>
            </a:r>
            <a:r>
              <a:rPr lang="en-US" altLang="ko-KR" b="1" dirty="0">
                <a:solidFill>
                  <a:srgbClr val="002060"/>
                </a:solidFill>
              </a:rPr>
              <a:t>&gt;</a:t>
            </a:r>
            <a:r>
              <a:rPr lang="ko-KR" altLang="en-US" b="1" dirty="0">
                <a:solidFill>
                  <a:srgbClr val="002060"/>
                </a:solidFill>
              </a:rPr>
              <a:t>개인별 예약관리</a:t>
            </a:r>
            <a:endParaRPr lang="ko-KR" altLang="en-US" sz="1200" b="1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2CD1F40B-0997-3724-FC69-9E8DA1B7A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072499"/>
            <a:ext cx="2743200" cy="365125"/>
          </a:xfrm>
        </p:spPr>
        <p:txBody>
          <a:bodyPr/>
          <a:lstStyle/>
          <a:p>
            <a:fld id="{85FC5C38-E953-43A3-AEC3-CD908A3DF6B8}" type="slidenum">
              <a:rPr lang="ko-KR" altLang="en-US" smtClean="0"/>
              <a:t>16</a:t>
            </a:fld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DF7440-0DF8-F783-9C48-A0D5188B02C6}"/>
              </a:ext>
            </a:extLst>
          </p:cNvPr>
          <p:cNvSpPr txBox="1"/>
          <p:nvPr/>
        </p:nvSpPr>
        <p:spPr>
          <a:xfrm>
            <a:off x="221671" y="1076428"/>
            <a:ext cx="11314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C00000"/>
                </a:solidFill>
              </a:rPr>
              <a:t>1. </a:t>
            </a:r>
            <a:r>
              <a:rPr lang="ko-KR" altLang="en-US" dirty="0">
                <a:solidFill>
                  <a:srgbClr val="C00000"/>
                </a:solidFill>
              </a:rPr>
              <a:t>검색결과 </a:t>
            </a:r>
            <a:r>
              <a:rPr lang="en-US" altLang="ko-KR" dirty="0">
                <a:solidFill>
                  <a:srgbClr val="C00000"/>
                </a:solidFill>
              </a:rPr>
              <a:t>-&gt; data </a:t>
            </a:r>
            <a:r>
              <a:rPr lang="ko-KR" altLang="en-US" dirty="0">
                <a:solidFill>
                  <a:srgbClr val="C00000"/>
                </a:solidFill>
              </a:rPr>
              <a:t>오류</a:t>
            </a:r>
            <a:r>
              <a:rPr lang="en-US" altLang="ko-KR" dirty="0">
                <a:solidFill>
                  <a:srgbClr val="C00000"/>
                </a:solidFill>
              </a:rPr>
              <a:t> </a:t>
            </a:r>
            <a:endParaRPr lang="ko-KR" altLang="en-US" dirty="0">
              <a:solidFill>
                <a:srgbClr val="C0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F9CF256-13D2-1D3D-8B1D-71FA2213190E}"/>
              </a:ext>
            </a:extLst>
          </p:cNvPr>
          <p:cNvSpPr txBox="1"/>
          <p:nvPr/>
        </p:nvSpPr>
        <p:spPr>
          <a:xfrm>
            <a:off x="221672" y="2384782"/>
            <a:ext cx="11314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C00000"/>
                </a:solidFill>
              </a:rPr>
              <a:t>2. </a:t>
            </a:r>
            <a:r>
              <a:rPr lang="ko-KR" altLang="en-US" dirty="0">
                <a:solidFill>
                  <a:srgbClr val="C00000"/>
                </a:solidFill>
              </a:rPr>
              <a:t>조건검색 없는 결과값과 조건선택한 결과값이랑 변동이 없음</a:t>
            </a:r>
            <a:r>
              <a:rPr lang="en-US" altLang="ko-KR" dirty="0">
                <a:solidFill>
                  <a:srgbClr val="C00000"/>
                </a:solidFill>
              </a:rPr>
              <a:t> </a:t>
            </a:r>
            <a:endParaRPr lang="ko-KR" altLang="en-US" dirty="0">
              <a:solidFill>
                <a:srgbClr val="C00000"/>
              </a:solidFill>
            </a:endParaRPr>
          </a:p>
        </p:txBody>
      </p:sp>
      <p:pic>
        <p:nvPicPr>
          <p:cNvPr id="36" name="그림 35" descr="텍스트, 스크린샷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3C01B5A-5B84-33A9-FE57-37C899391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14" y="2907333"/>
            <a:ext cx="4182767" cy="253029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7" name="잉크 36">
                <a:extLst>
                  <a:ext uri="{FF2B5EF4-FFF2-40B4-BE49-F238E27FC236}">
                    <a16:creationId xmlns:a16="http://schemas.microsoft.com/office/drawing/2014/main" id="{109884E7-BA30-7531-1932-7B37F82348DD}"/>
                  </a:ext>
                </a:extLst>
              </p14:cNvPr>
              <p14:cNvContentPartPr/>
              <p14:nvPr/>
            </p14:nvContentPartPr>
            <p14:xfrm>
              <a:off x="729447" y="5236658"/>
              <a:ext cx="2992320" cy="119520"/>
            </p14:xfrm>
          </p:contentPart>
        </mc:Choice>
        <mc:Fallback xmlns="">
          <p:pic>
            <p:nvPicPr>
              <p:cNvPr id="37" name="잉크 36">
                <a:extLst>
                  <a:ext uri="{FF2B5EF4-FFF2-40B4-BE49-F238E27FC236}">
                    <a16:creationId xmlns:a16="http://schemas.microsoft.com/office/drawing/2014/main" id="{109884E7-BA30-7531-1932-7B37F82348D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5807" y="5129018"/>
                <a:ext cx="3099960" cy="335160"/>
              </a:xfrm>
              <a:prstGeom prst="rect">
                <a:avLst/>
              </a:prstGeom>
            </p:spPr>
          </p:pic>
        </mc:Fallback>
      </mc:AlternateContent>
      <p:pic>
        <p:nvPicPr>
          <p:cNvPr id="42" name="그림 41" descr="텍스트, 스크린샷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C0E4112-E824-C493-667C-6902E3FAB2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3709" y="2999696"/>
            <a:ext cx="4267796" cy="232932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4" name="잉크 43">
                <a:extLst>
                  <a:ext uri="{FF2B5EF4-FFF2-40B4-BE49-F238E27FC236}">
                    <a16:creationId xmlns:a16="http://schemas.microsoft.com/office/drawing/2014/main" id="{D48219E5-6EB2-7B8E-175C-00238FFF57ED}"/>
                  </a:ext>
                </a:extLst>
              </p14:cNvPr>
              <p14:cNvContentPartPr/>
              <p14:nvPr/>
            </p14:nvContentPartPr>
            <p14:xfrm>
              <a:off x="6215847" y="5292098"/>
              <a:ext cx="3704400" cy="9720"/>
            </p14:xfrm>
          </p:contentPart>
        </mc:Choice>
        <mc:Fallback xmlns="">
          <p:pic>
            <p:nvPicPr>
              <p:cNvPr id="44" name="잉크 43">
                <a:extLst>
                  <a:ext uri="{FF2B5EF4-FFF2-40B4-BE49-F238E27FC236}">
                    <a16:creationId xmlns:a16="http://schemas.microsoft.com/office/drawing/2014/main" id="{D48219E5-6EB2-7B8E-175C-00238FFF57E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61847" y="5184098"/>
                <a:ext cx="381204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5" name="잉크 44">
                <a:extLst>
                  <a:ext uri="{FF2B5EF4-FFF2-40B4-BE49-F238E27FC236}">
                    <a16:creationId xmlns:a16="http://schemas.microsoft.com/office/drawing/2014/main" id="{788542DC-1F65-0CCC-CDCB-20449023C1C8}"/>
                  </a:ext>
                </a:extLst>
              </p14:cNvPr>
              <p14:cNvContentPartPr/>
              <p14:nvPr/>
            </p14:nvContentPartPr>
            <p14:xfrm>
              <a:off x="7904967" y="3102938"/>
              <a:ext cx="934200" cy="759240"/>
            </p14:xfrm>
          </p:contentPart>
        </mc:Choice>
        <mc:Fallback xmlns="">
          <p:pic>
            <p:nvPicPr>
              <p:cNvPr id="45" name="잉크 44">
                <a:extLst>
                  <a:ext uri="{FF2B5EF4-FFF2-40B4-BE49-F238E27FC236}">
                    <a16:creationId xmlns:a16="http://schemas.microsoft.com/office/drawing/2014/main" id="{788542DC-1F65-0CCC-CDCB-20449023C1C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850967" y="2994938"/>
                <a:ext cx="1041840" cy="9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6" name="잉크 45">
                <a:extLst>
                  <a:ext uri="{FF2B5EF4-FFF2-40B4-BE49-F238E27FC236}">
                    <a16:creationId xmlns:a16="http://schemas.microsoft.com/office/drawing/2014/main" id="{F53C92E6-85E9-FBC9-C84A-B13151D1107C}"/>
                  </a:ext>
                </a:extLst>
              </p14:cNvPr>
              <p14:cNvContentPartPr/>
              <p14:nvPr/>
            </p14:nvContentPartPr>
            <p14:xfrm>
              <a:off x="8201967" y="4052618"/>
              <a:ext cx="824040" cy="455760"/>
            </p14:xfrm>
          </p:contentPart>
        </mc:Choice>
        <mc:Fallback xmlns="">
          <p:pic>
            <p:nvPicPr>
              <p:cNvPr id="46" name="잉크 45">
                <a:extLst>
                  <a:ext uri="{FF2B5EF4-FFF2-40B4-BE49-F238E27FC236}">
                    <a16:creationId xmlns:a16="http://schemas.microsoft.com/office/drawing/2014/main" id="{F53C92E6-85E9-FBC9-C84A-B13151D1107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147967" y="3944978"/>
                <a:ext cx="931680" cy="67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7" name="잉크 46">
                <a:extLst>
                  <a:ext uri="{FF2B5EF4-FFF2-40B4-BE49-F238E27FC236}">
                    <a16:creationId xmlns:a16="http://schemas.microsoft.com/office/drawing/2014/main" id="{2BD87891-2260-0A71-8E9F-DDC5D5A93EE4}"/>
                  </a:ext>
                </a:extLst>
              </p14:cNvPr>
              <p14:cNvContentPartPr/>
              <p14:nvPr/>
            </p14:nvContentPartPr>
            <p14:xfrm>
              <a:off x="8220327" y="3786938"/>
              <a:ext cx="428760" cy="46800"/>
            </p14:xfrm>
          </p:contentPart>
        </mc:Choice>
        <mc:Fallback xmlns="">
          <p:pic>
            <p:nvPicPr>
              <p:cNvPr id="47" name="잉크 46">
                <a:extLst>
                  <a:ext uri="{FF2B5EF4-FFF2-40B4-BE49-F238E27FC236}">
                    <a16:creationId xmlns:a16="http://schemas.microsoft.com/office/drawing/2014/main" id="{2BD87891-2260-0A71-8E9F-DDC5D5A93EE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166687" y="3678938"/>
                <a:ext cx="536400" cy="262440"/>
              </a:xfrm>
              <a:prstGeom prst="rect">
                <a:avLst/>
              </a:prstGeom>
            </p:spPr>
          </p:pic>
        </mc:Fallback>
      </mc:AlternateContent>
      <p:sp>
        <p:nvSpPr>
          <p:cNvPr id="49" name="직사각형 48">
            <a:extLst>
              <a:ext uri="{FF2B5EF4-FFF2-40B4-BE49-F238E27FC236}">
                <a16:creationId xmlns:a16="http://schemas.microsoft.com/office/drawing/2014/main" id="{E945E88E-6E44-D8D0-92A8-0C21D17123B9}"/>
              </a:ext>
            </a:extLst>
          </p:cNvPr>
          <p:cNvSpPr/>
          <p:nvPr/>
        </p:nvSpPr>
        <p:spPr>
          <a:xfrm>
            <a:off x="1907310" y="2999696"/>
            <a:ext cx="1971963" cy="3531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/>
              <a:t>조건선택없음</a:t>
            </a:r>
            <a:endParaRPr lang="ko-KR" altLang="en-US" dirty="0"/>
          </a:p>
        </p:txBody>
      </p: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28309401-C9A8-910D-C8C7-5764EB3DB4BC}"/>
              </a:ext>
            </a:extLst>
          </p:cNvPr>
          <p:cNvSpPr/>
          <p:nvPr/>
        </p:nvSpPr>
        <p:spPr>
          <a:xfrm>
            <a:off x="9026007" y="2869364"/>
            <a:ext cx="1971963" cy="3531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조건선택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BE31EFB-5A7B-6731-9293-36A8ED277856}"/>
              </a:ext>
            </a:extLst>
          </p:cNvPr>
          <p:cNvSpPr txBox="1"/>
          <p:nvPr/>
        </p:nvSpPr>
        <p:spPr>
          <a:xfrm>
            <a:off x="544945" y="1597891"/>
            <a:ext cx="9744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모든 것이 수정되고 </a:t>
            </a:r>
            <a:r>
              <a:rPr lang="en-US" altLang="ko-KR" dirty="0"/>
              <a:t>data </a:t>
            </a:r>
            <a:r>
              <a:rPr lang="ko-KR" altLang="en-US" dirty="0"/>
              <a:t>값 검수예정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3294CF-0868-8BA9-E5B9-2E50B028116F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어지영   검수날짜</a:t>
            </a:r>
            <a:r>
              <a:rPr lang="en-US" altLang="ko-KR" sz="1200" dirty="0"/>
              <a:t> : 2026.1.7</a:t>
            </a:r>
            <a:endParaRPr lang="ko-KR" alt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3476056" y="5590843"/>
            <a:ext cx="7115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>
                <a:solidFill>
                  <a:srgbClr val="0070C0"/>
                </a:solidFill>
              </a:rPr>
              <a:t>확인 결과 </a:t>
            </a:r>
            <a:r>
              <a:rPr lang="en-US" altLang="ko-KR" sz="1200" b="1" dirty="0">
                <a:solidFill>
                  <a:srgbClr val="0070C0"/>
                </a:solidFill>
              </a:rPr>
              <a:t/>
            </a:r>
            <a:br>
              <a:rPr lang="en-US" altLang="ko-KR" sz="1200" b="1" dirty="0">
                <a:solidFill>
                  <a:srgbClr val="0070C0"/>
                </a:solidFill>
              </a:rPr>
            </a:br>
            <a:r>
              <a:rPr lang="ko-KR" altLang="en-US" sz="1200" b="1" dirty="0">
                <a:solidFill>
                  <a:srgbClr val="0070C0"/>
                </a:solidFill>
              </a:rPr>
              <a:t>예약일 </a:t>
            </a:r>
            <a:r>
              <a:rPr lang="en-US" altLang="ko-KR" sz="1200" b="1" dirty="0">
                <a:solidFill>
                  <a:srgbClr val="0070C0"/>
                </a:solidFill>
              </a:rPr>
              <a:t>2025-01-01 ~ 2025-06-30 </a:t>
            </a:r>
            <a:r>
              <a:rPr lang="ko-KR" altLang="en-US" sz="1200" b="1" dirty="0">
                <a:solidFill>
                  <a:srgbClr val="0070C0"/>
                </a:solidFill>
              </a:rPr>
              <a:t>기간의 </a:t>
            </a:r>
            <a:r>
              <a:rPr lang="ko-KR" altLang="en-US" sz="1200" b="1" dirty="0" err="1">
                <a:solidFill>
                  <a:srgbClr val="0070C0"/>
                </a:solidFill>
              </a:rPr>
              <a:t>데이타가</a:t>
            </a:r>
            <a:r>
              <a:rPr lang="ko-KR" altLang="en-US" sz="1200" b="1" dirty="0">
                <a:solidFill>
                  <a:srgbClr val="0070C0"/>
                </a:solidFill>
              </a:rPr>
              <a:t> </a:t>
            </a:r>
            <a:r>
              <a:rPr lang="en-US" altLang="ko-KR" sz="1200" b="1" dirty="0">
                <a:solidFill>
                  <a:srgbClr val="0070C0"/>
                </a:solidFill>
              </a:rPr>
              <a:t>[</a:t>
            </a:r>
            <a:r>
              <a:rPr lang="ko-KR" altLang="en-US" sz="1200" b="1" dirty="0" err="1">
                <a:solidFill>
                  <a:srgbClr val="0070C0"/>
                </a:solidFill>
              </a:rPr>
              <a:t>예약확정</a:t>
            </a:r>
            <a:r>
              <a:rPr lang="en-US" altLang="ko-KR" sz="1200" b="1" dirty="0">
                <a:solidFill>
                  <a:srgbClr val="0070C0"/>
                </a:solidFill>
              </a:rPr>
              <a:t>] </a:t>
            </a:r>
            <a:r>
              <a:rPr lang="ko-KR" altLang="en-US" sz="1200" b="1" dirty="0">
                <a:solidFill>
                  <a:srgbClr val="0070C0"/>
                </a:solidFill>
              </a:rPr>
              <a:t>및 </a:t>
            </a:r>
            <a:r>
              <a:rPr lang="en-US" altLang="ko-KR" sz="1200" b="1" dirty="0">
                <a:solidFill>
                  <a:srgbClr val="0070C0"/>
                </a:solidFill>
              </a:rPr>
              <a:t>[</a:t>
            </a:r>
            <a:r>
              <a:rPr lang="ko-KR" altLang="en-US" sz="1200" b="1" dirty="0">
                <a:solidFill>
                  <a:srgbClr val="0070C0"/>
                </a:solidFill>
              </a:rPr>
              <a:t>결제완료</a:t>
            </a:r>
            <a:r>
              <a:rPr lang="en-US" altLang="ko-KR" sz="1200" b="1" dirty="0">
                <a:solidFill>
                  <a:srgbClr val="0070C0"/>
                </a:solidFill>
              </a:rPr>
              <a:t>] </a:t>
            </a:r>
            <a:r>
              <a:rPr lang="ko-KR" altLang="en-US" sz="1200" b="1" dirty="0">
                <a:solidFill>
                  <a:srgbClr val="0070C0"/>
                </a:solidFill>
              </a:rPr>
              <a:t>된 데이터만 있습니다</a:t>
            </a:r>
            <a:r>
              <a:rPr lang="en-US" altLang="ko-KR" sz="1200" b="1" dirty="0">
                <a:solidFill>
                  <a:srgbClr val="0070C0"/>
                </a:solidFill>
              </a:rPr>
              <a:t>.</a:t>
            </a:r>
            <a:br>
              <a:rPr lang="en-US" altLang="ko-KR" sz="1200" b="1" dirty="0">
                <a:solidFill>
                  <a:srgbClr val="0070C0"/>
                </a:solidFill>
              </a:rPr>
            </a:br>
            <a:r>
              <a:rPr lang="ko-KR" altLang="en-US" sz="1200" b="1" dirty="0">
                <a:solidFill>
                  <a:srgbClr val="0070C0"/>
                </a:solidFill>
              </a:rPr>
              <a:t>기간을 </a:t>
            </a:r>
            <a:r>
              <a:rPr lang="en-US" altLang="ko-KR" sz="1200" b="1" dirty="0">
                <a:solidFill>
                  <a:srgbClr val="0070C0"/>
                </a:solidFill>
              </a:rPr>
              <a:t>2025-01-01 ~ 2025-11-01</a:t>
            </a:r>
            <a:r>
              <a:rPr lang="ko-KR" altLang="en-US" sz="1200" b="1" dirty="0">
                <a:solidFill>
                  <a:srgbClr val="0070C0"/>
                </a:solidFill>
              </a:rPr>
              <a:t>까지로 해서 검색하시면 달라지는 것을 </a:t>
            </a:r>
            <a:r>
              <a:rPr lang="ko-KR" altLang="en-US" sz="1200" b="1" dirty="0" err="1">
                <a:solidFill>
                  <a:srgbClr val="0070C0"/>
                </a:solidFill>
              </a:rPr>
              <a:t>볼수</a:t>
            </a:r>
            <a:r>
              <a:rPr lang="ko-KR" altLang="en-US" sz="1200" b="1" dirty="0">
                <a:solidFill>
                  <a:srgbClr val="0070C0"/>
                </a:solidFill>
              </a:rPr>
              <a:t> 있습니다</a:t>
            </a:r>
            <a:r>
              <a:rPr lang="en-US" altLang="ko-KR" sz="1200" b="1" dirty="0" smtClean="0">
                <a:solidFill>
                  <a:srgbClr val="0070C0"/>
                </a:solidFill>
              </a:rPr>
              <a:t>.</a:t>
            </a:r>
            <a:r>
              <a:rPr lang="en-US" altLang="ko-KR" sz="1200" b="1" dirty="0">
                <a:solidFill>
                  <a:srgbClr val="0070C0"/>
                </a:solidFill>
              </a:rPr>
              <a:t/>
            </a:r>
            <a:br>
              <a:rPr lang="en-US" altLang="ko-KR" sz="1200" b="1" dirty="0">
                <a:solidFill>
                  <a:srgbClr val="0070C0"/>
                </a:solidFill>
              </a:rPr>
            </a:br>
            <a:endParaRPr lang="ko-KR" altLang="en-US" sz="1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272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05D549-252C-77F6-E10C-6DC50EE01F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4A3AD7D-5BD6-04F0-DCF7-85807A1847EF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예약관리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338EFB-70DE-93A4-85A3-0A9B2196048F}"/>
              </a:ext>
            </a:extLst>
          </p:cNvPr>
          <p:cNvSpPr txBox="1"/>
          <p:nvPr/>
        </p:nvSpPr>
        <p:spPr>
          <a:xfrm>
            <a:off x="0" y="412899"/>
            <a:ext cx="12192000" cy="50492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b="1" dirty="0">
                <a:solidFill>
                  <a:srgbClr val="002060"/>
                </a:solidFill>
              </a:rPr>
              <a:t>예약관리</a:t>
            </a:r>
            <a:r>
              <a:rPr lang="en-US" altLang="ko-KR" b="1" dirty="0">
                <a:solidFill>
                  <a:srgbClr val="002060"/>
                </a:solidFill>
              </a:rPr>
              <a:t>&gt;</a:t>
            </a:r>
            <a:r>
              <a:rPr lang="ko-KR" altLang="en-US" b="1" dirty="0">
                <a:solidFill>
                  <a:srgbClr val="002060"/>
                </a:solidFill>
              </a:rPr>
              <a:t>개인별 예약관리</a:t>
            </a:r>
            <a:endParaRPr lang="ko-KR" altLang="en-US" sz="1200" b="1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C7A86188-15EB-60DE-EF4C-A50DB0BE9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6002" y="5072498"/>
            <a:ext cx="2743200" cy="365125"/>
          </a:xfrm>
        </p:spPr>
        <p:txBody>
          <a:bodyPr/>
          <a:lstStyle/>
          <a:p>
            <a:fld id="{85FC5C38-E953-43A3-AEC3-CD908A3DF6B8}" type="slidenum">
              <a:rPr lang="ko-KR" altLang="en-US" smtClean="0"/>
              <a:t>17</a:t>
            </a:fld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3B6874-0A72-C365-C834-F4C8719003DE}"/>
              </a:ext>
            </a:extLst>
          </p:cNvPr>
          <p:cNvSpPr txBox="1"/>
          <p:nvPr/>
        </p:nvSpPr>
        <p:spPr>
          <a:xfrm>
            <a:off x="221672" y="1030745"/>
            <a:ext cx="11314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C00000"/>
                </a:solidFill>
              </a:rPr>
              <a:t>3. </a:t>
            </a:r>
            <a:r>
              <a:rPr lang="ko-KR" altLang="en-US" dirty="0">
                <a:solidFill>
                  <a:srgbClr val="C00000"/>
                </a:solidFill>
              </a:rPr>
              <a:t>초기화면 셋팅</a:t>
            </a:r>
          </a:p>
        </p:txBody>
      </p:sp>
      <p:pic>
        <p:nvPicPr>
          <p:cNvPr id="6" name="그림 5" descr="텍스트, 스크린샷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A2E0F11-BA21-A9B2-E2EA-D9E0A5B74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945" y="1795235"/>
            <a:ext cx="6982799" cy="2379602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15F27657-94C5-6442-186C-F442E1932BA9}"/>
              </a:ext>
            </a:extLst>
          </p:cNvPr>
          <p:cNvSpPr/>
          <p:nvPr/>
        </p:nvSpPr>
        <p:spPr>
          <a:xfrm>
            <a:off x="507945" y="1425903"/>
            <a:ext cx="1865800" cy="3693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현행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2AEAF45D-E585-0260-72B0-3AD501EF5007}"/>
              </a:ext>
            </a:extLst>
          </p:cNvPr>
          <p:cNvSpPr/>
          <p:nvPr/>
        </p:nvSpPr>
        <p:spPr>
          <a:xfrm>
            <a:off x="507945" y="4266086"/>
            <a:ext cx="1865800" cy="3693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수정</a:t>
            </a:r>
          </a:p>
        </p:txBody>
      </p:sp>
      <p:pic>
        <p:nvPicPr>
          <p:cNvPr id="12" name="그림 11" descr="텍스트, 스크린샷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AE3DC99-71F9-54E6-E3F7-ED905AA955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945" y="4726666"/>
            <a:ext cx="6973273" cy="2379603"/>
          </a:xfrm>
          <a:prstGeom prst="rect">
            <a:avLst/>
          </a:prstGeom>
        </p:spPr>
      </p:pic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43A12613-732E-29A8-9071-C674C90DCA7E}"/>
              </a:ext>
            </a:extLst>
          </p:cNvPr>
          <p:cNvCxnSpPr/>
          <p:nvPr/>
        </p:nvCxnSpPr>
        <p:spPr>
          <a:xfrm>
            <a:off x="5504873" y="4073236"/>
            <a:ext cx="0" cy="2133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8E491EA9-3FF1-2F34-A812-4695D71707CB}"/>
              </a:ext>
            </a:extLst>
          </p:cNvPr>
          <p:cNvCxnSpPr/>
          <p:nvPr/>
        </p:nvCxnSpPr>
        <p:spPr>
          <a:xfrm>
            <a:off x="6710218" y="4188261"/>
            <a:ext cx="0" cy="2133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4DDAE74-78EC-95E6-F47F-9AED13D49782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어지영   검수날짜</a:t>
            </a:r>
            <a:r>
              <a:rPr lang="en-US" altLang="ko-KR" sz="1200" dirty="0"/>
              <a:t> : 2026.1.7</a:t>
            </a:r>
            <a:endParaRPr lang="ko-KR" altLang="en-US" sz="1200" dirty="0"/>
          </a:p>
        </p:txBody>
      </p:sp>
      <p:sp>
        <p:nvSpPr>
          <p:cNvPr id="9" name="직사각형 8"/>
          <p:cNvSpPr/>
          <p:nvPr/>
        </p:nvSpPr>
        <p:spPr>
          <a:xfrm>
            <a:off x="8050067" y="1624481"/>
            <a:ext cx="3486150" cy="61459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dirty="0">
                <a:solidFill>
                  <a:schemeClr val="tx1"/>
                </a:solidFill>
              </a:rPr>
              <a:t>개인별 </a:t>
            </a:r>
            <a:r>
              <a:rPr lang="ko-KR" altLang="en-US" sz="1200" dirty="0" err="1">
                <a:solidFill>
                  <a:schemeClr val="tx1"/>
                </a:solidFill>
              </a:rPr>
              <a:t>예약현황</a:t>
            </a:r>
            <a:r>
              <a:rPr lang="ko-KR" altLang="en-US" sz="1200" dirty="0">
                <a:solidFill>
                  <a:schemeClr val="tx1"/>
                </a:solidFill>
              </a:rPr>
              <a:t> </a:t>
            </a:r>
            <a:r>
              <a:rPr lang="ko-KR" altLang="en-US" sz="1200" dirty="0" err="1">
                <a:solidFill>
                  <a:schemeClr val="tx1"/>
                </a:solidFill>
              </a:rPr>
              <a:t>접속시</a:t>
            </a:r>
            <a:r>
              <a:rPr lang="ko-KR" altLang="en-US" sz="1200" dirty="0">
                <a:solidFill>
                  <a:schemeClr val="tx1"/>
                </a:solidFill>
              </a:rPr>
              <a:t> </a:t>
            </a:r>
            <a:r>
              <a:rPr lang="ko-KR" altLang="en-US" sz="1200" dirty="0" err="1">
                <a:solidFill>
                  <a:schemeClr val="tx1"/>
                </a:solidFill>
              </a:rPr>
              <a:t>조건검색과</a:t>
            </a:r>
            <a:r>
              <a:rPr lang="ko-KR" altLang="en-US" sz="1200" dirty="0">
                <a:solidFill>
                  <a:schemeClr val="tx1"/>
                </a:solidFill>
              </a:rPr>
              <a:t> 무관하게</a:t>
            </a:r>
            <a:r>
              <a:rPr lang="en-US" altLang="ko-KR" sz="1200" dirty="0">
                <a:solidFill>
                  <a:schemeClr val="tx1"/>
                </a:solidFill>
              </a:rPr>
              <a:t/>
            </a:r>
            <a:br>
              <a:rPr lang="en-US" altLang="ko-KR" sz="1200" dirty="0">
                <a:solidFill>
                  <a:schemeClr val="tx1"/>
                </a:solidFill>
              </a:rPr>
            </a:br>
            <a:r>
              <a:rPr lang="ko-KR" altLang="en-US" sz="1200" dirty="0">
                <a:solidFill>
                  <a:schemeClr val="tx1"/>
                </a:solidFill>
              </a:rPr>
              <a:t>전체 리스트가 나오도록 처리하였습니다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EF308B34-682B-C223-C05C-C52F703038E4}"/>
              </a:ext>
            </a:extLst>
          </p:cNvPr>
          <p:cNvSpPr/>
          <p:nvPr/>
        </p:nvSpPr>
        <p:spPr>
          <a:xfrm>
            <a:off x="8050067" y="2895462"/>
            <a:ext cx="3486150" cy="293179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b="1" dirty="0">
                <a:solidFill>
                  <a:srgbClr val="00B050"/>
                </a:solidFill>
              </a:rPr>
              <a:t>처리안됨</a:t>
            </a:r>
            <a:r>
              <a:rPr lang="ko-KR" altLang="en-US" sz="1600" dirty="0">
                <a:solidFill>
                  <a:srgbClr val="00B050"/>
                </a:solidFill>
              </a:rPr>
              <a:t> </a:t>
            </a:r>
            <a:r>
              <a:rPr lang="en-US" altLang="ko-KR" sz="1600" dirty="0">
                <a:solidFill>
                  <a:srgbClr val="00B050"/>
                </a:solidFill>
              </a:rPr>
              <a:t>!  -0114</a:t>
            </a:r>
            <a:r>
              <a:rPr lang="ko-KR" altLang="en-US" sz="1600" dirty="0">
                <a:solidFill>
                  <a:srgbClr val="00B050"/>
                </a:solidFill>
              </a:rPr>
              <a:t>도희 </a:t>
            </a:r>
            <a:endParaRPr lang="en-US" altLang="ko-KR" sz="1600" dirty="0">
              <a:solidFill>
                <a:srgbClr val="00B050"/>
              </a:solidFill>
            </a:endParaRPr>
          </a:p>
          <a:p>
            <a:r>
              <a:rPr lang="en-US" altLang="ko-KR" sz="1600" dirty="0">
                <a:solidFill>
                  <a:srgbClr val="00B050"/>
                </a:solidFill>
              </a:rPr>
              <a:t>&gt; </a:t>
            </a:r>
            <a:r>
              <a:rPr lang="ko-KR" altLang="en-US" sz="1600" dirty="0">
                <a:solidFill>
                  <a:srgbClr val="00B050"/>
                </a:solidFill>
              </a:rPr>
              <a:t>옵션박스에서 디폴트문제 </a:t>
            </a:r>
            <a:r>
              <a:rPr lang="en-US" altLang="ko-KR" sz="1600" dirty="0">
                <a:solidFill>
                  <a:srgbClr val="00B050"/>
                </a:solidFill>
              </a:rPr>
              <a:t>2page</a:t>
            </a:r>
            <a:r>
              <a:rPr lang="ko-KR" altLang="en-US" sz="1600" dirty="0">
                <a:solidFill>
                  <a:srgbClr val="00B050"/>
                </a:solidFill>
              </a:rPr>
              <a:t>와 동일한 </a:t>
            </a:r>
            <a:r>
              <a:rPr lang="ko-KR" altLang="en-US" sz="1600" dirty="0" smtClean="0">
                <a:solidFill>
                  <a:srgbClr val="00B050"/>
                </a:solidFill>
              </a:rPr>
              <a:t>내용</a:t>
            </a:r>
            <a:r>
              <a:rPr lang="en-US" altLang="ko-KR" sz="1600" dirty="0" smtClean="0">
                <a:solidFill>
                  <a:srgbClr val="00B050"/>
                </a:solidFill>
              </a:rPr>
              <a:t/>
            </a:r>
            <a:br>
              <a:rPr lang="en-US" altLang="ko-KR" sz="1600" dirty="0" smtClean="0">
                <a:solidFill>
                  <a:srgbClr val="00B050"/>
                </a:solidFill>
              </a:rPr>
            </a:br>
            <a:r>
              <a:rPr lang="en-US" altLang="ko-KR" sz="1600" dirty="0" smtClean="0">
                <a:solidFill>
                  <a:srgbClr val="00B050"/>
                </a:solidFill>
              </a:rPr>
              <a:t/>
            </a:r>
            <a:br>
              <a:rPr lang="en-US" altLang="ko-KR" sz="1600" dirty="0" smtClean="0">
                <a:solidFill>
                  <a:srgbClr val="00B050"/>
                </a:solidFill>
              </a:rPr>
            </a:br>
            <a:r>
              <a:rPr lang="en-US" altLang="ko-KR" sz="1600" dirty="0" smtClean="0">
                <a:solidFill>
                  <a:srgbClr val="FF0000"/>
                </a:solidFill>
              </a:rPr>
              <a:t>- 2</a:t>
            </a:r>
            <a:r>
              <a:rPr lang="ko-KR" altLang="en-US" sz="1600" dirty="0" smtClean="0">
                <a:solidFill>
                  <a:srgbClr val="FF0000"/>
                </a:solidFill>
              </a:rPr>
              <a:t>페이지 </a:t>
            </a:r>
            <a:r>
              <a:rPr lang="ko-KR" altLang="en-US" sz="1600" dirty="0" err="1" smtClean="0">
                <a:solidFill>
                  <a:srgbClr val="FF0000"/>
                </a:solidFill>
              </a:rPr>
              <a:t>답변</a:t>
            </a:r>
            <a:r>
              <a:rPr lang="ko-KR" altLang="en-US" sz="1600" dirty="0" err="1" smtClean="0">
                <a:solidFill>
                  <a:srgbClr val="FF0000"/>
                </a:solidFill>
              </a:rPr>
              <a:t>참고</a:t>
            </a:r>
            <a:r>
              <a:rPr lang="ko-KR" altLang="en-US" sz="1600" dirty="0" smtClean="0">
                <a:solidFill>
                  <a:srgbClr val="FF0000"/>
                </a:solidFill>
              </a:rPr>
              <a:t> </a:t>
            </a:r>
            <a:r>
              <a:rPr lang="en-US" altLang="ko-KR" sz="1600" dirty="0" smtClean="0">
                <a:solidFill>
                  <a:srgbClr val="FF0000"/>
                </a:solidFill>
              </a:rPr>
              <a:t>(</a:t>
            </a:r>
            <a:r>
              <a:rPr lang="ko-KR" altLang="en-US" sz="1600" dirty="0" err="1" smtClean="0">
                <a:solidFill>
                  <a:srgbClr val="FF0000"/>
                </a:solidFill>
              </a:rPr>
              <a:t>어지영이사</a:t>
            </a:r>
            <a:r>
              <a:rPr lang="ko-KR" altLang="en-US" sz="1600" dirty="0" smtClean="0">
                <a:solidFill>
                  <a:srgbClr val="FF0000"/>
                </a:solidFill>
              </a:rPr>
              <a:t> </a:t>
            </a:r>
            <a:r>
              <a:rPr lang="ko-KR" altLang="en-US" sz="1600" dirty="0" err="1" smtClean="0">
                <a:solidFill>
                  <a:srgbClr val="FF0000"/>
                </a:solidFill>
              </a:rPr>
              <a:t>요청임</a:t>
            </a:r>
            <a:r>
              <a:rPr lang="en-US" altLang="ko-KR" sz="1600" dirty="0" smtClean="0">
                <a:solidFill>
                  <a:srgbClr val="FF0000"/>
                </a:solidFill>
              </a:rPr>
              <a:t>)</a:t>
            </a:r>
            <a:endParaRPr lang="en-US" altLang="ko-KR" sz="1600" dirty="0">
              <a:solidFill>
                <a:srgbClr val="FF0000"/>
              </a:solidFill>
            </a:endParaRPr>
          </a:p>
          <a:p>
            <a:endParaRPr lang="ko-KR" altLang="en-US" sz="1600" dirty="0">
              <a:solidFill>
                <a:srgbClr val="00B050"/>
              </a:solidFill>
            </a:endParaRPr>
          </a:p>
        </p:txBody>
      </p: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5129D180-91D3-0D47-13F1-38189BE6264A}"/>
              </a:ext>
            </a:extLst>
          </p:cNvPr>
          <p:cNvCxnSpPr>
            <a:cxnSpLocks/>
          </p:cNvCxnSpPr>
          <p:nvPr/>
        </p:nvCxnSpPr>
        <p:spPr>
          <a:xfrm>
            <a:off x="9793142" y="2135957"/>
            <a:ext cx="0" cy="6688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37399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A92F18-831E-5364-4106-494B8A317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4DDB1E5-0204-3E37-119F-CC9D883295DF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예약관리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20D704-80FA-F2E8-7255-7F3FA1803562}"/>
              </a:ext>
            </a:extLst>
          </p:cNvPr>
          <p:cNvSpPr txBox="1"/>
          <p:nvPr/>
        </p:nvSpPr>
        <p:spPr>
          <a:xfrm>
            <a:off x="0" y="412899"/>
            <a:ext cx="12192000" cy="50492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b="1" dirty="0">
                <a:solidFill>
                  <a:srgbClr val="002060"/>
                </a:solidFill>
              </a:rPr>
              <a:t>예약관리</a:t>
            </a:r>
            <a:r>
              <a:rPr lang="en-US" altLang="ko-KR" b="1" dirty="0">
                <a:solidFill>
                  <a:srgbClr val="002060"/>
                </a:solidFill>
              </a:rPr>
              <a:t>&gt;</a:t>
            </a:r>
            <a:r>
              <a:rPr lang="ko-KR" altLang="en-US" b="1" dirty="0">
                <a:solidFill>
                  <a:srgbClr val="002060"/>
                </a:solidFill>
              </a:rPr>
              <a:t>개인별 예약관리 </a:t>
            </a:r>
            <a:r>
              <a:rPr lang="en-US" altLang="ko-KR" b="1" dirty="0">
                <a:solidFill>
                  <a:srgbClr val="002060"/>
                </a:solidFill>
              </a:rPr>
              <a:t>(</a:t>
            </a:r>
            <a:r>
              <a:rPr lang="ko-KR" altLang="en-US" b="1" dirty="0">
                <a:solidFill>
                  <a:srgbClr val="002060"/>
                </a:solidFill>
              </a:rPr>
              <a:t>직원이 예약 넣을 때</a:t>
            </a:r>
            <a:r>
              <a:rPr lang="en-US" altLang="ko-KR" b="1" dirty="0">
                <a:solidFill>
                  <a:srgbClr val="002060"/>
                </a:solidFill>
              </a:rPr>
              <a:t>)</a:t>
            </a:r>
            <a:endParaRPr lang="ko-KR" altLang="en-US" sz="1200" b="1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511270A-80EE-D00A-7DB8-AC27267FB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6002" y="5072498"/>
            <a:ext cx="2743200" cy="365125"/>
          </a:xfrm>
        </p:spPr>
        <p:txBody>
          <a:bodyPr/>
          <a:lstStyle/>
          <a:p>
            <a:fld id="{85FC5C38-E953-43A3-AEC3-CD908A3DF6B8}" type="slidenum">
              <a:rPr lang="ko-KR" altLang="en-US" smtClean="0"/>
              <a:t>18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EF9288-9705-F2CA-1AD5-46267326FAAA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김도희   검수날짜</a:t>
            </a:r>
            <a:r>
              <a:rPr lang="en-US" altLang="ko-KR" sz="1200" dirty="0"/>
              <a:t> : 2026.1.7</a:t>
            </a:r>
            <a:endParaRPr lang="ko-KR" altLang="en-US" sz="1200" dirty="0"/>
          </a:p>
        </p:txBody>
      </p:sp>
      <p:pic>
        <p:nvPicPr>
          <p:cNvPr id="11" name="그림 10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28BA0B4-A235-0B74-0C4D-2CB641E07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580" y="1031999"/>
            <a:ext cx="5983021" cy="5015716"/>
          </a:xfrm>
          <a:prstGeom prst="rect">
            <a:avLst/>
          </a:prstGeom>
        </p:spPr>
      </p:pic>
      <p:graphicFrame>
        <p:nvGraphicFramePr>
          <p:cNvPr id="17" name="표 16">
            <a:extLst>
              <a:ext uri="{FF2B5EF4-FFF2-40B4-BE49-F238E27FC236}">
                <a16:creationId xmlns:a16="http://schemas.microsoft.com/office/drawing/2014/main" id="{5CF00E60-9AF2-C7B9-DC87-DB4F30474E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1343498"/>
              </p:ext>
            </p:extLst>
          </p:nvPr>
        </p:nvGraphicFramePr>
        <p:xfrm>
          <a:off x="6536602" y="1021945"/>
          <a:ext cx="5350056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0056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상품에 맞게 탑승지 선택 할 수 있게 요청 드립니다</a:t>
                      </a: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보통 강원은 시청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종합운동장역</a:t>
                      </a: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전라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경상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충청권은 시청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교대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동전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죽전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신갈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, (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안성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)</a:t>
                      </a:r>
                      <a:br>
                        <a:rPr lang="en-US" altLang="ko-KR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200" dirty="0">
                          <a:solidFill>
                            <a:srgbClr val="FF0000"/>
                          </a:solidFill>
                        </a:rPr>
                        <a:t>처리완료</a:t>
                      </a:r>
                      <a:endParaRPr lang="en-US" altLang="ko-KR" sz="1200" dirty="0">
                        <a:solidFill>
                          <a:srgbClr val="FF0000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b="1" dirty="0">
                        <a:solidFill>
                          <a:srgbClr val="FF0000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rgbClr val="00B050"/>
                          </a:solidFill>
                        </a:rPr>
                        <a:t>상품 예약 후 탑승지 확인 할 때에는 해당 탑승지만 확인이 가능한데</a:t>
                      </a:r>
                      <a:r>
                        <a:rPr lang="en-US" altLang="ko-KR" sz="1200" b="1" dirty="0">
                          <a:solidFill>
                            <a:srgbClr val="00B050"/>
                          </a:solidFill>
                        </a:rPr>
                        <a:t>,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1600" b="1" dirty="0">
                          <a:solidFill>
                            <a:srgbClr val="00B050"/>
                          </a:solidFill>
                        </a:rPr>
                        <a:t>새로운 예약을 </a:t>
                      </a:r>
                      <a:r>
                        <a:rPr lang="ko-KR" altLang="en-US" sz="1600" b="1" dirty="0" err="1">
                          <a:solidFill>
                            <a:srgbClr val="00B050"/>
                          </a:solidFill>
                        </a:rPr>
                        <a:t>넣을때</a:t>
                      </a:r>
                      <a:r>
                        <a:rPr lang="en-US" altLang="ko-KR" sz="1600" b="1" dirty="0">
                          <a:solidFill>
                            <a:srgbClr val="00B050"/>
                          </a:solidFill>
                        </a:rPr>
                        <a:t>!!(</a:t>
                      </a:r>
                      <a:r>
                        <a:rPr lang="ko-KR" altLang="en-US" sz="1600" b="1" dirty="0">
                          <a:solidFill>
                            <a:srgbClr val="00B050"/>
                          </a:solidFill>
                        </a:rPr>
                        <a:t>신규예약</a:t>
                      </a:r>
                      <a:r>
                        <a:rPr lang="en-US" altLang="ko-KR" sz="1600" b="1" dirty="0">
                          <a:solidFill>
                            <a:srgbClr val="00B050"/>
                          </a:solidFill>
                        </a:rPr>
                        <a:t>) </a:t>
                      </a:r>
                      <a:r>
                        <a:rPr lang="ko-KR" altLang="en-US" sz="1200" b="1" dirty="0">
                          <a:solidFill>
                            <a:srgbClr val="00B050"/>
                          </a:solidFill>
                        </a:rPr>
                        <a:t>에는 옆에 사진 처럼 모든 탑승지가 나옴</a:t>
                      </a:r>
                      <a:r>
                        <a:rPr lang="en-US" altLang="ko-KR" sz="1200" b="1" dirty="0">
                          <a:solidFill>
                            <a:srgbClr val="00B050"/>
                          </a:solidFill>
                        </a:rPr>
                        <a:t>!!! </a:t>
                      </a:r>
                      <a:r>
                        <a:rPr lang="en-US" altLang="ko-KR" sz="1400" b="1" dirty="0">
                          <a:solidFill>
                            <a:srgbClr val="00B050"/>
                          </a:solidFill>
                        </a:rPr>
                        <a:t>-0114</a:t>
                      </a:r>
                      <a:r>
                        <a:rPr lang="ko-KR" altLang="en-US" sz="1400" b="1" dirty="0">
                          <a:solidFill>
                            <a:srgbClr val="00B050"/>
                          </a:solidFill>
                        </a:rPr>
                        <a:t>도희 </a:t>
                      </a:r>
                      <a:r>
                        <a:rPr lang="ko-KR" altLang="en-US" sz="1400" b="1" dirty="0" err="1">
                          <a:solidFill>
                            <a:srgbClr val="00B050"/>
                          </a:solidFill>
                        </a:rPr>
                        <a:t>처리안됨</a:t>
                      </a:r>
                      <a:r>
                        <a:rPr lang="en-US" altLang="ko-KR" sz="1400" b="1" dirty="0" smtClean="0">
                          <a:solidFill>
                            <a:srgbClr val="00B050"/>
                          </a:solidFill>
                        </a:rPr>
                        <a:t>.</a:t>
                      </a:r>
                      <a:br>
                        <a:rPr lang="en-US" altLang="ko-KR" sz="1400" b="1" dirty="0" smtClean="0">
                          <a:solidFill>
                            <a:srgbClr val="00B050"/>
                          </a:solidFill>
                        </a:rPr>
                      </a:br>
                      <a:r>
                        <a:rPr lang="en-US" altLang="ko-KR" sz="1400" b="1" dirty="0" smtClean="0">
                          <a:solidFill>
                            <a:srgbClr val="00B050"/>
                          </a:solidFill>
                        </a:rPr>
                        <a:t/>
                      </a:r>
                      <a:br>
                        <a:rPr lang="en-US" altLang="ko-KR" sz="1400" b="1" dirty="0" smtClean="0">
                          <a:solidFill>
                            <a:srgbClr val="00B050"/>
                          </a:solidFill>
                        </a:rPr>
                      </a:br>
                      <a:r>
                        <a:rPr lang="ko-KR" altLang="en-US" sz="1400" b="1" dirty="0" smtClean="0">
                          <a:solidFill>
                            <a:srgbClr val="00B050"/>
                          </a:solidFill>
                        </a:rPr>
                        <a:t>예약추가시는 구조적으로 해당 기능이 안됩니다</a:t>
                      </a:r>
                      <a:r>
                        <a:rPr lang="en-US" altLang="ko-KR" sz="1400" b="1" dirty="0" smtClean="0">
                          <a:solidFill>
                            <a:srgbClr val="00B050"/>
                          </a:solidFill>
                        </a:rPr>
                        <a:t>.</a:t>
                      </a:r>
                      <a:br>
                        <a:rPr lang="en-US" altLang="ko-KR" sz="1400" b="1" dirty="0" smtClean="0">
                          <a:solidFill>
                            <a:srgbClr val="00B050"/>
                          </a:solidFill>
                        </a:rPr>
                      </a:br>
                      <a:r>
                        <a:rPr lang="en-US" altLang="ko-KR" sz="1100" b="0" dirty="0" smtClean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100" b="0" dirty="0" smtClean="0">
                          <a:solidFill>
                            <a:srgbClr val="FF0000"/>
                          </a:solidFill>
                        </a:rPr>
                        <a:t>처리완료 </a:t>
                      </a:r>
                      <a:r>
                        <a:rPr lang="en-US" altLang="ko-KR" sz="1100" b="0" dirty="0" smtClean="0">
                          <a:solidFill>
                            <a:srgbClr val="FF0000"/>
                          </a:solidFill>
                        </a:rPr>
                        <a:t>(26.01.15)</a:t>
                      </a:r>
                      <a:r>
                        <a:rPr lang="en-US" altLang="ko-KR" sz="1400" b="1" dirty="0" smtClean="0">
                          <a:solidFill>
                            <a:srgbClr val="00B050"/>
                          </a:solidFill>
                        </a:rPr>
                        <a:t/>
                      </a:r>
                      <a:br>
                        <a:rPr lang="en-US" altLang="ko-KR" sz="1400" b="1" dirty="0" smtClean="0">
                          <a:solidFill>
                            <a:srgbClr val="00B050"/>
                          </a:solidFill>
                        </a:rPr>
                      </a:br>
                      <a:endParaRPr lang="en-US" altLang="ko-KR" sz="1400" b="1" dirty="0">
                        <a:solidFill>
                          <a:srgbClr val="00B05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17119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E7F775-F2FD-DFF4-B411-12EF6F8948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68000DC-21EA-F190-02F1-304E6424A7B5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 </a:t>
            </a:r>
            <a:r>
              <a:rPr lang="ko-KR" altLang="en-US" sz="1200" b="1" dirty="0"/>
              <a:t>예약관리 </a:t>
            </a:r>
            <a:r>
              <a:rPr lang="en-US" altLang="ko-KR" sz="1200" b="1" dirty="0"/>
              <a:t>-&gt; </a:t>
            </a:r>
            <a:r>
              <a:rPr lang="ko-KR" altLang="en-US" sz="1200" b="1" dirty="0"/>
              <a:t>출발일자별 예약현황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EC432C-FDF2-656C-517E-87DA2936668E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김도희   검수날짜</a:t>
            </a:r>
            <a:r>
              <a:rPr lang="en-US" altLang="ko-KR" sz="1200" dirty="0"/>
              <a:t> : 2026.1.2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66137247-6E98-824A-A0C3-963880614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19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83CB03D4-B06E-2F44-3D93-5A37D89207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508223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가이드 지정 후 가이드 다시 뺄 경우 가이드를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선택하세오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라는 문구 나오면서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저장이 안됨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200" dirty="0">
                          <a:solidFill>
                            <a:srgbClr val="FF0000"/>
                          </a:solidFill>
                        </a:rPr>
                        <a:t>처리완료</a:t>
                      </a: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답사자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마찬가지로 지정 후 뺄 경우 안됨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200" dirty="0">
                          <a:solidFill>
                            <a:srgbClr val="FF0000"/>
                          </a:solidFill>
                        </a:rPr>
                        <a:t>처리완료</a:t>
                      </a:r>
                      <a:endParaRPr lang="en-US" altLang="ko-KR" sz="1200" dirty="0">
                        <a:solidFill>
                          <a:srgbClr val="FF0000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b="1" dirty="0">
                        <a:solidFill>
                          <a:srgbClr val="FF0000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b="1" dirty="0">
                        <a:solidFill>
                          <a:srgbClr val="FF0000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rgbClr val="00B050"/>
                          </a:solidFill>
                        </a:rPr>
                        <a:t>확인완료 </a:t>
                      </a:r>
                      <a:r>
                        <a:rPr lang="en-US" altLang="ko-KR" sz="1200" b="1" dirty="0">
                          <a:solidFill>
                            <a:srgbClr val="00B050"/>
                          </a:solidFill>
                        </a:rPr>
                        <a:t>-0114</a:t>
                      </a:r>
                      <a:r>
                        <a:rPr lang="ko-KR" altLang="en-US" sz="1200" b="1" dirty="0" err="1">
                          <a:solidFill>
                            <a:srgbClr val="00B050"/>
                          </a:solidFill>
                        </a:rPr>
                        <a:t>ㄷㅎ</a:t>
                      </a:r>
                      <a:endParaRPr lang="en-US" altLang="ko-K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C2B1154-FD77-F3E5-0ED8-184CAA23FC80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고객관리</a:t>
            </a:r>
          </a:p>
        </p:txBody>
      </p:sp>
      <p:pic>
        <p:nvPicPr>
          <p:cNvPr id="7" name="그림 6" descr="텍스트, 스크린샷, 소프트웨어, 컴퓨터 아이콘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AC7CF37-2E03-69D3-D817-477C8B858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44" y="1021945"/>
            <a:ext cx="5539276" cy="546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488616"/>
      </p:ext>
    </p:extLst>
  </p:cSld>
  <p:clrMapOvr>
    <a:masterClrMapping/>
  </p:clrMapOvr>
  <p:extLst>
    <p:ext uri="{6950BFC3-D8DA-4A85-94F7-54DA5524770B}">
      <p188:commentRel xmlns:p188="http://schemas.microsoft.com/office/powerpoint/2018/8/main" xmlns="" r:id="rId3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D553B8-569B-0E69-2CC0-50F18230F4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2F970C7-6ADC-2FF4-C8CD-08759244CBB4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예약관리</a:t>
            </a:r>
            <a:endParaRPr lang="en-US" altLang="ko-KR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EB97A2-114E-FA4B-FE9C-7D5EA9D64600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 </a:t>
            </a:r>
            <a:r>
              <a:rPr lang="ko-KR" altLang="en-US" sz="1200" b="1" dirty="0"/>
              <a:t>예약관리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개인별 예약현황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2A0F68-774C-0216-93E2-BFC2E3D02C71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김도희   검수날짜</a:t>
            </a:r>
            <a:r>
              <a:rPr lang="en-US" altLang="ko-KR" sz="1200" dirty="0"/>
              <a:t> : 2025.12.30</a:t>
            </a:r>
            <a:endParaRPr lang="ko-KR" altLang="en-US" sz="1200" dirty="0"/>
          </a:p>
        </p:txBody>
      </p:sp>
      <p:cxnSp>
        <p:nvCxnSpPr>
          <p:cNvPr id="50" name="직선 화살표 연결선 49">
            <a:extLst>
              <a:ext uri="{FF2B5EF4-FFF2-40B4-BE49-F238E27FC236}">
                <a16:creationId xmlns:a16="http://schemas.microsoft.com/office/drawing/2014/main" id="{CB2AD9B3-F234-C9CA-69BE-9B670B7CD5B0}"/>
              </a:ext>
            </a:extLst>
          </p:cNvPr>
          <p:cNvCxnSpPr>
            <a:cxnSpLocks/>
          </p:cNvCxnSpPr>
          <p:nvPr/>
        </p:nvCxnSpPr>
        <p:spPr>
          <a:xfrm flipV="1">
            <a:off x="8105052" y="1673472"/>
            <a:ext cx="2064700" cy="20008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F4D3F4E8-FAC0-89C6-2595-ECDF850F4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2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A900580D-9CEF-4A98-7B5D-85623F7EA1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019700"/>
              </p:ext>
            </p:extLst>
          </p:nvPr>
        </p:nvGraphicFramePr>
        <p:xfrm>
          <a:off x="6227978" y="1191631"/>
          <a:ext cx="5790657" cy="4822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4637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4358955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개인별 예약현황 검색 누르기 전 예약이 </a:t>
                      </a:r>
                      <a:r>
                        <a:rPr lang="ko-KR" altLang="en-US" sz="1200" u="none" dirty="0" err="1">
                          <a:solidFill>
                            <a:schemeClr val="tx1"/>
                          </a:solidFill>
                        </a:rPr>
                        <a:t>안나옴</a:t>
                      </a:r>
                      <a:endParaRPr lang="en-US" altLang="ko-KR" sz="1200" u="none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200" b="1" u="none" dirty="0">
                          <a:solidFill>
                            <a:srgbClr val="FF0000"/>
                          </a:solidFill>
                        </a:rPr>
                        <a:t>처리완료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</a:br>
                      <a:endParaRPr lang="en-US" altLang="ko-KR" sz="1200" b="1" u="none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800" b="1" u="none" dirty="0">
                          <a:solidFill>
                            <a:srgbClr val="00B050"/>
                          </a:solidFill>
                        </a:rPr>
                        <a:t>개인별 예약현황은 옵션박스에서 고객구분</a:t>
                      </a:r>
                      <a:r>
                        <a:rPr lang="en-US" altLang="ko-KR" sz="1800" b="1" u="none" dirty="0">
                          <a:solidFill>
                            <a:srgbClr val="00B050"/>
                          </a:solidFill>
                        </a:rPr>
                        <a:t> / </a:t>
                      </a:r>
                      <a:r>
                        <a:rPr lang="ko-KR" altLang="en-US" sz="1800" b="1" u="none" dirty="0">
                          <a:solidFill>
                            <a:srgbClr val="00B050"/>
                          </a:solidFill>
                        </a:rPr>
                        <a:t>숙박유형으로 </a:t>
                      </a:r>
                      <a:r>
                        <a:rPr lang="ko-KR" altLang="en-US" sz="1800" b="1" u="none" dirty="0" err="1">
                          <a:solidFill>
                            <a:srgbClr val="00B050"/>
                          </a:solidFill>
                        </a:rPr>
                        <a:t>디폴트셋팅되어야함</a:t>
                      </a:r>
                      <a:r>
                        <a:rPr lang="ko-KR" altLang="en-US" sz="1800" b="1" u="none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altLang="ko-KR" sz="1800" b="1" u="none" dirty="0">
                          <a:solidFill>
                            <a:srgbClr val="00B050"/>
                          </a:solidFill>
                        </a:rPr>
                        <a:t>-0114</a:t>
                      </a:r>
                      <a:r>
                        <a:rPr lang="ko-KR" altLang="en-US" sz="1800" b="1" u="none" dirty="0" smtClean="0">
                          <a:solidFill>
                            <a:srgbClr val="00B050"/>
                          </a:solidFill>
                        </a:rPr>
                        <a:t>도희</a:t>
                      </a:r>
                      <a:r>
                        <a:rPr lang="en-US" altLang="ko-KR" sz="1800" b="1" u="none" dirty="0" smtClean="0">
                          <a:solidFill>
                            <a:srgbClr val="00B050"/>
                          </a:solidFill>
                        </a:rPr>
                        <a:t/>
                      </a:r>
                      <a:br>
                        <a:rPr lang="en-US" altLang="ko-KR" sz="1800" b="1" u="none" dirty="0" smtClean="0">
                          <a:solidFill>
                            <a:srgbClr val="00B050"/>
                          </a:solidFill>
                        </a:rPr>
                      </a:br>
                      <a:r>
                        <a:rPr lang="en-US" altLang="ko-KR" sz="1800" b="1" u="none" dirty="0" smtClean="0">
                          <a:solidFill>
                            <a:srgbClr val="00B050"/>
                          </a:solidFill>
                        </a:rPr>
                        <a:t/>
                      </a:r>
                      <a:br>
                        <a:rPr lang="en-US" altLang="ko-KR" sz="1800" b="1" u="none" dirty="0" smtClean="0">
                          <a:solidFill>
                            <a:srgbClr val="00B050"/>
                          </a:solidFill>
                        </a:rPr>
                      </a:br>
                      <a:r>
                        <a:rPr lang="en-US" altLang="ko-KR" sz="1800" b="1" u="none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ko-KR" altLang="en-US" sz="1800" b="1" u="none" dirty="0" smtClean="0">
                          <a:solidFill>
                            <a:srgbClr val="FF0000"/>
                          </a:solidFill>
                        </a:rPr>
                        <a:t>검색 </a:t>
                      </a:r>
                      <a:r>
                        <a:rPr lang="ko-KR" altLang="en-US" sz="1800" b="1" u="none" dirty="0" err="1" smtClean="0">
                          <a:solidFill>
                            <a:srgbClr val="FF0000"/>
                          </a:solidFill>
                        </a:rPr>
                        <a:t>옵션박스는</a:t>
                      </a:r>
                      <a:r>
                        <a:rPr lang="ko-KR" altLang="en-US" sz="1800" b="1" u="none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ko-KR" altLang="en-US" sz="1800" b="1" u="none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ko-KR" altLang="en-US" sz="1800" b="1" u="none" baseline="0" dirty="0" err="1" smtClean="0">
                          <a:solidFill>
                            <a:srgbClr val="FF0000"/>
                          </a:solidFill>
                        </a:rPr>
                        <a:t>어지영이사님께서</a:t>
                      </a:r>
                      <a:r>
                        <a:rPr lang="ko-KR" altLang="en-US" sz="1800" b="1" u="none" baseline="0" dirty="0" smtClean="0">
                          <a:solidFill>
                            <a:srgbClr val="FF0000"/>
                          </a:solidFill>
                        </a:rPr>
                        <a:t> 강력히 요청하신 내용이며</a:t>
                      </a:r>
                      <a:r>
                        <a:rPr lang="en-US" altLang="ko-KR" sz="1800" b="1" u="none" baseline="0" dirty="0" smtClean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ko-KR" altLang="en-US" sz="1800" b="1" u="none" baseline="0" dirty="0" err="1" smtClean="0">
                          <a:solidFill>
                            <a:srgbClr val="FF0000"/>
                          </a:solidFill>
                        </a:rPr>
                        <a:t>검색전에는</a:t>
                      </a:r>
                      <a:r>
                        <a:rPr lang="ko-KR" altLang="en-US" sz="1800" b="1" u="none" baseline="0" dirty="0" smtClean="0">
                          <a:solidFill>
                            <a:srgbClr val="FF0000"/>
                          </a:solidFill>
                        </a:rPr>
                        <a:t> 전체 리스트가 나옵니다</a:t>
                      </a:r>
                      <a:r>
                        <a:rPr lang="en-US" altLang="ko-KR" sz="1800" b="1" u="none" baseline="0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r>
                        <a:rPr lang="en-US" altLang="ko-KR" sz="1800" b="1" u="none" baseline="0" dirty="0" smtClean="0">
                          <a:solidFill>
                            <a:srgbClr val="00B050"/>
                          </a:solidFill>
                        </a:rPr>
                        <a:t/>
                      </a:r>
                      <a:br>
                        <a:rPr lang="en-US" altLang="ko-KR" sz="1800" b="1" u="none" baseline="0" dirty="0" smtClean="0">
                          <a:solidFill>
                            <a:srgbClr val="00B050"/>
                          </a:solidFill>
                        </a:rPr>
                      </a:br>
                      <a:endParaRPr lang="en-US" altLang="ko-KR" sz="1800" b="1" u="none" dirty="0">
                        <a:solidFill>
                          <a:srgbClr val="00B05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7" name="그림 6" descr="텍스트, 스크린샷, 번호, 라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78DCA64-76EC-9FD9-8F71-3086F338A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68" y="1228182"/>
            <a:ext cx="5790657" cy="2514260"/>
          </a:xfrm>
          <a:prstGeom prst="rect">
            <a:avLst/>
          </a:prstGeom>
        </p:spPr>
      </p:pic>
      <p:pic>
        <p:nvPicPr>
          <p:cNvPr id="6" name="그림 5" descr="텍스트, 스크린샷, 번호, 소프트웨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5CF2CB1-A885-7D5E-A12F-1551489C80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343" y="3602968"/>
            <a:ext cx="5790657" cy="3014648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ADB30D61-CED1-9660-8D2E-4C907C53B063}"/>
              </a:ext>
            </a:extLst>
          </p:cNvPr>
          <p:cNvCxnSpPr>
            <a:cxnSpLocks/>
          </p:cNvCxnSpPr>
          <p:nvPr/>
        </p:nvCxnSpPr>
        <p:spPr>
          <a:xfrm flipV="1">
            <a:off x="3346515" y="2765778"/>
            <a:ext cx="3099441" cy="1985331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A900580D-9CEF-4A98-7B5D-85623F7EA1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019700"/>
              </p:ext>
            </p:extLst>
          </p:nvPr>
        </p:nvGraphicFramePr>
        <p:xfrm>
          <a:off x="6380378" y="1344031"/>
          <a:ext cx="5790657" cy="4822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4637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4358955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개인별 예약현황 검색 누르기 전 예약이 </a:t>
                      </a:r>
                      <a:r>
                        <a:rPr lang="ko-KR" altLang="en-US" sz="1200" u="none" dirty="0" err="1">
                          <a:solidFill>
                            <a:schemeClr val="tx1"/>
                          </a:solidFill>
                        </a:rPr>
                        <a:t>안나옴</a:t>
                      </a:r>
                      <a:endParaRPr lang="en-US" altLang="ko-KR" sz="1200" u="none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200" b="1" u="none" dirty="0">
                          <a:solidFill>
                            <a:srgbClr val="FF0000"/>
                          </a:solidFill>
                        </a:rPr>
                        <a:t>처리완료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</a:br>
                      <a:endParaRPr lang="en-US" altLang="ko-KR" sz="1200" b="1" u="none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800" b="1" u="none" dirty="0">
                          <a:solidFill>
                            <a:srgbClr val="00B050"/>
                          </a:solidFill>
                        </a:rPr>
                        <a:t>개인별 예약현황은 옵션박스에서 고객구분</a:t>
                      </a:r>
                      <a:r>
                        <a:rPr lang="en-US" altLang="ko-KR" sz="1800" b="1" u="none" dirty="0">
                          <a:solidFill>
                            <a:srgbClr val="00B050"/>
                          </a:solidFill>
                        </a:rPr>
                        <a:t> / </a:t>
                      </a:r>
                      <a:r>
                        <a:rPr lang="ko-KR" altLang="en-US" sz="1800" b="1" u="none" dirty="0">
                          <a:solidFill>
                            <a:srgbClr val="00B050"/>
                          </a:solidFill>
                        </a:rPr>
                        <a:t>숙박유형으로 </a:t>
                      </a:r>
                      <a:r>
                        <a:rPr lang="ko-KR" altLang="en-US" sz="1800" b="1" u="none" dirty="0" err="1">
                          <a:solidFill>
                            <a:srgbClr val="00B050"/>
                          </a:solidFill>
                        </a:rPr>
                        <a:t>디폴트셋팅되어야함</a:t>
                      </a:r>
                      <a:r>
                        <a:rPr lang="ko-KR" altLang="en-US" sz="1800" b="1" u="none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altLang="ko-KR" sz="1800" b="1" u="none" dirty="0">
                          <a:solidFill>
                            <a:srgbClr val="00B050"/>
                          </a:solidFill>
                        </a:rPr>
                        <a:t>-0114</a:t>
                      </a:r>
                      <a:r>
                        <a:rPr lang="ko-KR" altLang="en-US" sz="1800" b="1" u="none" dirty="0" smtClean="0">
                          <a:solidFill>
                            <a:srgbClr val="00B050"/>
                          </a:solidFill>
                        </a:rPr>
                        <a:t>도희</a:t>
                      </a:r>
                      <a:r>
                        <a:rPr lang="en-US" altLang="ko-KR" sz="1800" b="1" u="none" dirty="0" smtClean="0">
                          <a:solidFill>
                            <a:srgbClr val="00B050"/>
                          </a:solidFill>
                        </a:rPr>
                        <a:t/>
                      </a:r>
                      <a:br>
                        <a:rPr lang="en-US" altLang="ko-KR" sz="1800" b="1" u="none" dirty="0" smtClean="0">
                          <a:solidFill>
                            <a:srgbClr val="00B050"/>
                          </a:solidFill>
                        </a:rPr>
                      </a:br>
                      <a:r>
                        <a:rPr lang="en-US" altLang="ko-KR" sz="1800" b="1" u="none" dirty="0" smtClean="0">
                          <a:solidFill>
                            <a:srgbClr val="00B050"/>
                          </a:solidFill>
                        </a:rPr>
                        <a:t/>
                      </a:r>
                      <a:br>
                        <a:rPr lang="en-US" altLang="ko-KR" sz="1800" b="1" u="none" dirty="0" smtClean="0">
                          <a:solidFill>
                            <a:srgbClr val="00B050"/>
                          </a:solidFill>
                        </a:rPr>
                      </a:br>
                      <a:r>
                        <a:rPr lang="en-US" altLang="ko-KR" sz="1800" b="1" u="none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ko-KR" altLang="en-US" sz="1800" b="1" u="none" dirty="0" smtClean="0">
                          <a:solidFill>
                            <a:srgbClr val="FF0000"/>
                          </a:solidFill>
                        </a:rPr>
                        <a:t>검색 </a:t>
                      </a:r>
                      <a:r>
                        <a:rPr lang="ko-KR" altLang="en-US" sz="1800" b="1" u="none" dirty="0" err="1" smtClean="0">
                          <a:solidFill>
                            <a:srgbClr val="FF0000"/>
                          </a:solidFill>
                        </a:rPr>
                        <a:t>옵션박스는</a:t>
                      </a:r>
                      <a:r>
                        <a:rPr lang="ko-KR" altLang="en-US" sz="1800" b="1" u="none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ko-KR" altLang="en-US" sz="1800" b="1" u="none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ko-KR" altLang="en-US" sz="1800" b="1" u="none" baseline="0" dirty="0" err="1" smtClean="0">
                          <a:solidFill>
                            <a:srgbClr val="FF0000"/>
                          </a:solidFill>
                        </a:rPr>
                        <a:t>어지영이사님께서</a:t>
                      </a:r>
                      <a:r>
                        <a:rPr lang="ko-KR" altLang="en-US" sz="1800" b="1" u="none" baseline="0" dirty="0" smtClean="0">
                          <a:solidFill>
                            <a:srgbClr val="FF0000"/>
                          </a:solidFill>
                        </a:rPr>
                        <a:t> 강력히 요청하신 내용이며</a:t>
                      </a:r>
                      <a:r>
                        <a:rPr lang="en-US" altLang="ko-KR" sz="1800" b="1" u="none" baseline="0" dirty="0" smtClean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ko-KR" altLang="en-US" sz="1800" b="1" u="none" baseline="0" dirty="0" err="1" smtClean="0">
                          <a:solidFill>
                            <a:srgbClr val="FF0000"/>
                          </a:solidFill>
                        </a:rPr>
                        <a:t>검색전에는</a:t>
                      </a:r>
                      <a:r>
                        <a:rPr lang="ko-KR" altLang="en-US" sz="1800" b="1" u="none" baseline="0" dirty="0" smtClean="0">
                          <a:solidFill>
                            <a:srgbClr val="FF0000"/>
                          </a:solidFill>
                        </a:rPr>
                        <a:t> 전체 리스트가 나옵니다</a:t>
                      </a:r>
                      <a:r>
                        <a:rPr lang="en-US" altLang="ko-KR" sz="1800" b="1" u="none" baseline="0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r>
                        <a:rPr lang="en-US" altLang="ko-KR" sz="1800" b="1" u="none" baseline="0" dirty="0" smtClean="0">
                          <a:solidFill>
                            <a:srgbClr val="00B050"/>
                          </a:solidFill>
                        </a:rPr>
                        <a:t/>
                      </a:r>
                      <a:br>
                        <a:rPr lang="en-US" altLang="ko-KR" sz="1800" b="1" u="none" baseline="0" dirty="0" smtClean="0">
                          <a:solidFill>
                            <a:srgbClr val="00B050"/>
                          </a:solidFill>
                        </a:rPr>
                      </a:br>
                      <a:endParaRPr lang="en-US" altLang="ko-KR" sz="1800" b="1" u="none" dirty="0">
                        <a:solidFill>
                          <a:srgbClr val="00B05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9043884"/>
      </p:ext>
    </p:extLst>
  </p:cSld>
  <p:clrMapOvr>
    <a:masterClrMapping/>
  </p:clrMapOvr>
  <p:extLst mod="1">
    <p:ext uri="{6950BFC3-D8DA-4A85-94F7-54DA5524770B}">
      <p188:commentRel xmlns:p188="http://schemas.microsoft.com/office/powerpoint/2018/8/main" xmlns="" r:id="rId4"/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D31D6-DDEE-0EE7-1653-B6D87C700B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4C88A90-A03C-61F7-0612-9BA12F5676FA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 </a:t>
            </a:r>
            <a:r>
              <a:rPr lang="ko-KR" altLang="en-US" sz="1200" b="1" dirty="0"/>
              <a:t>예약관리 </a:t>
            </a:r>
            <a:r>
              <a:rPr lang="en-US" altLang="ko-KR" sz="1200" b="1" dirty="0"/>
              <a:t>-&gt; </a:t>
            </a:r>
            <a:r>
              <a:rPr lang="ko-KR" altLang="en-US" sz="1200" b="1" dirty="0"/>
              <a:t>출발일자별 예약현황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8F9C55-55F2-D432-3220-A9BE137DDFB0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김도희   검수날짜</a:t>
            </a:r>
            <a:r>
              <a:rPr lang="en-US" altLang="ko-KR" sz="1200" dirty="0"/>
              <a:t> : 2026.1.2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1B61EDB-FA2E-CB65-1395-DEB918199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20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2CE405D0-94A8-5BFA-A5FC-0B5EFEEF0D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25860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이머니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사용 후 저장 눌렀는데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금액 변동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200" dirty="0">
                          <a:solidFill>
                            <a:srgbClr val="FF0000"/>
                          </a:solidFill>
                        </a:rPr>
                        <a:t>처리완료</a:t>
                      </a:r>
                      <a:endParaRPr lang="en-US" altLang="ko-KR" sz="1200" dirty="0">
                        <a:solidFill>
                          <a:srgbClr val="FF0000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endParaRPr lang="en-US" altLang="ko-KR" sz="1200" dirty="0">
                        <a:solidFill>
                          <a:srgbClr val="FF0000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200" b="1" dirty="0">
                          <a:solidFill>
                            <a:srgbClr val="00B050"/>
                          </a:solidFill>
                        </a:rPr>
                        <a:t>확인완료 </a:t>
                      </a:r>
                      <a:r>
                        <a:rPr lang="en-US" altLang="ko-KR" sz="1200" b="1" dirty="0">
                          <a:solidFill>
                            <a:srgbClr val="00B050"/>
                          </a:solidFill>
                        </a:rPr>
                        <a:t>-0114</a:t>
                      </a:r>
                      <a:r>
                        <a:rPr lang="ko-KR" altLang="en-US" sz="1200" b="1" dirty="0" err="1">
                          <a:solidFill>
                            <a:srgbClr val="00B050"/>
                          </a:solidFill>
                        </a:rPr>
                        <a:t>ㄷㅎ</a:t>
                      </a:r>
                      <a:endParaRPr lang="en-US" altLang="ko-KR" sz="1200" b="1" dirty="0">
                        <a:solidFill>
                          <a:srgbClr val="00B05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5C285F9-CD92-2A07-7900-A100FC466506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고객관리</a:t>
            </a:r>
          </a:p>
        </p:txBody>
      </p:sp>
      <p:pic>
        <p:nvPicPr>
          <p:cNvPr id="6" name="그림 5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6ED14E8-0A3B-32DA-BED5-FB42BADA9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1" y="1151254"/>
            <a:ext cx="5714539" cy="502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640281"/>
      </p:ext>
    </p:extLst>
  </p:cSld>
  <p:clrMapOvr>
    <a:masterClrMapping/>
  </p:clrMapOvr>
  <p:extLst>
    <p:ext uri="{6950BFC3-D8DA-4A85-94F7-54DA5524770B}">
      <p188:commentRel xmlns:p188="http://schemas.microsoft.com/office/powerpoint/2018/8/main" xmlns="" r:id="rId3"/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EE8273-9E5F-3EB2-F699-EB1D96ACDB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991F263-DB60-3666-AFD8-F92B209111AE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 </a:t>
            </a:r>
            <a:r>
              <a:rPr lang="ko-KR" altLang="en-US" sz="1200" b="1" dirty="0"/>
              <a:t>회계업무 </a:t>
            </a:r>
            <a:r>
              <a:rPr lang="en-US" altLang="ko-KR" sz="1200" b="1" dirty="0"/>
              <a:t>-&gt;</a:t>
            </a:r>
            <a:r>
              <a:rPr lang="ko-KR" altLang="en-US" sz="1200" b="1" dirty="0"/>
              <a:t>인센티브현황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ED4252-E0A4-06FF-141D-C0B1EB6D662C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김도희   검수날짜</a:t>
            </a:r>
            <a:r>
              <a:rPr lang="en-US" altLang="ko-KR" sz="1200" dirty="0"/>
              <a:t> : 2026.1.2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3DA24C61-AC30-AED4-4F38-3B1C0DE0C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21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59E23590-73D3-A30C-1742-7863766348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9009367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인센티브 대상을 대상으로 바꾼 후 저장 </a:t>
                      </a: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대상 필터 넣고 보면 해당 건 나오지 않음</a:t>
                      </a: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다시 비대상자로 나옴</a:t>
                      </a: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en-US" altLang="ko-KR" sz="12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ko-KR" altLang="en-US" sz="1200" baseline="0" dirty="0">
                          <a:solidFill>
                            <a:srgbClr val="FF0000"/>
                          </a:solidFill>
                        </a:rPr>
                        <a:t>처리완료</a:t>
                      </a:r>
                      <a:endParaRPr lang="en-US" altLang="ko-KR" sz="1200" dirty="0">
                        <a:solidFill>
                          <a:srgbClr val="FF000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84AB717-A5B4-8BFF-52DF-631A6BF5196A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회계업무</a:t>
            </a:r>
          </a:p>
        </p:txBody>
      </p:sp>
      <p:pic>
        <p:nvPicPr>
          <p:cNvPr id="7" name="그림 6" descr="텍스트, 스크린샷, 라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D1BC716-682B-6457-67C9-E1EC6DA4D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31" y="950919"/>
            <a:ext cx="5455517" cy="1867696"/>
          </a:xfrm>
          <a:prstGeom prst="rect">
            <a:avLst/>
          </a:prstGeom>
        </p:spPr>
      </p:pic>
      <p:pic>
        <p:nvPicPr>
          <p:cNvPr id="10" name="그림 9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683EE74-DBC3-3586-00D9-1A17B57AC0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343" y="2905789"/>
            <a:ext cx="5455517" cy="2065973"/>
          </a:xfrm>
          <a:prstGeom prst="rect">
            <a:avLst/>
          </a:prstGeom>
        </p:spPr>
      </p:pic>
      <p:sp>
        <p:nvSpPr>
          <p:cNvPr id="12" name="화살표: 아래쪽 11">
            <a:extLst>
              <a:ext uri="{FF2B5EF4-FFF2-40B4-BE49-F238E27FC236}">
                <a16:creationId xmlns:a16="http://schemas.microsoft.com/office/drawing/2014/main" id="{0EC81797-F15B-73ED-1AA3-84DB8C0E8257}"/>
              </a:ext>
            </a:extLst>
          </p:cNvPr>
          <p:cNvSpPr/>
          <p:nvPr/>
        </p:nvSpPr>
        <p:spPr>
          <a:xfrm>
            <a:off x="2599468" y="2723661"/>
            <a:ext cx="433633" cy="36425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" name="그림 14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613CBA6-4FB5-358E-927E-9C4FDB899B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23289"/>
            <a:ext cx="8496300" cy="1567584"/>
          </a:xfrm>
          <a:prstGeom prst="rect">
            <a:avLst/>
          </a:prstGeom>
        </p:spPr>
      </p:pic>
      <p:sp>
        <p:nvSpPr>
          <p:cNvPr id="16" name="화살표: 아래쪽 15">
            <a:extLst>
              <a:ext uri="{FF2B5EF4-FFF2-40B4-BE49-F238E27FC236}">
                <a16:creationId xmlns:a16="http://schemas.microsoft.com/office/drawing/2014/main" id="{C854D192-DC77-0048-DE36-A391B6D8D79B}"/>
              </a:ext>
            </a:extLst>
          </p:cNvPr>
          <p:cNvSpPr/>
          <p:nvPr/>
        </p:nvSpPr>
        <p:spPr>
          <a:xfrm>
            <a:off x="2488826" y="4789634"/>
            <a:ext cx="433633" cy="36425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5886804"/>
      </p:ext>
    </p:extLst>
  </p:cSld>
  <p:clrMapOvr>
    <a:masterClrMapping/>
  </p:clrMapOvr>
  <p:extLst>
    <p:ext uri="{6950BFC3-D8DA-4A85-94F7-54DA5524770B}">
      <p188:commentRel xmlns:p188="http://schemas.microsoft.com/office/powerpoint/2018/8/main" xmlns="" r:id="rId5"/>
    </p:ext>
  </p:extLs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13D950-EF62-C1BC-DA66-96B2124704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366697E-CD24-25E4-3A3E-B3D5B30613A9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 </a:t>
            </a:r>
            <a:r>
              <a:rPr lang="ko-KR" altLang="en-US" sz="1200" b="1" dirty="0"/>
              <a:t>회계업무 </a:t>
            </a:r>
            <a:r>
              <a:rPr lang="en-US" altLang="ko-KR" sz="1200" b="1" dirty="0"/>
              <a:t>-&gt;</a:t>
            </a:r>
            <a:r>
              <a:rPr lang="ko-KR" altLang="en-US" sz="1200" b="1" dirty="0"/>
              <a:t>인센티브현황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68758D-7F58-CBE8-7263-CC85CA626C88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김도희   검수날짜</a:t>
            </a:r>
            <a:r>
              <a:rPr lang="en-US" altLang="ko-KR" sz="1200" dirty="0"/>
              <a:t> : 2026.1.14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5D12C0E-BBD0-3EE2-822A-C7FDF1FCF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22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E0416B2A-C858-7B08-E80B-3ECA09B55E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768743"/>
              </p:ext>
            </p:extLst>
          </p:nvPr>
        </p:nvGraphicFramePr>
        <p:xfrm>
          <a:off x="7736440" y="1021944"/>
          <a:ext cx="4150217" cy="52621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021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5059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4756169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인센티브 대상을 대상으로 바꾼 후 저장 </a:t>
                      </a: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대상 필터 넣고 보면 해당 건 나오지 않음</a:t>
                      </a: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다시 비대상자로 나옴</a:t>
                      </a: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200" baseline="0" dirty="0">
                          <a:solidFill>
                            <a:srgbClr val="FF0000"/>
                          </a:solidFill>
                        </a:rPr>
                        <a:t>처리완료</a:t>
                      </a:r>
                      <a:endParaRPr lang="en-US" altLang="ko-KR" sz="1200" baseline="0" dirty="0">
                        <a:solidFill>
                          <a:srgbClr val="FF0000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endParaRPr lang="en-US" altLang="ko-KR" sz="1200" baseline="0" dirty="0">
                        <a:solidFill>
                          <a:srgbClr val="FF0000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endParaRPr lang="en-US" altLang="ko-KR" sz="1200" baseline="0" dirty="0">
                        <a:solidFill>
                          <a:srgbClr val="FF0000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400" b="1" baseline="0" dirty="0">
                          <a:solidFill>
                            <a:srgbClr val="00B050"/>
                          </a:solidFill>
                        </a:rPr>
                        <a:t>인센티브 현황 입금여부가 서로 다름 </a:t>
                      </a:r>
                      <a:endParaRPr lang="en-US" altLang="ko-KR" sz="1400" b="1" baseline="0" dirty="0">
                        <a:solidFill>
                          <a:srgbClr val="00B050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400" b="1" baseline="0" dirty="0">
                          <a:solidFill>
                            <a:srgbClr val="00B050"/>
                          </a:solidFill>
                        </a:rPr>
                        <a:t>위쪽사진에는 필터가 </a:t>
                      </a:r>
                      <a:r>
                        <a:rPr lang="ko-KR" altLang="en-US" sz="1400" b="1" baseline="0" dirty="0" err="1">
                          <a:solidFill>
                            <a:srgbClr val="00B050"/>
                          </a:solidFill>
                        </a:rPr>
                        <a:t>미입금</a:t>
                      </a:r>
                      <a:r>
                        <a:rPr lang="en-US" altLang="ko-KR" sz="1400" b="1" baseline="0" dirty="0">
                          <a:solidFill>
                            <a:srgbClr val="00B050"/>
                          </a:solidFill>
                        </a:rPr>
                        <a:t>/</a:t>
                      </a:r>
                      <a:r>
                        <a:rPr lang="ko-KR" altLang="en-US" sz="1400" b="1" baseline="0" dirty="0">
                          <a:solidFill>
                            <a:srgbClr val="00B050"/>
                          </a:solidFill>
                        </a:rPr>
                        <a:t>입금완료</a:t>
                      </a:r>
                      <a:r>
                        <a:rPr lang="en-US" altLang="ko-KR" sz="1400" b="1" baseline="0" dirty="0">
                          <a:solidFill>
                            <a:srgbClr val="00B050"/>
                          </a:solidFill>
                        </a:rPr>
                        <a:t>/</a:t>
                      </a:r>
                      <a:r>
                        <a:rPr lang="ko-KR" altLang="en-US" sz="1400" b="1" baseline="0" dirty="0">
                          <a:solidFill>
                            <a:srgbClr val="00B050"/>
                          </a:solidFill>
                        </a:rPr>
                        <a:t>비대상으로 되어있고 아래사진은 대상</a:t>
                      </a:r>
                      <a:r>
                        <a:rPr lang="en-US" altLang="ko-KR" sz="1400" b="1" baseline="0" dirty="0">
                          <a:solidFill>
                            <a:srgbClr val="00B050"/>
                          </a:solidFill>
                        </a:rPr>
                        <a:t>/</a:t>
                      </a:r>
                      <a:r>
                        <a:rPr lang="ko-KR" altLang="en-US" sz="1400" b="1" baseline="0" dirty="0" err="1">
                          <a:solidFill>
                            <a:srgbClr val="00B050"/>
                          </a:solidFill>
                        </a:rPr>
                        <a:t>미입금</a:t>
                      </a:r>
                      <a:r>
                        <a:rPr lang="en-US" altLang="ko-KR" sz="1400" b="1" baseline="0" dirty="0">
                          <a:solidFill>
                            <a:srgbClr val="00B050"/>
                          </a:solidFill>
                        </a:rPr>
                        <a:t>/</a:t>
                      </a:r>
                      <a:r>
                        <a:rPr lang="ko-KR" altLang="en-US" sz="1400" b="1" baseline="0" dirty="0">
                          <a:solidFill>
                            <a:srgbClr val="00B050"/>
                          </a:solidFill>
                        </a:rPr>
                        <a:t>입금완료</a:t>
                      </a:r>
                      <a:r>
                        <a:rPr lang="en-US" altLang="ko-KR" sz="1400" b="1" baseline="0" dirty="0">
                          <a:solidFill>
                            <a:srgbClr val="00B050"/>
                          </a:solidFill>
                        </a:rPr>
                        <a:t>/</a:t>
                      </a:r>
                      <a:r>
                        <a:rPr lang="ko-KR" altLang="en-US" sz="1400" b="1" baseline="0" dirty="0">
                          <a:solidFill>
                            <a:srgbClr val="00B050"/>
                          </a:solidFill>
                        </a:rPr>
                        <a:t>비대상</a:t>
                      </a:r>
                      <a:endParaRPr lang="en-US" altLang="ko-KR" sz="1400" b="1" baseline="0" dirty="0">
                        <a:solidFill>
                          <a:srgbClr val="00B050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400" b="1" baseline="0" dirty="0" err="1">
                          <a:solidFill>
                            <a:srgbClr val="00B050"/>
                          </a:solidFill>
                        </a:rPr>
                        <a:t>통일해야될거같음</a:t>
                      </a:r>
                      <a:r>
                        <a:rPr lang="ko-KR" altLang="en-US" sz="1400" b="1" baseline="0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altLang="ko-KR" sz="1400" b="1" baseline="0" dirty="0">
                          <a:solidFill>
                            <a:srgbClr val="00B050"/>
                          </a:solidFill>
                        </a:rPr>
                        <a:t>-0114</a:t>
                      </a:r>
                      <a:r>
                        <a:rPr lang="ko-KR" altLang="en-US" sz="1400" b="1" baseline="0" dirty="0" err="1">
                          <a:solidFill>
                            <a:srgbClr val="00B050"/>
                          </a:solidFill>
                        </a:rPr>
                        <a:t>ㄷㅎ</a:t>
                      </a:r>
                      <a:r>
                        <a:rPr lang="ko-KR" altLang="en-US" sz="1400" b="1" baseline="0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altLang="ko-KR" sz="1400" b="1" baseline="0" dirty="0" smtClean="0">
                          <a:solidFill>
                            <a:srgbClr val="00B050"/>
                          </a:solidFill>
                        </a:rPr>
                        <a:t/>
                      </a:r>
                      <a:br>
                        <a:rPr lang="en-US" altLang="ko-KR" sz="1400" b="1" baseline="0" dirty="0" smtClean="0">
                          <a:solidFill>
                            <a:srgbClr val="00B050"/>
                          </a:solidFill>
                        </a:rPr>
                      </a:br>
                      <a:r>
                        <a:rPr lang="en-US" altLang="ko-KR" sz="1400" b="1" baseline="0" dirty="0" smtClean="0">
                          <a:solidFill>
                            <a:srgbClr val="00B050"/>
                          </a:solidFill>
                        </a:rPr>
                        <a:t/>
                      </a:r>
                      <a:br>
                        <a:rPr lang="en-US" altLang="ko-KR" sz="1400" b="1" baseline="0" dirty="0" smtClean="0">
                          <a:solidFill>
                            <a:srgbClr val="00B050"/>
                          </a:solidFill>
                        </a:rPr>
                      </a:br>
                      <a:r>
                        <a:rPr lang="en-US" altLang="ko-KR" sz="1100" b="0" baseline="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ko-KR" altLang="en-US" sz="1100" b="0" baseline="0" dirty="0" err="1" smtClean="0">
                          <a:solidFill>
                            <a:srgbClr val="FF0000"/>
                          </a:solidFill>
                        </a:rPr>
                        <a:t>차개발이나</a:t>
                      </a:r>
                      <a:r>
                        <a:rPr lang="ko-KR" altLang="en-US" sz="1100" b="0" baseline="0" dirty="0" smtClean="0">
                          <a:solidFill>
                            <a:srgbClr val="FF0000"/>
                          </a:solidFill>
                        </a:rPr>
                        <a:t> 유지보수로 요청해주세요</a:t>
                      </a:r>
                      <a:endParaRPr lang="en-US" altLang="ko-KR" sz="1400" b="0" dirty="0">
                        <a:solidFill>
                          <a:srgbClr val="FF000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E887473-2339-FB99-D63C-7814616F1414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회계업무</a:t>
            </a:r>
          </a:p>
        </p:txBody>
      </p:sp>
      <p:pic>
        <p:nvPicPr>
          <p:cNvPr id="6" name="그림 5" descr="텍스트, 스크린샷, 폰트, 라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0207EA5-7C36-981E-5F1E-FC3BDDF6F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71" y="949686"/>
            <a:ext cx="7224174" cy="2255852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11" name="그림 10" descr="텍스트, 폰트, 번호, 라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85DBD93-F510-0BA2-4862-E7C3670489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343" y="3612347"/>
            <a:ext cx="7224175" cy="2500777"/>
          </a:xfrm>
          <a:prstGeom prst="rect">
            <a:avLst/>
          </a:prstGeom>
          <a:ln>
            <a:solidFill>
              <a:srgbClr val="00B050"/>
            </a:solidFill>
          </a:ln>
        </p:spPr>
      </p:pic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4110A08E-80DD-9D34-06B8-60F8AC300D7D}"/>
              </a:ext>
            </a:extLst>
          </p:cNvPr>
          <p:cNvCxnSpPr>
            <a:cxnSpLocks/>
          </p:cNvCxnSpPr>
          <p:nvPr/>
        </p:nvCxnSpPr>
        <p:spPr>
          <a:xfrm>
            <a:off x="3709555" y="2161309"/>
            <a:ext cx="4166754" cy="1153391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EF86D272-AB7A-8CE5-4F36-4A078FD84B5D}"/>
              </a:ext>
            </a:extLst>
          </p:cNvPr>
          <p:cNvCxnSpPr>
            <a:cxnSpLocks/>
          </p:cNvCxnSpPr>
          <p:nvPr/>
        </p:nvCxnSpPr>
        <p:spPr>
          <a:xfrm flipV="1">
            <a:off x="6826827" y="4260273"/>
            <a:ext cx="1205346" cy="101830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4736150"/>
      </p:ext>
    </p:extLst>
  </p:cSld>
  <p:clrMapOvr>
    <a:masterClrMapping/>
  </p:clrMapOvr>
  <p:extLst mod="1">
    <p:ext uri="{6950BFC3-D8DA-4A85-94F7-54DA5524770B}">
      <p188:commentRel xmlns:p188="http://schemas.microsoft.com/office/powerpoint/2018/8/main" xmlns="" r:id="rId4"/>
    </p:ext>
  </p:extLs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5E7FC0-0266-51BF-01E5-1FA7284FB2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7633518-C3F8-0627-DF10-62C74387AEBE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 </a:t>
            </a:r>
            <a:r>
              <a:rPr lang="ko-KR" altLang="en-US" sz="1200" b="1" dirty="0"/>
              <a:t>회계업무 </a:t>
            </a:r>
            <a:r>
              <a:rPr lang="en-US" altLang="ko-KR" sz="1200" b="1" dirty="0"/>
              <a:t>-&gt; </a:t>
            </a:r>
            <a:r>
              <a:rPr lang="ko-KR" altLang="en-US" sz="1200" b="1" dirty="0"/>
              <a:t>투어정산서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660CF3-0F38-9216-8457-DC866F54FA46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김도희   검수날짜</a:t>
            </a:r>
            <a:r>
              <a:rPr lang="en-US" altLang="ko-KR" sz="1200" dirty="0"/>
              <a:t> : 2026.1.2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96303D29-483A-A96E-C900-E3245B140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23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BF88AB-EB2C-BBC9-4734-F2EB4547FFB6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회계업무</a:t>
            </a:r>
          </a:p>
        </p:txBody>
      </p:sp>
      <p:sp>
        <p:nvSpPr>
          <p:cNvPr id="12" name="화살표: 아래쪽 11">
            <a:extLst>
              <a:ext uri="{FF2B5EF4-FFF2-40B4-BE49-F238E27FC236}">
                <a16:creationId xmlns:a16="http://schemas.microsoft.com/office/drawing/2014/main" id="{DF85CA82-3D74-D2F8-C059-FF66620F7335}"/>
              </a:ext>
            </a:extLst>
          </p:cNvPr>
          <p:cNvSpPr/>
          <p:nvPr/>
        </p:nvSpPr>
        <p:spPr>
          <a:xfrm>
            <a:off x="8774511" y="480996"/>
            <a:ext cx="433633" cy="36425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 descr="텍스트, 라인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9DD4A03-EE41-8B08-2D1A-3DE3AD541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43" y="1021945"/>
            <a:ext cx="11289626" cy="2462047"/>
          </a:xfrm>
          <a:prstGeom prst="rect">
            <a:avLst/>
          </a:prstGeom>
        </p:spPr>
      </p:pic>
      <p:pic>
        <p:nvPicPr>
          <p:cNvPr id="11" name="그림 10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4CFBAEF-B804-30A2-06D9-74B97BD67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74" y="3921551"/>
            <a:ext cx="11764652" cy="243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426191"/>
      </p:ext>
    </p:extLst>
  </p:cSld>
  <p:clrMapOvr>
    <a:masterClrMapping/>
  </p:clrMapOvr>
  <p:extLst>
    <p:ext uri="{6950BFC3-D8DA-4A85-94F7-54DA5524770B}">
      <p188:commentRel xmlns:p188="http://schemas.microsoft.com/office/powerpoint/2018/8/main" xmlns="" r:id="rId4"/>
    </p:ext>
  </p:extLs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721107-FB19-0DDE-45C7-0B171B2F3C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2156ED1-DD96-A872-031B-89D11E758D28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 </a:t>
            </a:r>
            <a:r>
              <a:rPr lang="ko-KR" altLang="en-US" sz="1200" b="1" dirty="0"/>
              <a:t>회계업무 </a:t>
            </a:r>
            <a:r>
              <a:rPr lang="en-US" altLang="ko-KR" sz="1200" b="1" dirty="0"/>
              <a:t>-&gt; </a:t>
            </a:r>
            <a:r>
              <a:rPr lang="ko-KR" altLang="en-US" sz="1200" b="1" dirty="0"/>
              <a:t>투어정산서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6F8C95-174F-2ACA-6BAE-8E4FEAA5E522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김도희   검수날짜</a:t>
            </a:r>
            <a:r>
              <a:rPr lang="en-US" altLang="ko-KR" sz="1200" dirty="0"/>
              <a:t> : 2026.1.2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6EE8D5A7-1F6E-434A-486E-810127492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24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EAC0A1-ADC5-9EF4-2AA3-39E56FA8CF92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회계업무</a:t>
            </a:r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0338BCB4-52F4-30C1-B795-1EF2970BC7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041826"/>
              </p:ext>
            </p:extLst>
          </p:nvPr>
        </p:nvGraphicFramePr>
        <p:xfrm>
          <a:off x="311086" y="1191631"/>
          <a:ext cx="11707550" cy="4822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07550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4637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(1,2</a:t>
                      </a: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차 피드백과 다른 점을 모르겠습니다</a:t>
                      </a:r>
                      <a:r>
                        <a:rPr lang="en-US" altLang="ko-KR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)</a:t>
                      </a:r>
                      <a:endParaRPr lang="ko-KR" altLang="en-US" sz="14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43589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6/5 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누리로 상품 인센티브는 확인 가능한데</a:t>
                      </a:r>
                      <a:endParaRPr lang="en-US" altLang="ko-KR" sz="1200" u="none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투어정산서에는 해당 상품이 보이질 않음 </a:t>
                      </a:r>
                      <a:endParaRPr lang="en-US" altLang="ko-KR" sz="1200" u="none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따라 제대로 인센티브가 들어간 후 정산서가 생성 되었는지 확인이 불가능함</a:t>
                      </a:r>
                      <a:endParaRPr lang="en-US" altLang="ko-KR" sz="1200" u="none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기존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ERP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에는 정산 누리면 일자 나왔는데 새로운 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ERP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는 나오지 않음 </a:t>
                      </a:r>
                      <a:r>
                        <a:rPr lang="en-US" altLang="ko-KR" sz="1200" u="none" dirty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200" u="none" dirty="0">
                          <a:solidFill>
                            <a:srgbClr val="FF0000"/>
                          </a:solidFill>
                        </a:rPr>
                        <a:t>처리완료</a:t>
                      </a:r>
                      <a:endParaRPr lang="en-US" altLang="ko-KR" sz="1200" u="none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altLang="ko-KR" sz="1200" u="none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200" u="none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8" name="그림 7" descr="텍스트, 스크린샷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0021DC5-5D42-3B93-C3E3-C4963598D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086" y="3544478"/>
            <a:ext cx="3733800" cy="2640850"/>
          </a:xfrm>
          <a:prstGeom prst="rect">
            <a:avLst/>
          </a:prstGeom>
        </p:spPr>
      </p:pic>
      <p:pic>
        <p:nvPicPr>
          <p:cNvPr id="13" name="그림 12" descr="텍스트, 스크린샷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06A5D1B-21F9-3A0A-297D-839FF9C6B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7669" y="3615180"/>
            <a:ext cx="4565421" cy="3021454"/>
          </a:xfrm>
          <a:prstGeom prst="rect">
            <a:avLst/>
          </a:prstGeom>
        </p:spPr>
      </p:pic>
      <p:sp>
        <p:nvSpPr>
          <p:cNvPr id="14" name="화살표: 아래쪽 13">
            <a:extLst>
              <a:ext uri="{FF2B5EF4-FFF2-40B4-BE49-F238E27FC236}">
                <a16:creationId xmlns:a16="http://schemas.microsoft.com/office/drawing/2014/main" id="{00D59A19-982C-4B97-A25D-E13D05E4FA81}"/>
              </a:ext>
            </a:extLst>
          </p:cNvPr>
          <p:cNvSpPr/>
          <p:nvPr/>
        </p:nvSpPr>
        <p:spPr>
          <a:xfrm rot="16200000">
            <a:off x="4482030" y="4682774"/>
            <a:ext cx="433633" cy="36425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5640BA0D-6D5F-023A-D8B1-3820A2D5C5BB}"/>
              </a:ext>
            </a:extLst>
          </p:cNvPr>
          <p:cNvSpPr/>
          <p:nvPr/>
        </p:nvSpPr>
        <p:spPr>
          <a:xfrm>
            <a:off x="989814" y="3157979"/>
            <a:ext cx="1399096" cy="27102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기 존 </a:t>
            </a:r>
            <a:r>
              <a:rPr lang="en-US" altLang="ko-KR" dirty="0"/>
              <a:t>ERP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4BF12DF7-466C-17F4-4EB1-64C0A9A4DEC0}"/>
              </a:ext>
            </a:extLst>
          </p:cNvPr>
          <p:cNvSpPr/>
          <p:nvPr/>
        </p:nvSpPr>
        <p:spPr>
          <a:xfrm>
            <a:off x="6504225" y="3259318"/>
            <a:ext cx="1399096" cy="27102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새로운 </a:t>
            </a:r>
            <a:r>
              <a:rPr lang="en-US" altLang="ko-KR" dirty="0"/>
              <a:t>ERP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6614160" y="1744980"/>
            <a:ext cx="4122420" cy="8915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1200" dirty="0">
                <a:solidFill>
                  <a:schemeClr val="tx1"/>
                </a:solidFill>
              </a:rPr>
              <a:t>먼저 </a:t>
            </a:r>
            <a:r>
              <a:rPr lang="ko-KR" altLang="en-US" sz="1200" dirty="0" err="1">
                <a:solidFill>
                  <a:schemeClr val="tx1"/>
                </a:solidFill>
              </a:rPr>
              <a:t>해당부분은</a:t>
            </a:r>
            <a:r>
              <a:rPr lang="ko-KR" altLang="en-US" sz="1200" dirty="0">
                <a:solidFill>
                  <a:schemeClr val="tx1"/>
                </a:solidFill>
              </a:rPr>
              <a:t> 죄송한데 제가 작업한 부분이 아니라서</a:t>
            </a:r>
            <a:r>
              <a:rPr lang="en-US" altLang="ko-KR" sz="1200" dirty="0">
                <a:solidFill>
                  <a:schemeClr val="tx1"/>
                </a:solidFill>
              </a:rPr>
              <a:t/>
            </a:r>
            <a:br>
              <a:rPr lang="en-US" altLang="ko-KR" sz="1200" dirty="0">
                <a:solidFill>
                  <a:schemeClr val="tx1"/>
                </a:solidFill>
              </a:rPr>
            </a:br>
            <a:r>
              <a:rPr lang="ko-KR" altLang="en-US" sz="1200" dirty="0" err="1">
                <a:solidFill>
                  <a:schemeClr val="tx1"/>
                </a:solidFill>
              </a:rPr>
              <a:t>재작업을</a:t>
            </a:r>
            <a:r>
              <a:rPr lang="ko-KR" altLang="en-US" sz="1200" dirty="0">
                <a:solidFill>
                  <a:schemeClr val="tx1"/>
                </a:solidFill>
              </a:rPr>
              <a:t> 진행하겠습니다</a:t>
            </a:r>
            <a:r>
              <a:rPr lang="en-US" altLang="ko-KR" sz="1200" dirty="0">
                <a:solidFill>
                  <a:schemeClr val="tx1"/>
                </a:solidFill>
              </a:rPr>
              <a:t>.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81000" y="1744980"/>
            <a:ext cx="5478780" cy="7906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오른쪽 화살표 9"/>
          <p:cNvSpPr/>
          <p:nvPr/>
        </p:nvSpPr>
        <p:spPr>
          <a:xfrm>
            <a:off x="5958840" y="1935480"/>
            <a:ext cx="655320" cy="685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4202867"/>
      </p:ext>
    </p:extLst>
  </p:cSld>
  <p:clrMapOvr>
    <a:masterClrMapping/>
  </p:clrMapOvr>
  <p:extLst>
    <p:ext uri="{6950BFC3-D8DA-4A85-94F7-54DA5524770B}">
      <p188:commentRel xmlns:p188="http://schemas.microsoft.com/office/powerpoint/2018/8/main" xmlns="" r:id="rId4"/>
    </p:ext>
  </p:extLs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7DD33D-599C-B3A9-26DA-7F89EFCF1F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785218F-7AAE-D493-D9C6-B412890BDABE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 </a:t>
            </a:r>
            <a:r>
              <a:rPr lang="ko-KR" altLang="en-US" sz="1200" b="1" dirty="0"/>
              <a:t>예약관리 </a:t>
            </a:r>
            <a:r>
              <a:rPr lang="en-US" altLang="ko-KR" sz="1200" b="1" dirty="0"/>
              <a:t>-&gt; </a:t>
            </a:r>
            <a:r>
              <a:rPr lang="ko-KR" altLang="en-US" sz="1200" b="1" dirty="0"/>
              <a:t>홈페이지 예약</a:t>
            </a:r>
            <a:r>
              <a:rPr lang="en-US" altLang="ko-KR" sz="1200" b="1" dirty="0"/>
              <a:t>(</a:t>
            </a:r>
            <a:r>
              <a:rPr lang="ko-KR" altLang="en-US" sz="1200" b="1" dirty="0"/>
              <a:t>전화예약 시뮬레이션</a:t>
            </a:r>
            <a:r>
              <a:rPr lang="en-US" altLang="ko-KR" sz="1200" b="1" dirty="0"/>
              <a:t>)</a:t>
            </a:r>
            <a:endParaRPr lang="ko-KR" altLang="en-US" sz="1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E52495-14E0-C560-F8C0-6940B0882C3D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김도희   검수날짜</a:t>
            </a:r>
            <a:r>
              <a:rPr lang="en-US" altLang="ko-KR" sz="1200" dirty="0"/>
              <a:t> : 2026.1.2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62E9922-7221-252E-8FC5-2BDF62B90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25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642B3E0A-49E5-81A0-6673-229D013496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237904"/>
              </p:ext>
            </p:extLst>
          </p:nvPr>
        </p:nvGraphicFramePr>
        <p:xfrm>
          <a:off x="8976025" y="1021943"/>
          <a:ext cx="3109608" cy="5767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9608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4997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4903684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자동으로 좌석 지정되는 경우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, 1-5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번으로 배정 되었는데 </a:t>
                      </a:r>
                      <a: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  <a:t>3,4</a:t>
                      </a: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번은 가이드님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좌석으로 배정 되면 안되는데 자동으로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3,4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번도 같이 배정됨 </a:t>
                      </a:r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– </a:t>
                      </a:r>
                      <a:r>
                        <a:rPr lang="ko-KR" altLang="en-US" sz="1200" dirty="0">
                          <a:solidFill>
                            <a:srgbClr val="FF0000"/>
                          </a:solidFill>
                        </a:rPr>
                        <a:t>처리완료</a:t>
                      </a:r>
                      <a:endParaRPr lang="en-US" altLang="ko-KR" sz="1200" dirty="0">
                        <a:solidFill>
                          <a:srgbClr val="FF0000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1" dirty="0">
                          <a:solidFill>
                            <a:srgbClr val="00B050"/>
                          </a:solidFill>
                        </a:rPr>
                        <a:t>4</a:t>
                      </a:r>
                      <a:r>
                        <a:rPr lang="ko-KR" altLang="en-US" sz="1200" b="1" dirty="0">
                          <a:solidFill>
                            <a:srgbClr val="00B050"/>
                          </a:solidFill>
                        </a:rPr>
                        <a:t>명에서 총 </a:t>
                      </a:r>
                      <a:r>
                        <a:rPr lang="en-US" altLang="ko-KR" sz="1200" b="1" dirty="0">
                          <a:solidFill>
                            <a:srgbClr val="00B050"/>
                          </a:solidFill>
                        </a:rPr>
                        <a:t>6</a:t>
                      </a:r>
                      <a:r>
                        <a:rPr lang="ko-KR" altLang="en-US" sz="1200" b="1" dirty="0">
                          <a:solidFill>
                            <a:srgbClr val="00B050"/>
                          </a:solidFill>
                        </a:rPr>
                        <a:t>명으로 변경 했는데 추가 된 </a:t>
                      </a:r>
                      <a:r>
                        <a:rPr lang="en-US" altLang="ko-KR" sz="1200" b="1" dirty="0">
                          <a:solidFill>
                            <a:srgbClr val="00B050"/>
                          </a:solidFill>
                        </a:rPr>
                        <a:t>2</a:t>
                      </a:r>
                      <a:r>
                        <a:rPr lang="ko-KR" altLang="en-US" sz="1200" b="1" dirty="0">
                          <a:solidFill>
                            <a:srgbClr val="00B050"/>
                          </a:solidFill>
                        </a:rPr>
                        <a:t>명은 자동배정으로 되어있고 바로 좌석선택이 현재 불가능함 </a:t>
                      </a:r>
                      <a:r>
                        <a:rPr lang="en-US" altLang="ko-KR" sz="1200" b="1" dirty="0">
                          <a:solidFill>
                            <a:srgbClr val="00B050"/>
                          </a:solidFill>
                        </a:rPr>
                        <a:t>-0114</a:t>
                      </a:r>
                      <a:r>
                        <a:rPr lang="ko-KR" altLang="en-US" sz="1200" b="1" dirty="0" smtClean="0">
                          <a:solidFill>
                            <a:srgbClr val="00B050"/>
                          </a:solidFill>
                        </a:rPr>
                        <a:t>도희</a:t>
                      </a:r>
                      <a:r>
                        <a:rPr lang="en-US" altLang="ko-KR" sz="1200" b="1" dirty="0" smtClean="0">
                          <a:solidFill>
                            <a:srgbClr val="00B050"/>
                          </a:solidFill>
                        </a:rPr>
                        <a:t/>
                      </a:r>
                      <a:br>
                        <a:rPr lang="en-US" altLang="ko-KR" sz="1200" b="1" dirty="0" smtClean="0">
                          <a:solidFill>
                            <a:srgbClr val="00B050"/>
                          </a:solidFill>
                        </a:rPr>
                      </a:br>
                      <a:r>
                        <a:rPr lang="en-US" altLang="ko-KR" sz="1200" b="0" dirty="0" smtClean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200" b="0" dirty="0" smtClean="0">
                          <a:solidFill>
                            <a:srgbClr val="FF0000"/>
                          </a:solidFill>
                        </a:rPr>
                        <a:t>처리완료</a:t>
                      </a:r>
                      <a:r>
                        <a:rPr lang="en-US" altLang="ko-KR" sz="1200" b="0" dirty="0" smtClean="0">
                          <a:solidFill>
                            <a:srgbClr val="FF0000"/>
                          </a:solidFill>
                        </a:rPr>
                        <a:t>(26.01.15)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이렇게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또 보면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3.4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번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가이드님석으로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배정되어있음</a:t>
                      </a: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예약 건 하나당 한번에 좌석 선택할 수 있음 좋겠음</a:t>
                      </a:r>
                      <a:endParaRPr lang="en-US" altLang="ko-KR" sz="1200" b="1" dirty="0">
                        <a:solidFill>
                          <a:srgbClr val="0070C0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현재는 순번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,1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번 누른 후 좌석 바꾸고 순번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번 누리고 좌석 번호 바꾸고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해야됨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b="0" dirty="0">
                          <a:solidFill>
                            <a:srgbClr val="FF0000"/>
                          </a:solidFill>
                        </a:rPr>
                        <a:t>-  2</a:t>
                      </a:r>
                      <a:r>
                        <a:rPr lang="ko-KR" altLang="en-US" sz="1200" b="0" dirty="0" err="1">
                          <a:solidFill>
                            <a:srgbClr val="FF0000"/>
                          </a:solidFill>
                        </a:rPr>
                        <a:t>차개발</a:t>
                      </a:r>
                      <a:r>
                        <a:rPr lang="ko-KR" altLang="en-US" sz="1200" b="0" dirty="0">
                          <a:solidFill>
                            <a:srgbClr val="FF0000"/>
                          </a:solidFill>
                        </a:rPr>
                        <a:t> 또는 유지보수시 </a:t>
                      </a:r>
                      <a:r>
                        <a:rPr lang="ko-KR" altLang="en-US" sz="1200" b="0" dirty="0" err="1">
                          <a:solidFill>
                            <a:srgbClr val="FF0000"/>
                          </a:solidFill>
                        </a:rPr>
                        <a:t>요청요망</a:t>
                      </a:r>
                      <a:r>
                        <a:rPr lang="en-US" altLang="ko-KR" sz="1200" b="1" dirty="0">
                          <a:solidFill>
                            <a:srgbClr val="00B050"/>
                          </a:solidFill>
                        </a:rPr>
                        <a:t/>
                      </a:r>
                      <a:br>
                        <a:rPr lang="en-US" altLang="ko-KR" sz="1200" b="1" dirty="0">
                          <a:solidFill>
                            <a:srgbClr val="00B050"/>
                          </a:solidFill>
                        </a:rPr>
                      </a:br>
                      <a:r>
                        <a:rPr lang="ko-KR" altLang="en-US" sz="1200" b="1" dirty="0">
                          <a:solidFill>
                            <a:srgbClr val="00B050"/>
                          </a:solidFill>
                        </a:rPr>
                        <a:t>좌석관련은 </a:t>
                      </a:r>
                      <a:r>
                        <a:rPr lang="en-US" altLang="ko-KR" sz="1200" b="1" dirty="0">
                          <a:solidFill>
                            <a:srgbClr val="00B050"/>
                          </a:solidFill>
                        </a:rPr>
                        <a:t>1</a:t>
                      </a:r>
                      <a:r>
                        <a:rPr lang="ko-KR" altLang="en-US" sz="1200" b="1" dirty="0" err="1">
                          <a:solidFill>
                            <a:srgbClr val="00B050"/>
                          </a:solidFill>
                        </a:rPr>
                        <a:t>차개발</a:t>
                      </a:r>
                      <a:r>
                        <a:rPr lang="ko-KR" altLang="en-US" sz="1200" b="1" dirty="0">
                          <a:solidFill>
                            <a:srgbClr val="00B050"/>
                          </a:solidFill>
                        </a:rPr>
                        <a:t> 진행으로 알고 있습니다 </a:t>
                      </a:r>
                      <a:r>
                        <a:rPr lang="en-US" altLang="ko-KR" sz="1200" b="1" dirty="0">
                          <a:solidFill>
                            <a:srgbClr val="00B050"/>
                          </a:solidFill>
                        </a:rPr>
                        <a:t>-0114</a:t>
                      </a:r>
                      <a:r>
                        <a:rPr lang="ko-KR" altLang="en-US" sz="1200" b="1" dirty="0">
                          <a:solidFill>
                            <a:srgbClr val="00B050"/>
                          </a:solidFill>
                        </a:rPr>
                        <a:t>도희</a:t>
                      </a:r>
                      <a:r>
                        <a:rPr lang="en-US" altLang="ko-KR" sz="1200" b="1" dirty="0">
                          <a:solidFill>
                            <a:srgbClr val="00B050"/>
                          </a:solidFill>
                        </a:rPr>
                        <a:t>.</a:t>
                      </a:r>
                      <a:r>
                        <a:rPr lang="ko-KR" altLang="en-US" sz="1200" b="1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ko-KR" altLang="en-US" sz="1200" b="1" dirty="0" err="1">
                          <a:solidFill>
                            <a:srgbClr val="00B050"/>
                          </a:solidFill>
                        </a:rPr>
                        <a:t>프론트버스예약과정에서</a:t>
                      </a:r>
                      <a:r>
                        <a:rPr lang="ko-KR" altLang="en-US" sz="1200" b="1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ko-KR" altLang="en-US" sz="1200" b="1" dirty="0" err="1">
                          <a:solidFill>
                            <a:srgbClr val="00B050"/>
                          </a:solidFill>
                        </a:rPr>
                        <a:t>좌석선택팝업창과</a:t>
                      </a:r>
                      <a:r>
                        <a:rPr lang="ko-KR" altLang="en-US" sz="1200" b="1" dirty="0">
                          <a:solidFill>
                            <a:srgbClr val="00B050"/>
                          </a:solidFill>
                        </a:rPr>
                        <a:t> 동일합니다</a:t>
                      </a:r>
                      <a:r>
                        <a:rPr lang="en-US" altLang="ko-KR" sz="1200" b="1" dirty="0">
                          <a:solidFill>
                            <a:srgbClr val="00B050"/>
                          </a:solidFill>
                        </a:rPr>
                        <a:t>. </a:t>
                      </a:r>
                      <a:endParaRPr lang="en-US" altLang="ko-KR" sz="1200" dirty="0">
                        <a:solidFill>
                          <a:srgbClr val="00B05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049C36B-5F0E-F2C1-46C4-16619AD6422E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신규 홈페이지 예약 및 고객 좌석지정</a:t>
            </a:r>
          </a:p>
        </p:txBody>
      </p:sp>
      <p:pic>
        <p:nvPicPr>
          <p:cNvPr id="7" name="그림 6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D664589-1B09-E7A8-51A6-5FB8D3F36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43" y="1021944"/>
            <a:ext cx="1759763" cy="5836055"/>
          </a:xfrm>
          <a:prstGeom prst="rect">
            <a:avLst/>
          </a:prstGeom>
        </p:spPr>
      </p:pic>
      <p:pic>
        <p:nvPicPr>
          <p:cNvPr id="12" name="그림 11" descr="텍스트, 스크린샷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7992D50-97DE-A402-4AA9-F6184DAD78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3556" y="1577303"/>
            <a:ext cx="3266336" cy="4911365"/>
          </a:xfrm>
          <a:prstGeom prst="rect">
            <a:avLst/>
          </a:prstGeom>
        </p:spPr>
      </p:pic>
      <p:pic>
        <p:nvPicPr>
          <p:cNvPr id="6" name="그림 5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63FF3A6-016D-FFAA-B685-6492D7ED2D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2945" y="949683"/>
            <a:ext cx="3109608" cy="2121241"/>
          </a:xfrm>
          <a:prstGeom prst="rect">
            <a:avLst/>
          </a:prstGeom>
        </p:spPr>
      </p:pic>
      <p:sp>
        <p:nvSpPr>
          <p:cNvPr id="8" name="화살표: 아래쪽 7">
            <a:extLst>
              <a:ext uri="{FF2B5EF4-FFF2-40B4-BE49-F238E27FC236}">
                <a16:creationId xmlns:a16="http://schemas.microsoft.com/office/drawing/2014/main" id="{7D3916AE-7534-70F6-4F43-6593DAA9A59E}"/>
              </a:ext>
            </a:extLst>
          </p:cNvPr>
          <p:cNvSpPr/>
          <p:nvPr/>
        </p:nvSpPr>
        <p:spPr>
          <a:xfrm>
            <a:off x="7187405" y="2888795"/>
            <a:ext cx="433633" cy="36425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" name="그림 14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16CFCBC-DDE1-3BE3-C75C-23307177CF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3913" y="3253052"/>
            <a:ext cx="3033081" cy="2669632"/>
          </a:xfrm>
          <a:prstGeom prst="rect">
            <a:avLst/>
          </a:prstGeom>
          <a:ln>
            <a:solidFill>
              <a:srgbClr val="00B050"/>
            </a:solidFill>
          </a:ln>
        </p:spPr>
      </p:pic>
      <p:cxnSp>
        <p:nvCxnSpPr>
          <p:cNvPr id="4" name="직선 화살표 연결선 3">
            <a:extLst>
              <a:ext uri="{FF2B5EF4-FFF2-40B4-BE49-F238E27FC236}">
                <a16:creationId xmlns:a16="http://schemas.microsoft.com/office/drawing/2014/main" id="{2CFF2E72-A90A-D4A2-A8FB-F7D51795840E}"/>
              </a:ext>
            </a:extLst>
          </p:cNvPr>
          <p:cNvCxnSpPr>
            <a:cxnSpLocks/>
          </p:cNvCxnSpPr>
          <p:nvPr/>
        </p:nvCxnSpPr>
        <p:spPr>
          <a:xfrm flipV="1">
            <a:off x="8610600" y="2805545"/>
            <a:ext cx="595008" cy="1111828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9451A925-26A0-E03E-86A0-66BF0E5CBA68}"/>
              </a:ext>
            </a:extLst>
          </p:cNvPr>
          <p:cNvCxnSpPr>
            <a:cxnSpLocks/>
          </p:cNvCxnSpPr>
          <p:nvPr/>
        </p:nvCxnSpPr>
        <p:spPr>
          <a:xfrm>
            <a:off x="4883727" y="3253052"/>
            <a:ext cx="4426528" cy="2583005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6629326"/>
      </p:ext>
    </p:extLst>
  </p:cSld>
  <p:clrMapOvr>
    <a:masterClrMapping/>
  </p:clrMapOvr>
  <p:extLst mod="1">
    <p:ext uri="{6950BFC3-D8DA-4A85-94F7-54DA5524770B}">
      <p188:commentRel xmlns:p188="http://schemas.microsoft.com/office/powerpoint/2018/8/main" xmlns="" r:id="rId6"/>
    </p:ext>
  </p:extLs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B7386C-5BF7-CAAA-03D1-387F22D2E9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43D5D9D-2F8E-1D90-2F65-2869C7AC66DC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 </a:t>
            </a:r>
            <a:r>
              <a:rPr lang="ko-KR" altLang="en-US" sz="1200" b="1" dirty="0"/>
              <a:t>예약관리 </a:t>
            </a:r>
            <a:r>
              <a:rPr lang="en-US" altLang="ko-KR" sz="1200" b="1" dirty="0"/>
              <a:t>-&gt; </a:t>
            </a:r>
            <a:r>
              <a:rPr lang="ko-KR" altLang="en-US" sz="1200" b="1" dirty="0"/>
              <a:t>개인별예약현황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917475-0A03-60E7-9D75-2516B9B38810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김도희   검수날짜</a:t>
            </a:r>
            <a:r>
              <a:rPr lang="en-US" altLang="ko-KR" sz="1200" dirty="0"/>
              <a:t> : 2026.1.2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949E297C-8A7A-AC27-F324-3C9FF5292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26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C59AB350-26DB-5928-A467-D02F0A71BB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3713833"/>
              </p:ext>
            </p:extLst>
          </p:nvPr>
        </p:nvGraphicFramePr>
        <p:xfrm>
          <a:off x="8880049" y="1021944"/>
          <a:ext cx="3006608" cy="5334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6608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5129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4821481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홈페이지로 예약 후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취소신청했는데</a:t>
                      </a: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개인별 예약현황에서 확인 할 수 없음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sz="1200" b="1" dirty="0">
                          <a:solidFill>
                            <a:srgbClr val="0070C0"/>
                          </a:solidFill>
                        </a:rPr>
                        <a:t>문제없이 리스트에 예약취소 확인되었습니다</a:t>
                      </a:r>
                      <a:r>
                        <a:rPr lang="en-US" altLang="ko-KR" sz="1200" b="1" dirty="0">
                          <a:solidFill>
                            <a:srgbClr val="0070C0"/>
                          </a:solidFill>
                        </a:rPr>
                        <a:t>.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1500" b="1" dirty="0">
                          <a:solidFill>
                            <a:srgbClr val="00B050"/>
                          </a:solidFill>
                        </a:rPr>
                        <a:t>지금 제 핸드폰으로 취소신청이 되지 않아 확인 못해봤습니다 </a:t>
                      </a:r>
                      <a:r>
                        <a:rPr lang="en-US" altLang="ko-KR" sz="1500" b="1" dirty="0">
                          <a:solidFill>
                            <a:srgbClr val="00B050"/>
                          </a:solidFill>
                        </a:rPr>
                        <a:t>-0114</a:t>
                      </a:r>
                      <a:r>
                        <a:rPr lang="ko-KR" altLang="en-US" sz="1500" b="1" dirty="0">
                          <a:solidFill>
                            <a:srgbClr val="00B050"/>
                          </a:solidFill>
                        </a:rPr>
                        <a:t>도희</a:t>
                      </a:r>
                      <a:r>
                        <a:rPr lang="en-US" altLang="ko-KR" sz="1500" b="1" dirty="0">
                          <a:solidFill>
                            <a:srgbClr val="00B050"/>
                          </a:solidFill>
                        </a:rPr>
                        <a:t>. </a:t>
                      </a:r>
                      <a:r>
                        <a:rPr lang="ko-KR" altLang="en-US" sz="1500" b="1" dirty="0">
                          <a:solidFill>
                            <a:srgbClr val="00B050"/>
                          </a:solidFill>
                        </a:rPr>
                        <a:t>취소신청버튼도 안됨</a:t>
                      </a:r>
                      <a:r>
                        <a:rPr lang="en-US" altLang="ko-KR" sz="1500" b="1" dirty="0" smtClean="0">
                          <a:solidFill>
                            <a:srgbClr val="00B050"/>
                          </a:solidFill>
                        </a:rPr>
                        <a:t>.</a:t>
                      </a:r>
                      <a:br>
                        <a:rPr lang="en-US" altLang="ko-KR" sz="1500" b="1" dirty="0" smtClean="0">
                          <a:solidFill>
                            <a:srgbClr val="00B050"/>
                          </a:solidFill>
                        </a:rPr>
                      </a:br>
                      <a:r>
                        <a:rPr lang="en-US" altLang="ko-KR" sz="1500" b="1" dirty="0" smtClean="0">
                          <a:solidFill>
                            <a:srgbClr val="C00000"/>
                          </a:solidFill>
                        </a:rPr>
                        <a:t>- </a:t>
                      </a:r>
                      <a:r>
                        <a:rPr lang="ko-KR" altLang="en-US" sz="1500" b="1" dirty="0" smtClean="0">
                          <a:solidFill>
                            <a:srgbClr val="C00000"/>
                          </a:solidFill>
                        </a:rPr>
                        <a:t>다시 검수</a:t>
                      </a:r>
                      <a:r>
                        <a:rPr lang="ko-KR" altLang="en-US" sz="1500" b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ko-KR" altLang="en-US" sz="1500" b="1" baseline="0" dirty="0" err="1" smtClean="0">
                          <a:solidFill>
                            <a:srgbClr val="C00000"/>
                          </a:solidFill>
                        </a:rPr>
                        <a:t>요청드립니다</a:t>
                      </a:r>
                      <a:r>
                        <a:rPr lang="en-US" altLang="ko-KR" sz="1500" b="1" baseline="0" dirty="0" smtClean="0">
                          <a:solidFill>
                            <a:srgbClr val="C00000"/>
                          </a:solidFill>
                        </a:rPr>
                        <a:t>.</a:t>
                      </a:r>
                      <a:endParaRPr lang="en-US" altLang="ko-KR" sz="1500" b="1" dirty="0">
                        <a:solidFill>
                          <a:srgbClr val="C0000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41A1A80-51DE-568E-6838-1911A114B4AE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예약관리</a:t>
            </a:r>
          </a:p>
        </p:txBody>
      </p:sp>
      <p:sp>
        <p:nvSpPr>
          <p:cNvPr id="12" name="화살표: 아래쪽 11">
            <a:extLst>
              <a:ext uri="{FF2B5EF4-FFF2-40B4-BE49-F238E27FC236}">
                <a16:creationId xmlns:a16="http://schemas.microsoft.com/office/drawing/2014/main" id="{9AB3C1FF-5378-8C65-7A30-06B925639DD3}"/>
              </a:ext>
            </a:extLst>
          </p:cNvPr>
          <p:cNvSpPr/>
          <p:nvPr/>
        </p:nvSpPr>
        <p:spPr>
          <a:xfrm rot="16200000">
            <a:off x="3447878" y="2974417"/>
            <a:ext cx="433633" cy="36425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DF79B63-A689-84D0-1DF4-4B0DF633F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1" y="931567"/>
            <a:ext cx="3006608" cy="555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그림 10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93553F8-C078-3AAB-4E6C-7DADAE0550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3679" y="1151254"/>
            <a:ext cx="4632490" cy="5706746"/>
          </a:xfrm>
          <a:prstGeom prst="rect">
            <a:avLst/>
          </a:prstGeom>
        </p:spPr>
      </p:pic>
      <p:cxnSp>
        <p:nvCxnSpPr>
          <p:cNvPr id="4" name="직선 화살표 연결선 3">
            <a:extLst>
              <a:ext uri="{FF2B5EF4-FFF2-40B4-BE49-F238E27FC236}">
                <a16:creationId xmlns:a16="http://schemas.microsoft.com/office/drawing/2014/main" id="{DC5FB21D-51CC-CC62-5E0E-F94B68907DA0}"/>
              </a:ext>
            </a:extLst>
          </p:cNvPr>
          <p:cNvCxnSpPr>
            <a:cxnSpLocks/>
          </p:cNvCxnSpPr>
          <p:nvPr/>
        </p:nvCxnSpPr>
        <p:spPr>
          <a:xfrm>
            <a:off x="2265218" y="3262745"/>
            <a:ext cx="6722918" cy="221894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6636674"/>
      </p:ext>
    </p:extLst>
  </p:cSld>
  <p:clrMapOvr>
    <a:masterClrMapping/>
  </p:clrMapOvr>
  <p:extLst mod="1">
    <p:ext uri="{6950BFC3-D8DA-4A85-94F7-54DA5524770B}">
      <p188:commentRel xmlns:p188="http://schemas.microsoft.com/office/powerpoint/2018/8/main" xmlns="" r:id="rId4"/>
    </p:ext>
  </p:extLs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BB40FD-935E-5E19-562C-E971AF9A95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455950B-326B-8599-9444-BE589B94A173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아이폰 휴대폰으로 예약하기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3420E0-E6AC-FA43-245E-CDE6F655711C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김도희   검수날짜</a:t>
            </a:r>
            <a:r>
              <a:rPr lang="en-US" altLang="ko-KR" sz="1200" dirty="0"/>
              <a:t> : 2026.1.5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B417DE28-A272-5DB2-DA0D-2403EDDEA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27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0653BC7E-B28A-7B71-AAAE-42F9A44F6D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842465"/>
              </p:ext>
            </p:extLst>
          </p:nvPr>
        </p:nvGraphicFramePr>
        <p:xfrm>
          <a:off x="4034672" y="1021944"/>
          <a:ext cx="7851985" cy="5466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1985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5256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4941076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예약자님으로 예약된 내역이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건이 있습니다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예약을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추가진행하시겠습니까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? 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예약자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-&gt;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이름으로 변경</a:t>
                      </a: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예약 없는데 추가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진행하시겠습니까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?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이멘트는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혼란을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가중할거같음</a:t>
                      </a: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200" dirty="0">
                          <a:solidFill>
                            <a:srgbClr val="FF0000"/>
                          </a:solidFill>
                        </a:rPr>
                        <a:t>처리완료</a:t>
                      </a:r>
                      <a:endParaRPr lang="en-US" altLang="ko-KR" sz="1200" dirty="0">
                        <a:solidFill>
                          <a:srgbClr val="FF000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2AC7EC7-2DF2-C8A7-C6B8-2E439D2C1685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예약관리</a:t>
            </a:r>
            <a:r>
              <a:rPr lang="en-US" altLang="ko-KR" b="1" dirty="0">
                <a:solidFill>
                  <a:schemeClr val="bg1"/>
                </a:solidFill>
              </a:rPr>
              <a:t>(</a:t>
            </a:r>
            <a:r>
              <a:rPr lang="ko-KR" altLang="en-US" b="1" dirty="0">
                <a:solidFill>
                  <a:schemeClr val="bg1"/>
                </a:solidFill>
              </a:rPr>
              <a:t>아이폰</a:t>
            </a:r>
            <a:r>
              <a:rPr lang="en-US" altLang="ko-KR" b="1" dirty="0">
                <a:solidFill>
                  <a:schemeClr val="bg1"/>
                </a:solidFill>
              </a:rPr>
              <a:t>)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pic>
        <p:nvPicPr>
          <p:cNvPr id="8" name="그림 7" descr="텍스트, 스크린샷, 폰트, 소프트웨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A27A496-8011-F15B-4B28-85479A11B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035" y="1014729"/>
            <a:ext cx="3154366" cy="570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714310"/>
      </p:ext>
    </p:extLst>
  </p:cSld>
  <p:clrMapOvr>
    <a:masterClrMapping/>
  </p:clrMapOvr>
  <p:extLst>
    <p:ext uri="{6950BFC3-D8DA-4A85-94F7-54DA5524770B}">
      <p188:commentRel xmlns:p188="http://schemas.microsoft.com/office/powerpoint/2018/8/main" xmlns="" r:id="rId3"/>
    </p:ext>
  </p:extLs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156BB0-FF51-D571-74E2-312EB4A4AC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60114C8-7EE3-13E6-A365-E486E8E0EADB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아이폰 휴대폰으로 예약하기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726883-523D-F098-6E56-8102C746F220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김도희   검수날짜</a:t>
            </a:r>
            <a:r>
              <a:rPr lang="en-US" altLang="ko-KR" sz="1200" dirty="0"/>
              <a:t> : 2026.1.5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ECB0DBD9-121F-F428-5B71-A929C217B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28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D4EA390C-A1FA-94BB-8B75-0930B5FD4F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913903"/>
              </p:ext>
            </p:extLst>
          </p:nvPr>
        </p:nvGraphicFramePr>
        <p:xfrm>
          <a:off x="6215865" y="845253"/>
          <a:ext cx="5681066" cy="6371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1066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5090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5367198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예약자님으로 예약된 내역이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건이 있습니다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예약을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추가진행하시겠습니까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? 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예약자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-&gt;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이름으로 변경</a:t>
                      </a:r>
                      <a:r>
                        <a:rPr lang="ko-KR" altLang="en-US" sz="12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200" dirty="0">
                          <a:solidFill>
                            <a:srgbClr val="FF0000"/>
                          </a:solidFill>
                        </a:rPr>
                        <a:t>처리완료</a:t>
                      </a:r>
                      <a:endParaRPr lang="en-US" altLang="ko-KR" sz="1200" dirty="0">
                        <a:solidFill>
                          <a:srgbClr val="FF0000"/>
                        </a:solidFill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예약 없는데 추가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진행하시겠습니까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?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이멘트는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혼란을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가중할거같음</a:t>
                      </a: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예약내용수정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)</a:t>
                      </a:r>
                      <a:br>
                        <a:rPr lang="en-US" altLang="ko-KR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고객님 입장에서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예약인원수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변경 할 때 삭제 버튼이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안눌림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!(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미결제상황임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b="1" dirty="0">
                          <a:solidFill>
                            <a:srgbClr val="0070C0"/>
                          </a:solidFill>
                        </a:rPr>
                        <a:t> -</a:t>
                      </a:r>
                      <a:r>
                        <a:rPr lang="en-US" altLang="ko-KR" sz="1200" b="1" baseline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ko-KR" altLang="en-US" sz="1200" b="1" baseline="0" dirty="0" err="1">
                          <a:solidFill>
                            <a:srgbClr val="0070C0"/>
                          </a:solidFill>
                        </a:rPr>
                        <a:t>테스트결과</a:t>
                      </a:r>
                      <a:r>
                        <a:rPr lang="ko-KR" altLang="en-US" sz="1200" b="1" baseline="0" dirty="0">
                          <a:solidFill>
                            <a:srgbClr val="0070C0"/>
                          </a:solidFill>
                        </a:rPr>
                        <a:t> 문제없이 </a:t>
                      </a:r>
                      <a:r>
                        <a:rPr lang="ko-KR" altLang="en-US" sz="1200" b="1" baseline="0" dirty="0" err="1">
                          <a:solidFill>
                            <a:srgbClr val="0070C0"/>
                          </a:solidFill>
                        </a:rPr>
                        <a:t>삭제버튼</a:t>
                      </a:r>
                      <a:r>
                        <a:rPr lang="ko-KR" altLang="en-US" sz="1200" b="1" baseline="0" dirty="0">
                          <a:solidFill>
                            <a:srgbClr val="0070C0"/>
                          </a:solidFill>
                        </a:rPr>
                        <a:t> 눌리고</a:t>
                      </a:r>
                      <a:r>
                        <a:rPr lang="en-US" altLang="ko-KR" sz="1200" b="1" baseline="0" dirty="0">
                          <a:solidFill>
                            <a:srgbClr val="0070C0"/>
                          </a:solidFill>
                        </a:rPr>
                        <a:t>, </a:t>
                      </a:r>
                      <a:r>
                        <a:rPr lang="ko-KR" altLang="en-US" sz="1200" b="1" baseline="0" dirty="0">
                          <a:solidFill>
                            <a:srgbClr val="0070C0"/>
                          </a:solidFill>
                        </a:rPr>
                        <a:t>삭제되는 것 확인했습니다</a:t>
                      </a:r>
                      <a:r>
                        <a:rPr lang="en-US" altLang="ko-KR" sz="1200" b="1" baseline="0" dirty="0">
                          <a:solidFill>
                            <a:srgbClr val="0070C0"/>
                          </a:solidFill>
                        </a:rPr>
                        <a:t>.(</a:t>
                      </a:r>
                      <a:r>
                        <a:rPr lang="ko-KR" altLang="en-US" sz="1200" b="1" baseline="0" dirty="0">
                          <a:solidFill>
                            <a:srgbClr val="0070C0"/>
                          </a:solidFill>
                        </a:rPr>
                        <a:t>갤럭시 </a:t>
                      </a:r>
                      <a:r>
                        <a:rPr lang="en-US" altLang="ko-KR" sz="1200" b="1" baseline="0" dirty="0">
                          <a:solidFill>
                            <a:srgbClr val="0070C0"/>
                          </a:solidFill>
                        </a:rPr>
                        <a:t>S20)</a:t>
                      </a:r>
                      <a:endParaRPr lang="en-US" altLang="ko-KR" sz="1200" b="1" dirty="0">
                        <a:solidFill>
                          <a:srgbClr val="0070C0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결제 후에는 인원삭제 버튼 관련해서 논의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해봐야할거같음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수수료 관련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예약내용수정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예약내용수정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-&gt;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취소하기 눌러도 취소가 안됨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b="1" dirty="0">
                          <a:solidFill>
                            <a:srgbClr val="0070C0"/>
                          </a:solidFill>
                        </a:rPr>
                        <a:t> -</a:t>
                      </a:r>
                      <a:r>
                        <a:rPr lang="en-US" altLang="ko-KR" sz="1200" b="1" baseline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ko-KR" altLang="en-US" sz="1200" b="1" baseline="0" dirty="0" err="1">
                          <a:solidFill>
                            <a:srgbClr val="0070C0"/>
                          </a:solidFill>
                        </a:rPr>
                        <a:t>테스트결과</a:t>
                      </a:r>
                      <a:r>
                        <a:rPr lang="ko-KR" altLang="en-US" sz="1200" b="1" baseline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ko-KR" altLang="en-US" sz="1200" b="1" baseline="0" dirty="0" err="1">
                          <a:solidFill>
                            <a:srgbClr val="0070C0"/>
                          </a:solidFill>
                        </a:rPr>
                        <a:t>취소버튼</a:t>
                      </a:r>
                      <a:r>
                        <a:rPr lang="ko-KR" altLang="en-US" sz="1200" b="1" baseline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ko-KR" altLang="en-US" sz="1200" b="1" baseline="0" dirty="0" err="1">
                          <a:solidFill>
                            <a:srgbClr val="0070C0"/>
                          </a:solidFill>
                        </a:rPr>
                        <a:t>클릭되는</a:t>
                      </a:r>
                      <a:r>
                        <a:rPr lang="ko-KR" altLang="en-US" sz="1200" b="1" baseline="0" dirty="0">
                          <a:solidFill>
                            <a:srgbClr val="0070C0"/>
                          </a:solidFill>
                        </a:rPr>
                        <a:t> 것 확인함</a:t>
                      </a:r>
                      <a:r>
                        <a:rPr lang="en-US" altLang="ko-KR" sz="1200" b="1" baseline="0" dirty="0">
                          <a:solidFill>
                            <a:srgbClr val="0070C0"/>
                          </a:solidFill>
                        </a:rPr>
                        <a:t>(</a:t>
                      </a:r>
                      <a:r>
                        <a:rPr lang="ko-KR" altLang="en-US" sz="1200" b="1" baseline="0" dirty="0">
                          <a:solidFill>
                            <a:srgbClr val="0070C0"/>
                          </a:solidFill>
                        </a:rPr>
                        <a:t>갤럭시 </a:t>
                      </a:r>
                      <a:r>
                        <a:rPr lang="en-US" altLang="ko-KR" sz="1200" b="1" baseline="0" dirty="0">
                          <a:solidFill>
                            <a:srgbClr val="0070C0"/>
                          </a:solidFill>
                        </a:rPr>
                        <a:t>S20)</a:t>
                      </a:r>
                      <a:br>
                        <a:rPr lang="en-US" altLang="ko-KR" sz="1200" b="1" baseline="0" dirty="0">
                          <a:solidFill>
                            <a:srgbClr val="0070C0"/>
                          </a:solidFill>
                        </a:rPr>
                      </a:br>
                      <a:r>
                        <a:rPr lang="en-US" altLang="ko-KR" sz="1200" b="1" baseline="0" dirty="0">
                          <a:solidFill>
                            <a:srgbClr val="0070C0"/>
                          </a:solidFill>
                        </a:rPr>
                        <a:t>   </a:t>
                      </a:r>
                      <a:r>
                        <a:rPr lang="ko-KR" altLang="en-US" sz="1200" b="1" baseline="0" dirty="0">
                          <a:solidFill>
                            <a:srgbClr val="0070C0"/>
                          </a:solidFill>
                        </a:rPr>
                        <a:t>단</a:t>
                      </a:r>
                      <a:r>
                        <a:rPr lang="en-US" altLang="ko-KR" sz="1200" b="1" baseline="0" dirty="0">
                          <a:solidFill>
                            <a:srgbClr val="0070C0"/>
                          </a:solidFill>
                        </a:rPr>
                        <a:t>, </a:t>
                      </a:r>
                      <a:r>
                        <a:rPr lang="ko-KR" altLang="en-US" sz="1200" b="1" baseline="0" dirty="0">
                          <a:solidFill>
                            <a:srgbClr val="0070C0"/>
                          </a:solidFill>
                        </a:rPr>
                        <a:t>취소하기 버튼 누르면</a:t>
                      </a:r>
                      <a:r>
                        <a:rPr lang="en-US" altLang="ko-KR" sz="1200" b="1" baseline="0" dirty="0">
                          <a:solidFill>
                            <a:srgbClr val="0070C0"/>
                          </a:solidFill>
                        </a:rPr>
                        <a:t>, </a:t>
                      </a:r>
                      <a:r>
                        <a:rPr lang="ko-KR" altLang="en-US" sz="1200" b="1" baseline="0" dirty="0">
                          <a:solidFill>
                            <a:srgbClr val="0070C0"/>
                          </a:solidFill>
                        </a:rPr>
                        <a:t>약관동의 페이지로 이동합니다</a:t>
                      </a:r>
                      <a:r>
                        <a:rPr lang="en-US" altLang="ko-KR" sz="1200" b="1" baseline="0" dirty="0">
                          <a:solidFill>
                            <a:srgbClr val="0070C0"/>
                          </a:solidFill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ko-KR" altLang="en-US" sz="1400" b="1" dirty="0">
                          <a:solidFill>
                            <a:srgbClr val="00B050"/>
                          </a:solidFill>
                        </a:rPr>
                        <a:t>아이폰으로 취소신청 누르면 관리자가 확인해야 한다고 하고 정상적인 접근이 아닙니다 </a:t>
                      </a:r>
                      <a:r>
                        <a:rPr lang="ko-KR" altLang="en-US" sz="1400" b="1" dirty="0" err="1">
                          <a:solidFill>
                            <a:srgbClr val="00B050"/>
                          </a:solidFill>
                        </a:rPr>
                        <a:t>라고</a:t>
                      </a:r>
                      <a:r>
                        <a:rPr lang="ko-KR" altLang="en-US" sz="1400" b="1" dirty="0">
                          <a:solidFill>
                            <a:srgbClr val="00B050"/>
                          </a:solidFill>
                        </a:rPr>
                        <a:t> 나옵니다</a:t>
                      </a:r>
                      <a:r>
                        <a:rPr lang="en-US" altLang="ko-KR" sz="1400" b="1" dirty="0">
                          <a:solidFill>
                            <a:srgbClr val="00B050"/>
                          </a:solidFill>
                        </a:rPr>
                        <a:t>(</a:t>
                      </a:r>
                      <a:r>
                        <a:rPr lang="ko-KR" altLang="en-US" sz="1400" b="1" dirty="0">
                          <a:solidFill>
                            <a:srgbClr val="00B050"/>
                          </a:solidFill>
                        </a:rPr>
                        <a:t>아이폰 </a:t>
                      </a:r>
                      <a:r>
                        <a:rPr lang="en-US" altLang="ko-KR" sz="1400" b="1" dirty="0">
                          <a:solidFill>
                            <a:srgbClr val="00B050"/>
                          </a:solidFill>
                        </a:rPr>
                        <a:t>/ </a:t>
                      </a:r>
                      <a:r>
                        <a:rPr lang="ko-KR" altLang="en-US" sz="1400" b="1" dirty="0">
                          <a:solidFill>
                            <a:srgbClr val="00B050"/>
                          </a:solidFill>
                        </a:rPr>
                        <a:t>입금전상황</a:t>
                      </a:r>
                      <a:r>
                        <a:rPr lang="en-US" altLang="ko-KR" sz="1400" b="1" dirty="0">
                          <a:solidFill>
                            <a:srgbClr val="00B050"/>
                          </a:solidFill>
                        </a:rPr>
                        <a:t>)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1400" b="1" dirty="0">
                          <a:solidFill>
                            <a:srgbClr val="00B050"/>
                          </a:solidFill>
                        </a:rPr>
                        <a:t>또한 </a:t>
                      </a:r>
                      <a:r>
                        <a:rPr lang="ko-KR" altLang="en-US" sz="1400" b="1" dirty="0" err="1">
                          <a:solidFill>
                            <a:srgbClr val="00B050"/>
                          </a:solidFill>
                        </a:rPr>
                        <a:t>예약건을</a:t>
                      </a:r>
                      <a:r>
                        <a:rPr lang="ko-KR" altLang="en-US" sz="1400" b="1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ko-KR" altLang="en-US" sz="1400" b="1" dirty="0" err="1">
                          <a:solidFill>
                            <a:srgbClr val="00B050"/>
                          </a:solidFill>
                        </a:rPr>
                        <a:t>입금처리했는데</a:t>
                      </a:r>
                      <a:r>
                        <a:rPr lang="en-US" altLang="ko-KR" sz="1400" b="1" dirty="0">
                          <a:solidFill>
                            <a:srgbClr val="00B050"/>
                          </a:solidFill>
                        </a:rPr>
                        <a:t>(</a:t>
                      </a:r>
                      <a:r>
                        <a:rPr lang="ko-KR" altLang="en-US" sz="1400" b="1" dirty="0">
                          <a:solidFill>
                            <a:srgbClr val="00B050"/>
                          </a:solidFill>
                        </a:rPr>
                        <a:t>현금</a:t>
                      </a:r>
                      <a:r>
                        <a:rPr lang="en-US" altLang="ko-KR" sz="1400" b="1" dirty="0">
                          <a:solidFill>
                            <a:srgbClr val="00B050"/>
                          </a:solidFill>
                        </a:rPr>
                        <a:t>)</a:t>
                      </a:r>
                      <a:r>
                        <a:rPr lang="ko-KR" altLang="en-US" sz="1400" b="1" dirty="0">
                          <a:solidFill>
                            <a:srgbClr val="00B050"/>
                          </a:solidFill>
                        </a:rPr>
                        <a:t>으로 핸드폰에서 예약 </a:t>
                      </a:r>
                      <a:r>
                        <a:rPr lang="ko-KR" altLang="en-US" sz="1400" b="1" dirty="0" err="1">
                          <a:solidFill>
                            <a:srgbClr val="00B050"/>
                          </a:solidFill>
                        </a:rPr>
                        <a:t>조회했을때</a:t>
                      </a:r>
                      <a:r>
                        <a:rPr lang="ko-KR" altLang="en-US" sz="1400" b="1" dirty="0">
                          <a:solidFill>
                            <a:srgbClr val="00B050"/>
                          </a:solidFill>
                        </a:rPr>
                        <a:t> 미입금으로 나왔음</a:t>
                      </a:r>
                      <a:endParaRPr lang="en-US" altLang="ko-KR" sz="1400" b="1" dirty="0">
                        <a:solidFill>
                          <a:srgbClr val="00B050"/>
                        </a:solidFill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1400" b="1" dirty="0">
                          <a:solidFill>
                            <a:srgbClr val="00B050"/>
                          </a:solidFill>
                        </a:rPr>
                        <a:t>이메일 입력하지 않았는데 입력해달라고 뜨고 예약확정됨</a:t>
                      </a:r>
                      <a:r>
                        <a:rPr lang="en-US" altLang="ko-KR" sz="1400" b="1" dirty="0">
                          <a:solidFill>
                            <a:srgbClr val="00B050"/>
                          </a:solidFill>
                        </a:rPr>
                        <a:t>-0114</a:t>
                      </a:r>
                      <a:r>
                        <a:rPr lang="ko-KR" altLang="en-US" sz="1400" b="1" dirty="0" err="1" smtClean="0">
                          <a:solidFill>
                            <a:srgbClr val="00B050"/>
                          </a:solidFill>
                        </a:rPr>
                        <a:t>ㄷㅎ</a:t>
                      </a:r>
                      <a:r>
                        <a:rPr lang="en-US" altLang="ko-KR" sz="1400" b="1" dirty="0" smtClean="0">
                          <a:solidFill>
                            <a:srgbClr val="00B050"/>
                          </a:solidFill>
                        </a:rPr>
                        <a:t/>
                      </a:r>
                      <a:br>
                        <a:rPr lang="en-US" altLang="ko-KR" sz="1400" b="1" dirty="0" smtClean="0">
                          <a:solidFill>
                            <a:srgbClr val="00B050"/>
                          </a:solidFill>
                        </a:rPr>
                      </a:br>
                      <a:r>
                        <a:rPr lang="en-US" altLang="ko-KR" sz="1400" b="1" dirty="0" smtClean="0">
                          <a:solidFill>
                            <a:srgbClr val="C00000"/>
                          </a:solidFill>
                        </a:rPr>
                        <a:t>-</a:t>
                      </a:r>
                      <a:r>
                        <a:rPr lang="en-US" altLang="ko-KR" sz="1400" b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ko-KR" altLang="en-US" sz="1400" b="1" baseline="0" dirty="0" smtClean="0">
                          <a:solidFill>
                            <a:srgbClr val="C00000"/>
                          </a:solidFill>
                        </a:rPr>
                        <a:t>갤럭시 상관없습니다 </a:t>
                      </a:r>
                      <a:r>
                        <a:rPr lang="en-US" altLang="ko-KR" sz="1400" b="1" baseline="0" dirty="0" smtClean="0">
                          <a:solidFill>
                            <a:srgbClr val="C00000"/>
                          </a:solidFill>
                        </a:rPr>
                        <a:t>29page </a:t>
                      </a:r>
                      <a:r>
                        <a:rPr lang="ko-KR" altLang="en-US" sz="1400" b="1" baseline="0" dirty="0" err="1" smtClean="0">
                          <a:solidFill>
                            <a:srgbClr val="C00000"/>
                          </a:solidFill>
                        </a:rPr>
                        <a:t>확인요망</a:t>
                      </a:r>
                      <a:endParaRPr lang="en-US" altLang="ko-KR" sz="1200" b="1" dirty="0">
                        <a:solidFill>
                          <a:srgbClr val="C00000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31C81ED-6029-3BE8-9CE8-1656AAB91989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예약관리</a:t>
            </a:r>
            <a:r>
              <a:rPr lang="en-US" altLang="ko-KR" b="1" dirty="0">
                <a:solidFill>
                  <a:schemeClr val="bg1"/>
                </a:solidFill>
              </a:rPr>
              <a:t>(</a:t>
            </a:r>
            <a:r>
              <a:rPr lang="ko-KR" altLang="en-US" b="1" dirty="0">
                <a:solidFill>
                  <a:schemeClr val="bg1"/>
                </a:solidFill>
              </a:rPr>
              <a:t>아이폰</a:t>
            </a:r>
            <a:r>
              <a:rPr lang="en-US" altLang="ko-KR" b="1" dirty="0">
                <a:solidFill>
                  <a:schemeClr val="bg1"/>
                </a:solidFill>
              </a:rPr>
              <a:t>)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pic>
        <p:nvPicPr>
          <p:cNvPr id="8" name="그림 7" descr="텍스트, 스크린샷, 폰트, 소프트웨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8397C8D-8BD3-C0E6-58BB-3E083CDFC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035" y="1014729"/>
            <a:ext cx="3154366" cy="5706746"/>
          </a:xfrm>
          <a:prstGeom prst="rect">
            <a:avLst/>
          </a:prstGeom>
        </p:spPr>
      </p:pic>
      <p:pic>
        <p:nvPicPr>
          <p:cNvPr id="6" name="그림 5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BE6AAE9-A352-CA42-4A2B-8B198DDB3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8368" y="1014729"/>
            <a:ext cx="3154366" cy="547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303096"/>
      </p:ext>
    </p:extLst>
  </p:cSld>
  <p:clrMapOvr>
    <a:masterClrMapping/>
  </p:clrMapOvr>
  <p:extLst mod="1">
    <p:ext uri="{6950BFC3-D8DA-4A85-94F7-54DA5524770B}">
      <p188:commentRel xmlns:p188="http://schemas.microsoft.com/office/powerpoint/2018/8/main" xmlns="" r:id="rId4"/>
    </p:ext>
  </p:extLs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708" y="452846"/>
            <a:ext cx="3149585" cy="5725068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7692" y="452846"/>
            <a:ext cx="3231017" cy="5873089"/>
          </a:xfrm>
          <a:prstGeom prst="rect">
            <a:avLst/>
          </a:prstGeom>
        </p:spPr>
      </p:pic>
      <p:sp>
        <p:nvSpPr>
          <p:cNvPr id="6" name="오른쪽 화살표 5"/>
          <p:cNvSpPr/>
          <p:nvPr/>
        </p:nvSpPr>
        <p:spPr>
          <a:xfrm>
            <a:off x="3770811" y="2682240"/>
            <a:ext cx="426720" cy="6331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7794171" y="609600"/>
            <a:ext cx="3875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rgbClr val="C00000"/>
                </a:solidFill>
              </a:rPr>
              <a:t>갤럭시 </a:t>
            </a:r>
            <a:r>
              <a:rPr lang="en-US" altLang="ko-KR" sz="1400" dirty="0" smtClean="0">
                <a:solidFill>
                  <a:srgbClr val="C00000"/>
                </a:solidFill>
              </a:rPr>
              <a:t>S20</a:t>
            </a:r>
            <a:r>
              <a:rPr lang="ko-KR" altLang="en-US" sz="1400" dirty="0" smtClean="0">
                <a:solidFill>
                  <a:srgbClr val="C00000"/>
                </a:solidFill>
              </a:rPr>
              <a:t>으로 </a:t>
            </a:r>
            <a:r>
              <a:rPr lang="ko-KR" altLang="en-US" sz="1400" dirty="0" err="1" smtClean="0">
                <a:solidFill>
                  <a:srgbClr val="C00000"/>
                </a:solidFill>
              </a:rPr>
              <a:t>예약취소</a:t>
            </a:r>
            <a:r>
              <a:rPr lang="ko-KR" altLang="en-US" sz="1400" dirty="0" smtClean="0">
                <a:solidFill>
                  <a:srgbClr val="C00000"/>
                </a:solidFill>
              </a:rPr>
              <a:t> 처리 화면입니다</a:t>
            </a:r>
            <a:r>
              <a:rPr lang="en-US" altLang="ko-KR" sz="1400" dirty="0" smtClean="0">
                <a:solidFill>
                  <a:srgbClr val="C00000"/>
                </a:solidFill>
              </a:rPr>
              <a:t>.</a:t>
            </a:r>
            <a:endParaRPr lang="ko-KR" altLang="en-US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368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D2A75C-632A-5C92-D45C-36B2CB8935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C30384-31EB-9038-3386-9E6E3DC2BBAF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예약관리</a:t>
            </a:r>
            <a:endParaRPr lang="en-US" altLang="ko-KR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D7AAE6-F74D-DFEF-36CD-63AB9B472AD5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/>
              <a:t>ERP </a:t>
            </a:r>
            <a:r>
              <a:rPr lang="ko-KR" altLang="en-US" sz="1200" b="1" dirty="0"/>
              <a:t>예약관리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예약추가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AA81F4-E268-8BC8-EAAE-8F81E614EE22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김도희   검수날짜</a:t>
            </a:r>
            <a:r>
              <a:rPr lang="en-US" altLang="ko-KR" sz="1200" dirty="0"/>
              <a:t> : 2025.12.30</a:t>
            </a:r>
            <a:endParaRPr lang="ko-KR" altLang="en-US" sz="1200" dirty="0"/>
          </a:p>
        </p:txBody>
      </p:sp>
      <p:cxnSp>
        <p:nvCxnSpPr>
          <p:cNvPr id="50" name="직선 화살표 연결선 49">
            <a:extLst>
              <a:ext uri="{FF2B5EF4-FFF2-40B4-BE49-F238E27FC236}">
                <a16:creationId xmlns:a16="http://schemas.microsoft.com/office/drawing/2014/main" id="{9E4AE5AA-20C3-693D-7421-FF3CB0C2890D}"/>
              </a:ext>
            </a:extLst>
          </p:cNvPr>
          <p:cNvCxnSpPr>
            <a:cxnSpLocks/>
          </p:cNvCxnSpPr>
          <p:nvPr/>
        </p:nvCxnSpPr>
        <p:spPr>
          <a:xfrm flipV="1">
            <a:off x="8105052" y="1673472"/>
            <a:ext cx="2064700" cy="20008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9FEE12A-98E1-A79E-E199-97C8CAF31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3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24E01B03-304B-55DD-D51A-468B751239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180891"/>
              </p:ext>
            </p:extLst>
          </p:nvPr>
        </p:nvGraphicFramePr>
        <p:xfrm>
          <a:off x="6227978" y="1191631"/>
          <a:ext cx="5790657" cy="4822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4637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4358955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기존</a:t>
                      </a:r>
                      <a:r>
                        <a:rPr lang="en-US" altLang="ko-KR" sz="1200" u="none" dirty="0" err="1">
                          <a:solidFill>
                            <a:schemeClr val="tx1"/>
                          </a:solidFill>
                        </a:rPr>
                        <a:t>erp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는 담당자가 자동으로 따라오나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200" u="none" dirty="0" err="1">
                          <a:solidFill>
                            <a:schemeClr val="tx1"/>
                          </a:solidFill>
                        </a:rPr>
                        <a:t>예약받은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 담당자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),</a:t>
                      </a:r>
                      <a:b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새로운 </a:t>
                      </a:r>
                      <a:r>
                        <a:rPr lang="en-US" altLang="ko-KR" sz="1200" u="none" dirty="0" err="1">
                          <a:solidFill>
                            <a:schemeClr val="tx1"/>
                          </a:solidFill>
                        </a:rPr>
                        <a:t>erp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는 담당자도 </a:t>
                      </a:r>
                      <a:r>
                        <a:rPr lang="ko-KR" altLang="en-US" sz="1200" u="none" dirty="0" err="1">
                          <a:solidFill>
                            <a:schemeClr val="tx1"/>
                          </a:solidFill>
                        </a:rPr>
                        <a:t>클릭해야됨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 u="none" dirty="0">
                          <a:solidFill>
                            <a:srgbClr val="FF0000"/>
                          </a:solidFill>
                        </a:rPr>
                        <a:t>– </a:t>
                      </a:r>
                      <a:r>
                        <a:rPr lang="ko-KR" altLang="en-US" sz="1200" u="none" dirty="0">
                          <a:solidFill>
                            <a:srgbClr val="FF0000"/>
                          </a:solidFill>
                        </a:rPr>
                        <a:t>처리완료</a:t>
                      </a:r>
                      <a:r>
                        <a:rPr lang="en-US" altLang="ko-KR" sz="1200" u="none" dirty="0">
                          <a:solidFill>
                            <a:srgbClr val="FF0000"/>
                          </a:solidFill>
                        </a:rPr>
                        <a:t/>
                      </a:r>
                      <a:br>
                        <a:rPr lang="en-US" altLang="ko-KR" sz="1200" u="none" dirty="0">
                          <a:solidFill>
                            <a:srgbClr val="FF0000"/>
                          </a:solidFill>
                        </a:rPr>
                      </a:br>
                      <a:r>
                        <a:rPr lang="ko-KR" altLang="en-US" sz="1600" b="1" u="none" dirty="0">
                          <a:solidFill>
                            <a:srgbClr val="00B050"/>
                          </a:solidFill>
                        </a:rPr>
                        <a:t>기존 </a:t>
                      </a:r>
                      <a:r>
                        <a:rPr lang="en-US" altLang="ko-KR" sz="1600" b="1" u="none" dirty="0">
                          <a:solidFill>
                            <a:srgbClr val="00B050"/>
                          </a:solidFill>
                        </a:rPr>
                        <a:t>ERP </a:t>
                      </a:r>
                      <a:r>
                        <a:rPr lang="ko-KR" altLang="en-US" sz="1600" b="1" u="none" dirty="0">
                          <a:solidFill>
                            <a:srgbClr val="00B050"/>
                          </a:solidFill>
                        </a:rPr>
                        <a:t>예약 생성한 </a:t>
                      </a:r>
                      <a:r>
                        <a:rPr lang="en-US" altLang="ko-KR" sz="1600" b="1" u="none" dirty="0">
                          <a:solidFill>
                            <a:srgbClr val="00B050"/>
                          </a:solidFill>
                        </a:rPr>
                        <a:t>(</a:t>
                      </a:r>
                      <a:r>
                        <a:rPr lang="ko-KR" altLang="en-US" sz="1600" b="1" u="none" dirty="0" err="1">
                          <a:solidFill>
                            <a:srgbClr val="00B050"/>
                          </a:solidFill>
                        </a:rPr>
                        <a:t>예약받은</a:t>
                      </a:r>
                      <a:r>
                        <a:rPr lang="ko-KR" altLang="en-US" sz="1600" b="1" u="none" dirty="0">
                          <a:solidFill>
                            <a:srgbClr val="00B050"/>
                          </a:solidFill>
                        </a:rPr>
                        <a:t> 담당자</a:t>
                      </a:r>
                      <a:r>
                        <a:rPr lang="en-US" altLang="ko-KR" sz="1600" b="1" u="none" dirty="0">
                          <a:solidFill>
                            <a:srgbClr val="00B050"/>
                          </a:solidFill>
                        </a:rPr>
                        <a:t>)</a:t>
                      </a:r>
                      <a:r>
                        <a:rPr lang="ko-KR" altLang="en-US" sz="1600" b="1" u="none" dirty="0">
                          <a:solidFill>
                            <a:srgbClr val="00B050"/>
                          </a:solidFill>
                        </a:rPr>
                        <a:t>가 담당자에 바로 </a:t>
                      </a:r>
                      <a:r>
                        <a:rPr lang="ko-KR" altLang="en-US" sz="1600" b="1" u="none" dirty="0" err="1">
                          <a:solidFill>
                            <a:srgbClr val="00B050"/>
                          </a:solidFill>
                        </a:rPr>
                        <a:t>따라나오나</a:t>
                      </a:r>
                      <a:r>
                        <a:rPr lang="ko-KR" altLang="en-US" sz="1600" b="1" u="none" dirty="0">
                          <a:solidFill>
                            <a:srgbClr val="00B050"/>
                          </a:solidFill>
                        </a:rPr>
                        <a:t> 현재 새로운  </a:t>
                      </a:r>
                      <a:r>
                        <a:rPr lang="en-US" altLang="ko-KR" sz="1600" b="1" u="none" dirty="0">
                          <a:solidFill>
                            <a:srgbClr val="00B050"/>
                          </a:solidFill>
                        </a:rPr>
                        <a:t>ERP</a:t>
                      </a:r>
                      <a:r>
                        <a:rPr lang="ko-KR" altLang="en-US" sz="1600" b="1" u="none" dirty="0">
                          <a:solidFill>
                            <a:srgbClr val="00B050"/>
                          </a:solidFill>
                        </a:rPr>
                        <a:t>에는 따라 나오지 않음 </a:t>
                      </a:r>
                      <a:r>
                        <a:rPr lang="en-US" altLang="ko-KR" sz="1600" b="1" u="none" dirty="0">
                          <a:solidFill>
                            <a:srgbClr val="00B050"/>
                          </a:solidFill>
                        </a:rPr>
                        <a:t>/ </a:t>
                      </a:r>
                      <a:r>
                        <a:rPr lang="ko-KR" altLang="en-US" sz="1600" b="1" u="none" dirty="0">
                          <a:solidFill>
                            <a:srgbClr val="00B050"/>
                          </a:solidFill>
                        </a:rPr>
                        <a:t>현재 담당자에 본인</a:t>
                      </a:r>
                      <a:r>
                        <a:rPr lang="en-US" altLang="ko-KR" sz="1600" b="1" u="none" dirty="0">
                          <a:solidFill>
                            <a:srgbClr val="00B050"/>
                          </a:solidFill>
                        </a:rPr>
                        <a:t>(</a:t>
                      </a:r>
                      <a:r>
                        <a:rPr lang="ko-KR" altLang="en-US" sz="1600" b="1" u="none" dirty="0">
                          <a:solidFill>
                            <a:srgbClr val="00B050"/>
                          </a:solidFill>
                        </a:rPr>
                        <a:t>김도희</a:t>
                      </a:r>
                      <a:r>
                        <a:rPr lang="en-US" altLang="ko-KR" sz="1600" b="1" u="none" dirty="0">
                          <a:solidFill>
                            <a:srgbClr val="00B050"/>
                          </a:solidFill>
                        </a:rPr>
                        <a:t>) </a:t>
                      </a:r>
                      <a:r>
                        <a:rPr lang="ko-KR" altLang="en-US" sz="1600" b="1" u="none" dirty="0">
                          <a:solidFill>
                            <a:srgbClr val="00B050"/>
                          </a:solidFill>
                        </a:rPr>
                        <a:t>가 없음 </a:t>
                      </a:r>
                      <a:r>
                        <a:rPr lang="en-US" altLang="ko-KR" sz="1600" b="1" u="none" dirty="0">
                          <a:solidFill>
                            <a:srgbClr val="00B050"/>
                          </a:solidFill>
                        </a:rPr>
                        <a:t>/ </a:t>
                      </a:r>
                      <a:r>
                        <a:rPr lang="ko-KR" altLang="en-US" sz="1600" b="1" u="none" dirty="0">
                          <a:solidFill>
                            <a:srgbClr val="00B050"/>
                          </a:solidFill>
                        </a:rPr>
                        <a:t>김태진 과장님이 할 경우 담당자 바로 나옴  </a:t>
                      </a:r>
                      <a:r>
                        <a:rPr lang="en-US" altLang="ko-KR" sz="1600" b="1" u="none" dirty="0">
                          <a:solidFill>
                            <a:srgbClr val="00B050"/>
                          </a:solidFill>
                        </a:rPr>
                        <a:t>-0108 </a:t>
                      </a:r>
                      <a:r>
                        <a:rPr lang="ko-KR" altLang="en-US" sz="1600" b="1" u="none" dirty="0">
                          <a:solidFill>
                            <a:srgbClr val="00B050"/>
                          </a:solidFill>
                        </a:rPr>
                        <a:t>김도희 </a:t>
                      </a:r>
                      <a:endParaRPr lang="en-US" altLang="ko-KR" sz="1600" b="1" u="none" dirty="0">
                        <a:solidFill>
                          <a:srgbClr val="00B050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u="none" dirty="0" smtClean="0">
                          <a:solidFill>
                            <a:srgbClr val="FF0000"/>
                          </a:solidFill>
                        </a:rPr>
                        <a:t>처리완료</a:t>
                      </a:r>
                      <a:r>
                        <a:rPr lang="en-US" altLang="ko-KR" sz="1200" u="none" dirty="0" smtClean="0">
                          <a:solidFill>
                            <a:srgbClr val="FF0000"/>
                          </a:solidFill>
                        </a:rPr>
                        <a:t>(26.01.15)</a:t>
                      </a:r>
                      <a:r>
                        <a:rPr lang="en-US" altLang="ko-KR" sz="1200" u="none" dirty="0">
                          <a:solidFill>
                            <a:srgbClr val="FF0000"/>
                          </a:solidFill>
                        </a:rPr>
                        <a:t/>
                      </a:r>
                      <a:br>
                        <a:rPr lang="en-US" altLang="ko-KR" sz="1200" u="none" dirty="0">
                          <a:solidFill>
                            <a:srgbClr val="FF0000"/>
                          </a:solidFill>
                        </a:rPr>
                      </a:br>
                      <a:endParaRPr lang="en-US" altLang="ko-KR" sz="1200" u="none" dirty="0">
                        <a:solidFill>
                          <a:srgbClr val="FF0000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담당자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예약사이트 선택 안해도 예약정보 저장이 가능함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u="none" dirty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200" u="none" dirty="0">
                          <a:solidFill>
                            <a:srgbClr val="FF0000"/>
                          </a:solidFill>
                        </a:rPr>
                        <a:t>처리완료</a:t>
                      </a:r>
                      <a:endParaRPr lang="en-US" altLang="ko-KR" sz="1200" u="none" dirty="0">
                        <a:solidFill>
                          <a:srgbClr val="FF0000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u="none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10" name="그림 9" descr="텍스트, 스크린샷, 번호, 라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F70C456-6018-0AB6-6854-B3AD4FBB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5513"/>
            <a:ext cx="5964023" cy="2013101"/>
          </a:xfrm>
          <a:prstGeom prst="rect">
            <a:avLst/>
          </a:prstGeom>
        </p:spPr>
      </p:pic>
      <p:pic>
        <p:nvPicPr>
          <p:cNvPr id="6" name="그림 5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9F60FEE-3CDB-B9CD-EE9D-3E5DFA1632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65" y="3093668"/>
            <a:ext cx="5922635" cy="3330346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DC0F382D-0BC2-2DCC-D89F-04E9C58D82E1}"/>
              </a:ext>
            </a:extLst>
          </p:cNvPr>
          <p:cNvSpPr/>
          <p:nvPr/>
        </p:nvSpPr>
        <p:spPr>
          <a:xfrm>
            <a:off x="253422" y="2586810"/>
            <a:ext cx="1865800" cy="3693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기존</a:t>
            </a:r>
            <a:r>
              <a:rPr lang="en-US" altLang="ko-KR" dirty="0"/>
              <a:t>ERP</a:t>
            </a:r>
            <a:endParaRPr lang="ko-KR" altLang="en-US" dirty="0"/>
          </a:p>
        </p:txBody>
      </p: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F252EEA0-289E-0723-9DCA-3C4592C7B0DD}"/>
              </a:ext>
            </a:extLst>
          </p:cNvPr>
          <p:cNvCxnSpPr>
            <a:cxnSpLocks/>
          </p:cNvCxnSpPr>
          <p:nvPr/>
        </p:nvCxnSpPr>
        <p:spPr>
          <a:xfrm flipV="1">
            <a:off x="2224726" y="2413262"/>
            <a:ext cx="4232635" cy="4053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직선 화살표 연결선 2">
            <a:extLst>
              <a:ext uri="{FF2B5EF4-FFF2-40B4-BE49-F238E27FC236}">
                <a16:creationId xmlns:a16="http://schemas.microsoft.com/office/drawing/2014/main" id="{20776726-60F2-2359-F289-FF5A0F1E96CA}"/>
              </a:ext>
            </a:extLst>
          </p:cNvPr>
          <p:cNvCxnSpPr>
            <a:cxnSpLocks/>
          </p:cNvCxnSpPr>
          <p:nvPr/>
        </p:nvCxnSpPr>
        <p:spPr>
          <a:xfrm flipV="1">
            <a:off x="2957689" y="2586810"/>
            <a:ext cx="3499672" cy="3427495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6326196"/>
      </p:ext>
    </p:extLst>
  </p:cSld>
  <p:clrMapOvr>
    <a:masterClrMapping/>
  </p:clrMapOvr>
  <p:extLst mod="1">
    <p:ext uri="{6950BFC3-D8DA-4A85-94F7-54DA5524770B}">
      <p188:commentRel xmlns:p188="http://schemas.microsoft.com/office/powerpoint/2018/8/main" xmlns="" r:id="rId4"/>
    </p:ext>
  </p:extLs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0DA12E-A4C6-901E-F61B-87C1787247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57A2B7B-3583-448C-C11C-D0CA3F246871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아이폰 휴대폰으로 예약하기</a:t>
            </a:r>
            <a:r>
              <a:rPr lang="en-US" altLang="ko-KR" sz="1200" b="1" dirty="0"/>
              <a:t>-&gt;</a:t>
            </a:r>
            <a:r>
              <a:rPr lang="en-US" altLang="ko-KR" sz="1200" b="1" dirty="0" err="1"/>
              <a:t>erp</a:t>
            </a:r>
            <a:r>
              <a:rPr lang="en-US" altLang="ko-KR" sz="1200" b="1" dirty="0"/>
              <a:t> </a:t>
            </a:r>
            <a:r>
              <a:rPr lang="ko-KR" altLang="en-US" sz="1200" b="1" dirty="0"/>
              <a:t>확인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8C5E6C-C2F4-B5BF-0239-E89CC32C4F25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김도희   검수날짜</a:t>
            </a:r>
            <a:r>
              <a:rPr lang="en-US" altLang="ko-KR" sz="1200" dirty="0"/>
              <a:t> : 2026.1.5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3A5EC3D9-0734-ABFF-1113-B4591E8B4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30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84007AC7-AB89-9DED-B61F-CBBED3B6C1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926287"/>
              </p:ext>
            </p:extLst>
          </p:nvPr>
        </p:nvGraphicFramePr>
        <p:xfrm>
          <a:off x="7532016" y="1021944"/>
          <a:ext cx="4354641" cy="5466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4641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5256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4941076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명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명 예약 잘 들어왔는데 인원수가 맞지 않습니다 라는 멘트가 나옴</a:t>
                      </a: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이 멘트가 나오나 저장은 가능함</a:t>
                      </a: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200" baseline="0" dirty="0">
                          <a:solidFill>
                            <a:srgbClr val="FF0000"/>
                          </a:solidFill>
                        </a:rPr>
                        <a:t>처리완료</a:t>
                      </a:r>
                      <a:endParaRPr lang="en-US" altLang="ko-KR" sz="1200" baseline="0" dirty="0">
                        <a:solidFill>
                          <a:srgbClr val="FF0000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endParaRPr lang="en-US" altLang="ko-KR" sz="1200" baseline="0" dirty="0">
                        <a:solidFill>
                          <a:srgbClr val="FF0000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altLang="ko-KR" sz="1600" b="1" dirty="0">
                          <a:solidFill>
                            <a:srgbClr val="00B050"/>
                          </a:solidFill>
                        </a:rPr>
                        <a:t>6</a:t>
                      </a:r>
                      <a:r>
                        <a:rPr lang="ko-KR" altLang="en-US" sz="1600" b="1" dirty="0">
                          <a:solidFill>
                            <a:srgbClr val="00B050"/>
                          </a:solidFill>
                        </a:rPr>
                        <a:t>페이지와 </a:t>
                      </a:r>
                      <a:r>
                        <a:rPr lang="ko-KR" altLang="en-US" sz="1600" b="1" dirty="0" err="1">
                          <a:solidFill>
                            <a:srgbClr val="00B050"/>
                          </a:solidFill>
                        </a:rPr>
                        <a:t>내용동일</a:t>
                      </a:r>
                      <a:r>
                        <a:rPr lang="en-US" altLang="ko-KR" sz="1600" b="1" dirty="0">
                          <a:solidFill>
                            <a:srgbClr val="00B050"/>
                          </a:solidFill>
                        </a:rPr>
                        <a:t>(</a:t>
                      </a:r>
                      <a:r>
                        <a:rPr lang="ko-KR" altLang="en-US" sz="1600" b="1" dirty="0">
                          <a:solidFill>
                            <a:srgbClr val="00B050"/>
                          </a:solidFill>
                        </a:rPr>
                        <a:t>아이폰시</a:t>
                      </a:r>
                      <a:r>
                        <a:rPr lang="en-US" altLang="ko-KR" sz="1600" b="1" dirty="0">
                          <a:solidFill>
                            <a:srgbClr val="00B050"/>
                          </a:solidFill>
                        </a:rPr>
                        <a:t>)</a:t>
                      </a:r>
                      <a:r>
                        <a:rPr lang="ko-KR" altLang="en-US" sz="1600" b="1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altLang="ko-KR" sz="1600" b="1" dirty="0">
                          <a:solidFill>
                            <a:srgbClr val="00B050"/>
                          </a:solidFill>
                        </a:rPr>
                        <a:t>/ </a:t>
                      </a:r>
                      <a:r>
                        <a:rPr lang="ko-KR" altLang="en-US" sz="1600" b="1" dirty="0">
                          <a:solidFill>
                            <a:srgbClr val="00B050"/>
                          </a:solidFill>
                        </a:rPr>
                        <a:t>인원수가 맞지 않은데 저장됨 </a:t>
                      </a:r>
                      <a:r>
                        <a:rPr lang="en-US" altLang="ko-KR" sz="1800" b="1" dirty="0">
                          <a:solidFill>
                            <a:srgbClr val="00B050"/>
                          </a:solidFill>
                        </a:rPr>
                        <a:t>- 0114</a:t>
                      </a:r>
                      <a:r>
                        <a:rPr lang="ko-KR" altLang="en-US" sz="1800" b="1" dirty="0">
                          <a:solidFill>
                            <a:srgbClr val="00B050"/>
                          </a:solidFill>
                        </a:rPr>
                        <a:t>도희</a:t>
                      </a:r>
                      <a:endParaRPr lang="en-US" altLang="ko-KR" sz="1800" b="1" dirty="0">
                        <a:solidFill>
                          <a:srgbClr val="00B05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139A800-ED9E-E771-C19D-4A6F2F67892B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예약관리</a:t>
            </a:r>
            <a:r>
              <a:rPr lang="en-US" altLang="ko-KR" b="1" dirty="0">
                <a:solidFill>
                  <a:schemeClr val="bg1"/>
                </a:solidFill>
              </a:rPr>
              <a:t>(</a:t>
            </a:r>
            <a:r>
              <a:rPr lang="ko-KR" altLang="en-US" b="1" dirty="0">
                <a:solidFill>
                  <a:schemeClr val="bg1"/>
                </a:solidFill>
              </a:rPr>
              <a:t>아이폰</a:t>
            </a:r>
            <a:r>
              <a:rPr lang="en-US" altLang="ko-KR" b="1" dirty="0">
                <a:solidFill>
                  <a:schemeClr val="bg1"/>
                </a:solidFill>
              </a:rPr>
              <a:t>)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pic>
        <p:nvPicPr>
          <p:cNvPr id="6" name="그림 5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63F7F4F-D603-65E5-4B00-846CDC643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43" y="1323364"/>
            <a:ext cx="6943870" cy="546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349588"/>
      </p:ext>
    </p:extLst>
  </p:cSld>
  <p:clrMapOvr>
    <a:masterClrMapping/>
  </p:clrMapOvr>
  <p:extLst>
    <p:ext uri="{6950BFC3-D8DA-4A85-94F7-54DA5524770B}">
      <p188:commentRel xmlns:p188="http://schemas.microsoft.com/office/powerpoint/2018/8/main" xmlns="" r:id="rId3"/>
    </p:ext>
  </p:extLs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04835D-F851-7243-AE45-8E1522F0BD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D5AAC53-6639-DF24-A9D1-2FDC3B582B3B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버스좌석관리 </a:t>
            </a:r>
            <a:r>
              <a:rPr lang="en-US" altLang="ko-KR" sz="1200" b="1" dirty="0"/>
              <a:t>-&gt; </a:t>
            </a:r>
            <a:r>
              <a:rPr lang="ko-KR" altLang="en-US" sz="1200" b="1" dirty="0"/>
              <a:t>버스좌석관리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5CBFE8-4463-02BA-25D6-3083965A679F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김도희   검수날짜</a:t>
            </a:r>
            <a:r>
              <a:rPr lang="en-US" altLang="ko-KR" sz="1200" dirty="0"/>
              <a:t> : 2026.1.5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9598CDE-E563-986D-99DA-3A02C56D5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31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75820BE9-C12D-31CC-D4C2-4E96FC2146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00419"/>
              </p:ext>
            </p:extLst>
          </p:nvPr>
        </p:nvGraphicFramePr>
        <p:xfrm>
          <a:off x="8380429" y="1021944"/>
          <a:ext cx="3506228" cy="5466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6228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5256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4941076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빨간 박스 카테고리가 동일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- </a:t>
                      </a:r>
                      <a:r>
                        <a:rPr lang="ko-KR" altLang="en-US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상품관리 </a:t>
                      </a:r>
                      <a:r>
                        <a:rPr lang="en-US" altLang="ko-KR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&gt; </a:t>
                      </a:r>
                      <a:r>
                        <a:rPr lang="ko-KR" altLang="en-US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행사관리에서 </a:t>
                      </a:r>
                      <a:r>
                        <a:rPr lang="ko-KR" altLang="en-US" sz="12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행사명을</a:t>
                      </a:r>
                      <a:r>
                        <a:rPr lang="ko-KR" altLang="en-US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입력</a:t>
                      </a:r>
                      <a:r>
                        <a:rPr lang="en-US" altLang="ko-KR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/>
                      </a:r>
                      <a:br>
                        <a:rPr lang="en-US" altLang="ko-KR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</a:br>
                      <a:r>
                        <a:rPr lang="ko-KR" altLang="en-US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하는 것인데 현재 </a:t>
                      </a:r>
                      <a:r>
                        <a:rPr lang="ko-KR" altLang="en-US" sz="12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행사명을</a:t>
                      </a:r>
                      <a:r>
                        <a:rPr lang="ko-KR" altLang="en-US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상품명과 동일하게 입력되어서 나타나는 현상입니다</a:t>
                      </a:r>
                      <a:r>
                        <a:rPr lang="en-US" altLang="ko-KR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한팀이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동일하게 좌석선택 변경 가능 하게 했으면 좋겠음 </a:t>
                      </a: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D6BDFE4-CE9A-2C35-B412-DCF1BD3F93C5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버스좌석관리</a:t>
            </a:r>
          </a:p>
        </p:txBody>
      </p:sp>
      <p:pic>
        <p:nvPicPr>
          <p:cNvPr id="7" name="그림 6" descr="텍스트, 폰트, 번호, 라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E011330-4102-B771-88AC-BBE72E542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5" y="929713"/>
            <a:ext cx="7620000" cy="579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698479"/>
      </p:ext>
    </p:extLst>
  </p:cSld>
  <p:clrMapOvr>
    <a:masterClrMapping/>
  </p:clrMapOvr>
  <p:extLst>
    <p:ext uri="{6950BFC3-D8DA-4A85-94F7-54DA5524770B}">
      <p188:commentRel xmlns:p188="http://schemas.microsoft.com/office/powerpoint/2018/8/main" xmlns="" r:id="rId3"/>
    </p:ext>
  </p:extLs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34BEE0-6476-E268-90D4-E0127ABB7C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C964180-872E-8C21-18C5-FF644FDEB863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정산 </a:t>
            </a:r>
            <a:r>
              <a:rPr lang="en-US" altLang="ko-KR" sz="1200" b="1" dirty="0"/>
              <a:t>-&gt;</a:t>
            </a:r>
            <a:r>
              <a:rPr lang="ko-KR" altLang="en-US" sz="1200" b="1" dirty="0"/>
              <a:t>투어정산서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DA054C-0307-802A-3017-4009724EECDB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김도희   검수날짜</a:t>
            </a:r>
            <a:r>
              <a:rPr lang="en-US" altLang="ko-KR" sz="1200" dirty="0"/>
              <a:t> : 2026.1.5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F5107064-7641-7399-2AAD-839325BD1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32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660E0A43-7EAD-3065-A4A2-CA66E8D1FF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91474"/>
              </p:ext>
            </p:extLst>
          </p:nvPr>
        </p:nvGraphicFramePr>
        <p:xfrm>
          <a:off x="8380429" y="1021944"/>
          <a:ext cx="3506228" cy="5466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6228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5256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4941076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처리에 사용완료라고 작성 불가능</a:t>
                      </a: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버스비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0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원으로 되어있는데  수정 불가</a:t>
                      </a: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가이드비도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12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만원으로 되어있는 수정 불가</a:t>
                      </a: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비용항목선택 버튼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지출일자 키보드로 작성할 시 날짜 오류 뜸</a:t>
                      </a: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b="1" dirty="0">
                          <a:solidFill>
                            <a:srgbClr val="FF0000"/>
                          </a:solidFill>
                        </a:rPr>
                        <a:t>20251215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라고 칠 경우 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</a:rPr>
                        <a:t>202512-12-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</a:rPr>
                        <a:t>일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이라고 나옴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12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해당부분은</a:t>
                      </a:r>
                      <a:r>
                        <a:rPr lang="ko-KR" altLang="en-US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12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연동작업의</a:t>
                      </a:r>
                      <a:r>
                        <a:rPr lang="ko-KR" altLang="en-US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오류로 </a:t>
                      </a:r>
                      <a:r>
                        <a:rPr lang="ko-KR" altLang="en-US" sz="12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재작업해야</a:t>
                      </a:r>
                      <a:r>
                        <a:rPr lang="ko-KR" altLang="en-US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합니다</a:t>
                      </a:r>
                      <a:r>
                        <a:rPr lang="en-US" altLang="ko-KR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 </a:t>
                      </a:r>
                      <a:r>
                        <a:rPr lang="ko-KR" altLang="en-US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따로 김태진과장님에게 전화로 </a:t>
                      </a:r>
                      <a:r>
                        <a:rPr lang="ko-KR" altLang="en-US" sz="12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설명드렸습니다</a:t>
                      </a:r>
                      <a:r>
                        <a:rPr lang="en-US" altLang="ko-KR" sz="12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 </a:t>
                      </a:r>
                      <a:r>
                        <a:rPr kumimoji="0" lang="ko-KR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미처리 재작업</a:t>
                      </a:r>
                      <a:endParaRPr lang="en-US" altLang="ko-KR" sz="12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DC110EB-6843-F526-1CEF-CA93D4293449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정산</a:t>
            </a:r>
          </a:p>
        </p:txBody>
      </p:sp>
      <p:pic>
        <p:nvPicPr>
          <p:cNvPr id="6" name="그림 5" descr="라인, 스크린샷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585B2D6-CE52-6B49-39A1-395CEA837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09" y="868437"/>
            <a:ext cx="8102672" cy="2471918"/>
          </a:xfrm>
          <a:prstGeom prst="rect">
            <a:avLst/>
          </a:prstGeom>
        </p:spPr>
      </p:pic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56F88A02-3888-CB1C-DA33-9981D2412D43}"/>
              </a:ext>
            </a:extLst>
          </p:cNvPr>
          <p:cNvCxnSpPr/>
          <p:nvPr/>
        </p:nvCxnSpPr>
        <p:spPr>
          <a:xfrm flipV="1">
            <a:off x="8257881" y="1791093"/>
            <a:ext cx="352719" cy="71643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그림 16" descr="텍스트, 스크린샷, 번호, 영수증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F2F349C-1317-3894-E49F-4DB4C5D348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09" y="3246683"/>
            <a:ext cx="8102672" cy="3314700"/>
          </a:xfrm>
          <a:prstGeom prst="rect">
            <a:avLst/>
          </a:prstGeom>
        </p:spPr>
      </p:pic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BB3CE36B-E64D-97E7-A162-FEB24B0B4E9B}"/>
              </a:ext>
            </a:extLst>
          </p:cNvPr>
          <p:cNvCxnSpPr>
            <a:cxnSpLocks/>
          </p:cNvCxnSpPr>
          <p:nvPr/>
        </p:nvCxnSpPr>
        <p:spPr>
          <a:xfrm flipV="1">
            <a:off x="2696066" y="2432115"/>
            <a:ext cx="5914534" cy="21986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66A59D97-DA46-9023-481A-93A86C023433}"/>
              </a:ext>
            </a:extLst>
          </p:cNvPr>
          <p:cNvSpPr/>
          <p:nvPr/>
        </p:nvSpPr>
        <p:spPr>
          <a:xfrm>
            <a:off x="6249971" y="3285336"/>
            <a:ext cx="1857081" cy="2797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FF00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항목추가버튼</a:t>
            </a:r>
            <a:r>
              <a:rPr lang="en-US" altLang="ko-KR" dirty="0">
                <a:solidFill>
                  <a:srgbClr val="FF00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x</a:t>
            </a:r>
            <a:endParaRPr lang="ko-KR" altLang="en-US" dirty="0">
              <a:solidFill>
                <a:srgbClr val="FF0000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pic>
        <p:nvPicPr>
          <p:cNvPr id="26" name="그림 25" descr="텍스트, 스크린샷, 폰트, 직사각형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96E31BD-8E22-922D-3ADC-B87CB17E69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6986" y="3755305"/>
            <a:ext cx="1543050" cy="790575"/>
          </a:xfrm>
          <a:prstGeom prst="rect">
            <a:avLst/>
          </a:prstGeom>
        </p:spPr>
      </p:pic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045F1474-4E34-B327-11D4-CC577177CF29}"/>
              </a:ext>
            </a:extLst>
          </p:cNvPr>
          <p:cNvCxnSpPr>
            <a:cxnSpLocks/>
          </p:cNvCxnSpPr>
          <p:nvPr/>
        </p:nvCxnSpPr>
        <p:spPr>
          <a:xfrm flipV="1">
            <a:off x="7882725" y="3844940"/>
            <a:ext cx="727875" cy="5570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0288543"/>
      </p:ext>
    </p:extLst>
  </p:cSld>
  <p:clrMapOvr>
    <a:masterClrMapping/>
  </p:clrMapOvr>
  <p:extLst>
    <p:ext uri="{6950BFC3-D8DA-4A85-94F7-54DA5524770B}">
      <p188:commentRel xmlns:p188="http://schemas.microsoft.com/office/powerpoint/2018/8/main" xmlns="" r:id="rId5"/>
    </p:ext>
  </p:extLs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9A3B17-ADB2-57F0-2FBE-309073A16B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35C02AF-EC15-8CD8-AAC0-8995556605B4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정산 </a:t>
            </a:r>
            <a:r>
              <a:rPr lang="en-US" altLang="ko-KR" sz="1200" b="1" dirty="0"/>
              <a:t>-&gt;</a:t>
            </a:r>
            <a:r>
              <a:rPr lang="ko-KR" altLang="en-US" sz="1200" b="1" dirty="0"/>
              <a:t>투어정산서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20DF09-B54A-6E5C-C856-FFF6A0E73354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김도희   검수날짜</a:t>
            </a:r>
            <a:r>
              <a:rPr lang="en-US" altLang="ko-KR" sz="1200" dirty="0"/>
              <a:t> : 2026.1.7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D65EDFF-7FAC-0BFF-CAC3-480C1B710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33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01C4606D-E49A-50C2-41F8-4B7C118615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610874"/>
              </p:ext>
            </p:extLst>
          </p:nvPr>
        </p:nvGraphicFramePr>
        <p:xfrm>
          <a:off x="8380429" y="1021944"/>
          <a:ext cx="3506228" cy="54636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6228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4511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5012559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판매액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보조금 인센티브 다 수기로 작성했으나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 8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</a:rPr>
                        <a:t>. 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</a:rPr>
                        <a:t>손익분석에서 매출액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</a:rPr>
                        <a:t>보조금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</a:rPr>
                        <a:t>/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</a:rPr>
                        <a:t>인센티브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금액 따라 오지 않고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0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원으로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작성되어있음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(10.3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고창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다시 했을 때 가능함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sz="1000" dirty="0">
                          <a:solidFill>
                            <a:schemeClr val="tx1"/>
                          </a:solidFill>
                        </a:rPr>
                        <a:t>성북으로 다시 눌러봤을 때에는 또 가능함</a:t>
                      </a:r>
                      <a:endParaRPr lang="en-US" altLang="ko-KR" sz="10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1.7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일 기준으로 저장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누를경우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오류가 뜸</a:t>
                      </a: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저장 완료가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안되기때문에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정산 수정해야 할 때 어떻게 해야 하는지 확인이 안됨</a:t>
                      </a: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기존 </a:t>
                      </a:r>
                      <a:r>
                        <a:rPr lang="en-US" altLang="ko-KR" sz="1200" dirty="0" err="1">
                          <a:solidFill>
                            <a:schemeClr val="tx1"/>
                          </a:solidFill>
                        </a:rPr>
                        <a:t>erp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에서는 숫자 앞에 체크표시 누르고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정산초기화 하기 또는 정산상태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작성중으로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전환으로 누를 수 있음</a:t>
                      </a: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상품 숫자 앞에 체크표시가 없음</a:t>
                      </a: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정산중이여서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</a:rPr>
                        <a:t>엑셀 다운로드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</a:rPr>
                        <a:t>&amp;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</a:rPr>
                        <a:t>인쇄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버튼이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안눌리는건지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오류인건지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현재 눌리지 않음</a:t>
                      </a: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기존</a:t>
                      </a:r>
                      <a:r>
                        <a:rPr lang="en-US" altLang="ko-KR" sz="1200" dirty="0" err="1">
                          <a:solidFill>
                            <a:schemeClr val="tx1"/>
                          </a:solidFill>
                        </a:rPr>
                        <a:t>erp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는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정산중이여도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둘 다 가능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A1FF48A-D716-C112-3678-5AAA7FD2F982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정산</a:t>
            </a:r>
          </a:p>
        </p:txBody>
      </p:sp>
      <p:pic>
        <p:nvPicPr>
          <p:cNvPr id="7" name="그림 6" descr="텍스트, 스크린샷, 평행, 도표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0D3863E-A48F-CF9E-0E24-FB82F72707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43" y="961812"/>
            <a:ext cx="7787012" cy="3317957"/>
          </a:xfrm>
          <a:prstGeom prst="rect">
            <a:avLst/>
          </a:prstGeom>
        </p:spPr>
      </p:pic>
      <p:pic>
        <p:nvPicPr>
          <p:cNvPr id="11" name="그림 10" descr="텍스트, 스크린샷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731B053-059C-D8F2-9139-229842041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343" y="4786312"/>
            <a:ext cx="7542229" cy="1752600"/>
          </a:xfrm>
          <a:prstGeom prst="rect">
            <a:avLst/>
          </a:prstGeom>
        </p:spPr>
      </p:pic>
      <p:sp>
        <p:nvSpPr>
          <p:cNvPr id="12" name="화살표: 아래쪽 11">
            <a:extLst>
              <a:ext uri="{FF2B5EF4-FFF2-40B4-BE49-F238E27FC236}">
                <a16:creationId xmlns:a16="http://schemas.microsoft.com/office/drawing/2014/main" id="{3B115334-891B-139A-196D-68FDCF9DB41D}"/>
              </a:ext>
            </a:extLst>
          </p:cNvPr>
          <p:cNvSpPr/>
          <p:nvPr/>
        </p:nvSpPr>
        <p:spPr>
          <a:xfrm rot="16200000">
            <a:off x="8012269" y="5412903"/>
            <a:ext cx="433633" cy="36425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4" name="그림 3" descr="텍스트, 스크린샷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6953786-E2CE-7BCA-D4BB-C1D837A260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2616" y="1169284"/>
            <a:ext cx="4565421" cy="3021454"/>
          </a:xfrm>
          <a:prstGeom prst="rect">
            <a:avLst/>
          </a:prstGeom>
        </p:spPr>
      </p:pic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D6FD2C3E-2A75-FAEB-F5EF-D24D2192ECE9}"/>
              </a:ext>
            </a:extLst>
          </p:cNvPr>
          <p:cNvCxnSpPr>
            <a:cxnSpLocks/>
          </p:cNvCxnSpPr>
          <p:nvPr/>
        </p:nvCxnSpPr>
        <p:spPr>
          <a:xfrm>
            <a:off x="4056355" y="3628571"/>
            <a:ext cx="4443548" cy="15094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5081450" y="5955970"/>
            <a:ext cx="3183894" cy="6940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ko-KR" altLang="en-US" sz="1200" dirty="0">
                <a:solidFill>
                  <a:schemeClr val="accent5">
                    <a:lumMod val="75000"/>
                  </a:schemeClr>
                </a:solidFill>
              </a:rPr>
              <a:t>투어정산서는 </a:t>
            </a:r>
            <a:r>
              <a:rPr lang="ko-KR" altLang="en-US" sz="1200" dirty="0" err="1">
                <a:solidFill>
                  <a:schemeClr val="accent5">
                    <a:lumMod val="75000"/>
                  </a:schemeClr>
                </a:solidFill>
              </a:rPr>
              <a:t>연동작업의</a:t>
            </a:r>
            <a:r>
              <a:rPr lang="ko-KR" altLang="en-US" sz="1200" dirty="0">
                <a:solidFill>
                  <a:schemeClr val="accent5">
                    <a:lumMod val="75000"/>
                  </a:schemeClr>
                </a:solidFill>
              </a:rPr>
              <a:t> 오류로 </a:t>
            </a:r>
            <a:r>
              <a:rPr lang="ko-KR" altLang="en-US" sz="1200" dirty="0" err="1">
                <a:solidFill>
                  <a:schemeClr val="accent5">
                    <a:lumMod val="75000"/>
                  </a:schemeClr>
                </a:solidFill>
              </a:rPr>
              <a:t>재작업해야</a:t>
            </a:r>
            <a:r>
              <a:rPr lang="ko-KR" altLang="en-US" sz="1200" dirty="0">
                <a:solidFill>
                  <a:schemeClr val="accent5">
                    <a:lumMod val="75000"/>
                  </a:schemeClr>
                </a:solidFill>
              </a:rPr>
              <a:t> 합니다</a:t>
            </a:r>
            <a:r>
              <a:rPr lang="en-US" altLang="ko-KR" sz="1200" dirty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ko-KR" altLang="en-US" sz="1200" dirty="0">
                <a:solidFill>
                  <a:schemeClr val="accent5">
                    <a:lumMod val="75000"/>
                  </a:schemeClr>
                </a:solidFill>
              </a:rPr>
              <a:t>따로 김태진과장님에게 전화로 </a:t>
            </a:r>
            <a:r>
              <a:rPr lang="ko-KR" altLang="en-US" sz="1200" dirty="0" err="1">
                <a:solidFill>
                  <a:schemeClr val="accent5">
                    <a:lumMod val="75000"/>
                  </a:schemeClr>
                </a:solidFill>
              </a:rPr>
              <a:t>설명드렸습니다</a:t>
            </a:r>
            <a:r>
              <a:rPr lang="en-US" altLang="ko-KR" sz="1200" dirty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미처리 재작업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88875740"/>
      </p:ext>
    </p:extLst>
  </p:cSld>
  <p:clrMapOvr>
    <a:masterClrMapping/>
  </p:clrMapOvr>
  <p:extLst>
    <p:ext uri="{6950BFC3-D8DA-4A85-94F7-54DA5524770B}">
      <p188:commentRel xmlns:p188="http://schemas.microsoft.com/office/powerpoint/2018/8/main" xmlns="" r:id="rId5"/>
    </p:ext>
  </p:extLs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6B12C3-9DA7-03E2-8685-2F2B67F713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04D418B-6EBD-F74E-890E-9DBAFBA9613F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정산 </a:t>
            </a:r>
            <a:r>
              <a:rPr lang="en-US" altLang="ko-KR" sz="1200" b="1" dirty="0"/>
              <a:t>-&gt;</a:t>
            </a:r>
            <a:r>
              <a:rPr lang="ko-KR" altLang="en-US" sz="1200" b="1" dirty="0"/>
              <a:t>투어정산서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ADA579-FED3-649C-244A-BB1744FD4679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김도희   검수날짜</a:t>
            </a:r>
            <a:r>
              <a:rPr lang="en-US" altLang="ko-KR" sz="1200" dirty="0"/>
              <a:t> : 2026.1.7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6C684F3-091B-33D9-34D1-26597098E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34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58A6A1B9-48C7-797F-E9DC-D525A4F4B0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964167"/>
              </p:ext>
            </p:extLst>
          </p:nvPr>
        </p:nvGraphicFramePr>
        <p:xfrm>
          <a:off x="8380429" y="1021944"/>
          <a:ext cx="3506228" cy="5466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6228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5256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4941076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호차도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호차만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만약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호차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호차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따로 정산해야 하는 경우이면 인원수가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68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명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명 이렇게 나오면 안되고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호차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인원수만 나와야 한다고 생각하고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같이 정산하는 경우면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호차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, 2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호차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구분 없이 다 나와야 하고 가이드님도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명다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나와야함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dirty="0">
                          <a:solidFill>
                            <a:schemeClr val="tx1"/>
                          </a:solidFill>
                        </a:rPr>
                      </a:b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개인적으로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호차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호차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동시에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정산하는게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편리하다고 생각이 듦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dirty="0">
                          <a:solidFill>
                            <a:schemeClr val="tx1"/>
                          </a:solidFill>
                        </a:rPr>
                      </a:b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E3CFF0B-8E66-6B4F-8E26-F6FC6F845C5C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정산</a:t>
            </a:r>
          </a:p>
        </p:txBody>
      </p:sp>
      <p:pic>
        <p:nvPicPr>
          <p:cNvPr id="7" name="그림 6" descr="스크린샷, 라인, 텍스트, 평행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6894C14-068D-59FE-8595-06A9EC653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29" y="867266"/>
            <a:ext cx="8116478" cy="5788057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C3CCEDBE-39E5-836F-DC97-8A016C1AF813}"/>
              </a:ext>
            </a:extLst>
          </p:cNvPr>
          <p:cNvSpPr/>
          <p:nvPr/>
        </p:nvSpPr>
        <p:spPr>
          <a:xfrm>
            <a:off x="6096000" y="2433687"/>
            <a:ext cx="1687398" cy="377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①</a:t>
            </a:r>
          </a:p>
        </p:txBody>
      </p: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FF46B2E5-D399-B4B7-32C9-FBA22A95CED7}"/>
              </a:ext>
            </a:extLst>
          </p:cNvPr>
          <p:cNvCxnSpPr>
            <a:cxnSpLocks/>
          </p:cNvCxnSpPr>
          <p:nvPr/>
        </p:nvCxnSpPr>
        <p:spPr>
          <a:xfrm flipV="1">
            <a:off x="7886700" y="1791093"/>
            <a:ext cx="723900" cy="10196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/>
          <p:cNvSpPr/>
          <p:nvPr/>
        </p:nvSpPr>
        <p:spPr>
          <a:xfrm>
            <a:off x="8541596" y="5422273"/>
            <a:ext cx="3183894" cy="6940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dirty="0">
                <a:solidFill>
                  <a:schemeClr val="accent5">
                    <a:lumMod val="75000"/>
                  </a:schemeClr>
                </a:solidFill>
              </a:rPr>
              <a:t>이 경우 인센티브 현황도 함께 변경해야 합니다</a:t>
            </a:r>
            <a:r>
              <a:rPr lang="en-US" altLang="ko-KR" sz="1200" dirty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미처리 재작업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916896925"/>
      </p:ext>
    </p:extLst>
  </p:cSld>
  <p:clrMapOvr>
    <a:masterClrMapping/>
  </p:clrMapOvr>
  <p:extLst>
    <p:ext uri="{6950BFC3-D8DA-4A85-94F7-54DA5524770B}">
      <p188:commentRel xmlns:p188="http://schemas.microsoft.com/office/powerpoint/2018/8/main" xmlns="" r:id="rId3"/>
    </p:ext>
  </p:extLs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1EB7A3-73FE-0ED1-E692-4FD1E1DFF6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43FFC76-76FD-C2BB-55A8-A819F10AD05F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정산 </a:t>
            </a:r>
            <a:r>
              <a:rPr lang="en-US" altLang="ko-KR" sz="1200" b="1" dirty="0"/>
              <a:t>-&gt;</a:t>
            </a:r>
            <a:r>
              <a:rPr lang="ko-KR" altLang="en-US" sz="1200" b="1" dirty="0"/>
              <a:t>투어정산서 </a:t>
            </a:r>
            <a:r>
              <a:rPr lang="en-US" altLang="ko-KR" sz="1200" b="1" dirty="0"/>
              <a:t>(</a:t>
            </a:r>
            <a:r>
              <a:rPr lang="ko-KR" altLang="en-US" sz="1200" b="1" dirty="0"/>
              <a:t>기존 </a:t>
            </a:r>
            <a:r>
              <a:rPr lang="en-US" altLang="ko-KR" sz="1200" b="1" dirty="0" err="1"/>
              <a:t>erp</a:t>
            </a:r>
            <a:r>
              <a:rPr lang="ko-KR" altLang="en-US" sz="1200" b="1" dirty="0"/>
              <a:t>와 비교</a:t>
            </a:r>
            <a:r>
              <a:rPr lang="en-US" altLang="ko-KR" sz="1200" b="1" dirty="0"/>
              <a:t>)</a:t>
            </a:r>
            <a:endParaRPr lang="ko-KR" altLang="en-US" sz="1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DDD11D-4E1B-3A8D-CF2C-4925FA73396B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김도희   검수날짜</a:t>
            </a:r>
            <a:r>
              <a:rPr lang="en-US" altLang="ko-KR" sz="1200" dirty="0"/>
              <a:t> : 2026.1.7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EC7E5266-ACE0-164A-F77D-D83758C2C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35</a:t>
            </a:fld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E94F33-FB31-3238-7280-AA50A744F18A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정산</a:t>
            </a: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14A25D66-23FA-4002-031F-AA9BA7CBF359}"/>
              </a:ext>
            </a:extLst>
          </p:cNvPr>
          <p:cNvGrpSpPr/>
          <p:nvPr/>
        </p:nvGrpSpPr>
        <p:grpSpPr>
          <a:xfrm>
            <a:off x="295373" y="895543"/>
            <a:ext cx="5703216" cy="4986783"/>
            <a:chOff x="226244" y="895543"/>
            <a:chExt cx="5769203" cy="5593125"/>
          </a:xfrm>
        </p:grpSpPr>
        <p:pic>
          <p:nvPicPr>
            <p:cNvPr id="6" name="그림 5" descr="텍스트, 스크린샷, 라인, 영수증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03C99E0E-C27F-F685-08A8-9CBC50528F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6244" y="953518"/>
              <a:ext cx="5769203" cy="553515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9112563-3CEB-1E49-E6E0-AA28554E1228}"/>
                </a:ext>
              </a:extLst>
            </p:cNvPr>
            <p:cNvSpPr txBox="1"/>
            <p:nvPr/>
          </p:nvSpPr>
          <p:spPr>
            <a:xfrm>
              <a:off x="1791093" y="895543"/>
              <a:ext cx="10903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b="1" dirty="0">
                  <a:solidFill>
                    <a:srgbClr val="FF0000"/>
                  </a:solidFill>
                </a:rPr>
                <a:t>신규 </a:t>
              </a:r>
              <a:r>
                <a:rPr lang="en-US" altLang="ko-KR" b="1" dirty="0" err="1">
                  <a:solidFill>
                    <a:srgbClr val="FF0000"/>
                  </a:solidFill>
                </a:rPr>
                <a:t>erp</a:t>
              </a:r>
              <a:endParaRPr lang="en-US" altLang="ko-KR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782E6F17-C4FA-49FF-2BAF-B72FBB2F6637}"/>
              </a:ext>
            </a:extLst>
          </p:cNvPr>
          <p:cNvGrpSpPr/>
          <p:nvPr/>
        </p:nvGrpSpPr>
        <p:grpSpPr>
          <a:xfrm>
            <a:off x="6304089" y="810701"/>
            <a:ext cx="5592538" cy="5019937"/>
            <a:chOff x="6304089" y="810701"/>
            <a:chExt cx="5592538" cy="5019937"/>
          </a:xfrm>
        </p:grpSpPr>
        <p:pic>
          <p:nvPicPr>
            <p:cNvPr id="17" name="그림 16" descr="텍스트, 스크린샷, 평행, 번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81ECC6B2-C66A-261D-1A24-12DE3A021D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04089" y="895544"/>
              <a:ext cx="5592538" cy="4935094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1AD0605-7220-1932-9BE2-ECC7E84731A1}"/>
                </a:ext>
              </a:extLst>
            </p:cNvPr>
            <p:cNvSpPr txBox="1"/>
            <p:nvPr/>
          </p:nvSpPr>
          <p:spPr>
            <a:xfrm>
              <a:off x="8389855" y="810701"/>
              <a:ext cx="10903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b="1" dirty="0">
                  <a:solidFill>
                    <a:srgbClr val="FF0000"/>
                  </a:solidFill>
                </a:rPr>
                <a:t>기존 </a:t>
              </a:r>
              <a:r>
                <a:rPr lang="en-US" altLang="ko-KR" b="1" dirty="0" err="1">
                  <a:solidFill>
                    <a:srgbClr val="FF0000"/>
                  </a:solidFill>
                </a:rPr>
                <a:t>erp</a:t>
              </a:r>
              <a:endParaRPr lang="ko-KR" alt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EE3A1641-C556-695A-7291-B464E8C63710}"/>
              </a:ext>
            </a:extLst>
          </p:cNvPr>
          <p:cNvSpPr txBox="1"/>
          <p:nvPr/>
        </p:nvSpPr>
        <p:spPr>
          <a:xfrm>
            <a:off x="631596" y="6070862"/>
            <a:ext cx="7322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/>
              <a:t>기존 </a:t>
            </a:r>
            <a:r>
              <a:rPr lang="en-US" altLang="ko-KR" sz="1200" b="1" dirty="0" err="1"/>
              <a:t>erp</a:t>
            </a:r>
            <a:r>
              <a:rPr lang="ko-KR" altLang="en-US" sz="1200" b="1" dirty="0"/>
              <a:t>확인 해보면 해당상품은 차 </a:t>
            </a:r>
            <a:r>
              <a:rPr lang="en-US" altLang="ko-KR" sz="1200" b="1" dirty="0"/>
              <a:t>1</a:t>
            </a:r>
            <a:r>
              <a:rPr lang="ko-KR" altLang="en-US" sz="1200" b="1" dirty="0"/>
              <a:t>대만 운영했고</a:t>
            </a:r>
            <a:r>
              <a:rPr lang="en-US" altLang="ko-KR" sz="1200" b="1" dirty="0">
                <a:solidFill>
                  <a:srgbClr val="FF0000"/>
                </a:solidFill>
              </a:rPr>
              <a:t>, </a:t>
            </a:r>
            <a:r>
              <a:rPr lang="ko-KR" altLang="en-US" sz="1200" b="1" dirty="0">
                <a:solidFill>
                  <a:srgbClr val="FF0000"/>
                </a:solidFill>
              </a:rPr>
              <a:t>인원수는 </a:t>
            </a:r>
            <a:r>
              <a:rPr lang="en-US" altLang="ko-KR" sz="1200" b="1" dirty="0">
                <a:solidFill>
                  <a:srgbClr val="FF0000"/>
                </a:solidFill>
              </a:rPr>
              <a:t>41</a:t>
            </a:r>
            <a:r>
              <a:rPr lang="ko-KR" altLang="en-US" sz="1200" b="1" dirty="0">
                <a:solidFill>
                  <a:srgbClr val="FF0000"/>
                </a:solidFill>
              </a:rPr>
              <a:t>명인데 신규 </a:t>
            </a:r>
            <a:r>
              <a:rPr lang="en-US" altLang="ko-KR" sz="1200" b="1" dirty="0" err="1">
                <a:solidFill>
                  <a:srgbClr val="FF0000"/>
                </a:solidFill>
              </a:rPr>
              <a:t>erp</a:t>
            </a:r>
            <a:r>
              <a:rPr lang="en-US" altLang="ko-KR" sz="1200" b="1" dirty="0">
                <a:solidFill>
                  <a:srgbClr val="FF0000"/>
                </a:solidFill>
              </a:rPr>
              <a:t>(69</a:t>
            </a:r>
            <a:r>
              <a:rPr lang="ko-KR" altLang="en-US" sz="1200" b="1" dirty="0">
                <a:solidFill>
                  <a:srgbClr val="FF0000"/>
                </a:solidFill>
              </a:rPr>
              <a:t>명</a:t>
            </a:r>
            <a:r>
              <a:rPr lang="en-US" altLang="ko-KR" sz="1200" b="1" dirty="0">
                <a:solidFill>
                  <a:srgbClr val="FF0000"/>
                </a:solidFill>
              </a:rPr>
              <a:t>)</a:t>
            </a:r>
            <a:r>
              <a:rPr lang="ko-KR" altLang="en-US" sz="1200" b="1" dirty="0"/>
              <a:t>와 인원수가 왜 </a:t>
            </a:r>
            <a:r>
              <a:rPr lang="en-US" altLang="ko-KR" sz="1200" b="1" dirty="0"/>
              <a:t/>
            </a:r>
            <a:br>
              <a:rPr lang="en-US" altLang="ko-KR" sz="1200" b="1" dirty="0"/>
            </a:br>
            <a:r>
              <a:rPr lang="ko-KR" altLang="en-US" sz="1200" b="1" dirty="0" err="1"/>
              <a:t>다른지</a:t>
            </a:r>
            <a:r>
              <a:rPr lang="ko-KR" altLang="en-US" sz="1200" b="1" dirty="0"/>
              <a:t> 이해</a:t>
            </a:r>
            <a:r>
              <a:rPr lang="en-US" altLang="ko-KR" sz="1200" b="1" dirty="0"/>
              <a:t>x -&gt; </a:t>
            </a:r>
            <a:r>
              <a:rPr lang="ko-KR" altLang="en-US" sz="1200" b="1" dirty="0"/>
              <a:t>판매액 모두 다름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7790515" y="5830638"/>
            <a:ext cx="3183894" cy="6940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ko-KR" altLang="en-US" sz="1200" dirty="0">
                <a:solidFill>
                  <a:schemeClr val="accent5">
                    <a:lumMod val="75000"/>
                  </a:schemeClr>
                </a:solidFill>
              </a:rPr>
              <a:t>투어정산서는 </a:t>
            </a:r>
            <a:r>
              <a:rPr lang="ko-KR" altLang="en-US" sz="1200" dirty="0" err="1">
                <a:solidFill>
                  <a:schemeClr val="accent5">
                    <a:lumMod val="75000"/>
                  </a:schemeClr>
                </a:solidFill>
              </a:rPr>
              <a:t>연동작업의</a:t>
            </a:r>
            <a:r>
              <a:rPr lang="ko-KR" altLang="en-US" sz="1200" dirty="0">
                <a:solidFill>
                  <a:schemeClr val="accent5">
                    <a:lumMod val="75000"/>
                  </a:schemeClr>
                </a:solidFill>
              </a:rPr>
              <a:t> 오류로 </a:t>
            </a:r>
            <a:r>
              <a:rPr lang="ko-KR" altLang="en-US" sz="1200" dirty="0" err="1">
                <a:solidFill>
                  <a:schemeClr val="accent5">
                    <a:lumMod val="75000"/>
                  </a:schemeClr>
                </a:solidFill>
              </a:rPr>
              <a:t>재작업해야</a:t>
            </a:r>
            <a:r>
              <a:rPr lang="ko-KR" altLang="en-US" sz="1200" dirty="0">
                <a:solidFill>
                  <a:schemeClr val="accent5">
                    <a:lumMod val="75000"/>
                  </a:schemeClr>
                </a:solidFill>
              </a:rPr>
              <a:t> 합니다</a:t>
            </a:r>
            <a:r>
              <a:rPr lang="en-US" altLang="ko-KR" sz="1200" dirty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ko-KR" altLang="en-US" sz="1200" dirty="0">
                <a:solidFill>
                  <a:schemeClr val="accent5">
                    <a:lumMod val="75000"/>
                  </a:schemeClr>
                </a:solidFill>
              </a:rPr>
              <a:t>따로 김태진과장님에게 전화로 </a:t>
            </a:r>
            <a:r>
              <a:rPr lang="ko-KR" altLang="en-US" sz="1200" dirty="0" err="1">
                <a:solidFill>
                  <a:schemeClr val="accent5">
                    <a:lumMod val="75000"/>
                  </a:schemeClr>
                </a:solidFill>
              </a:rPr>
              <a:t>설명드렸습니다</a:t>
            </a:r>
            <a:r>
              <a:rPr lang="en-US" altLang="ko-KR" sz="1200" dirty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ko-KR" altLang="en-US" sz="1200" b="1" dirty="0">
                <a:solidFill>
                  <a:srgbClr val="00B050"/>
                </a:solidFill>
              </a:rPr>
              <a:t>미처리 재작업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931879856"/>
      </p:ext>
    </p:extLst>
  </p:cSld>
  <p:clrMapOvr>
    <a:masterClrMapping/>
  </p:clrMapOvr>
  <p:extLst>
    <p:ext uri="{6950BFC3-D8DA-4A85-94F7-54DA5524770B}">
      <p188:commentRel xmlns:p188="http://schemas.microsoft.com/office/powerpoint/2018/8/main" xmlns="" r:id="rId5"/>
    </p:ext>
  </p:extLs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3483ED-0738-E7DB-01A7-FF9ACA63D7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169C57E-754E-D32C-8489-4043998CD7C2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정산 </a:t>
            </a:r>
            <a:r>
              <a:rPr lang="en-US" altLang="ko-KR" sz="1200" b="1" dirty="0"/>
              <a:t>-&gt;</a:t>
            </a:r>
            <a:r>
              <a:rPr lang="ko-KR" altLang="en-US" sz="1200" b="1" dirty="0"/>
              <a:t>투어정산서 </a:t>
            </a:r>
            <a:r>
              <a:rPr lang="en-US" altLang="ko-KR" sz="1200" b="1" dirty="0"/>
              <a:t>(</a:t>
            </a:r>
            <a:r>
              <a:rPr lang="ko-KR" altLang="en-US" sz="1200" b="1" dirty="0"/>
              <a:t>기존 </a:t>
            </a:r>
            <a:r>
              <a:rPr lang="en-US" altLang="ko-KR" sz="1200" b="1" dirty="0" err="1"/>
              <a:t>erp</a:t>
            </a:r>
            <a:r>
              <a:rPr lang="ko-KR" altLang="en-US" sz="1200" b="1" dirty="0"/>
              <a:t>와 비교</a:t>
            </a:r>
            <a:r>
              <a:rPr lang="en-US" altLang="ko-KR" sz="1200" b="1" dirty="0"/>
              <a:t>)</a:t>
            </a:r>
            <a:endParaRPr lang="ko-KR" altLang="en-US" sz="1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EB87BC-C1B2-1CAC-5AC8-219BD825B98D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김도희   검수날짜</a:t>
            </a:r>
            <a:r>
              <a:rPr lang="en-US" altLang="ko-KR" sz="1200" dirty="0"/>
              <a:t> : 2026.1.7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9A5E60E-F643-653A-3182-6BB64B74F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36</a:t>
            </a:fld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C7189C-14B0-48B4-AC0B-05EADECFE85B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정산</a:t>
            </a:r>
          </a:p>
        </p:txBody>
      </p:sp>
      <p:pic>
        <p:nvPicPr>
          <p:cNvPr id="7" name="그림 6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50FE554-9E79-686B-31F1-C869B6E58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780" y="864748"/>
            <a:ext cx="11565475" cy="24204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5CAAF87-485A-05F4-BE93-6B6726F45253}"/>
              </a:ext>
            </a:extLst>
          </p:cNvPr>
          <p:cNvSpPr txBox="1"/>
          <p:nvPr/>
        </p:nvSpPr>
        <p:spPr>
          <a:xfrm>
            <a:off x="1306286" y="989044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기존 </a:t>
            </a:r>
            <a:r>
              <a:rPr lang="en-US" altLang="ko-KR" dirty="0" err="1">
                <a:solidFill>
                  <a:srgbClr val="FF00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erp</a:t>
            </a:r>
            <a:endParaRPr lang="ko-KR" altLang="en-US" dirty="0">
              <a:solidFill>
                <a:srgbClr val="FF0000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pic>
        <p:nvPicPr>
          <p:cNvPr id="16" name="그림 15" descr="텍스트, 스크린샷, 라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5F66E2A-EEA7-A68D-C1E5-AE76BE390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780" y="3470367"/>
            <a:ext cx="11457991" cy="243995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AED626F-9F9D-796A-DF3E-5882E256F7E5}"/>
              </a:ext>
            </a:extLst>
          </p:cNvPr>
          <p:cNvSpPr txBox="1"/>
          <p:nvPr/>
        </p:nvSpPr>
        <p:spPr>
          <a:xfrm>
            <a:off x="2419739" y="3470367"/>
            <a:ext cx="1212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새로운 </a:t>
            </a:r>
            <a:r>
              <a:rPr lang="en-US" altLang="ko-KR" dirty="0" err="1">
                <a:solidFill>
                  <a:srgbClr val="FF00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erp</a:t>
            </a:r>
            <a:endParaRPr lang="ko-KR" altLang="en-US" dirty="0">
              <a:solidFill>
                <a:srgbClr val="FF0000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AD5AA1E-15B7-0B33-FA18-C7CE8C6C06AE}"/>
              </a:ext>
            </a:extLst>
          </p:cNvPr>
          <p:cNvSpPr txBox="1"/>
          <p:nvPr/>
        </p:nvSpPr>
        <p:spPr>
          <a:xfrm>
            <a:off x="765109" y="6195527"/>
            <a:ext cx="11133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예약처  순서 홈페이지</a:t>
            </a:r>
            <a:r>
              <a:rPr lang="en-US" altLang="ko-KR" sz="12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-&gt;</a:t>
            </a:r>
            <a:r>
              <a:rPr lang="ko-KR" altLang="en-US" sz="12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전화예약 순으로 요청 </a:t>
            </a:r>
            <a:r>
              <a:rPr lang="en-US" altLang="ko-KR" sz="12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(</a:t>
            </a:r>
            <a:r>
              <a:rPr lang="ko-KR" altLang="en-US" sz="12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홈페이지</a:t>
            </a:r>
            <a:r>
              <a:rPr lang="en-US" altLang="ko-KR" sz="12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, </a:t>
            </a:r>
            <a:r>
              <a:rPr lang="ko-KR" altLang="en-US" sz="12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전화예약이 제일 많음</a:t>
            </a:r>
            <a:r>
              <a:rPr lang="en-US" altLang="ko-KR" sz="12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)  -&gt; </a:t>
            </a:r>
            <a:r>
              <a:rPr lang="ko-KR" altLang="en-US" sz="1200" dirty="0" err="1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다른상품</a:t>
            </a:r>
            <a:r>
              <a:rPr lang="ko-KR" altLang="en-US" sz="12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 봤을 때에는 홈페이지</a:t>
            </a:r>
            <a:r>
              <a:rPr lang="en-US" altLang="ko-KR" sz="12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,</a:t>
            </a:r>
            <a:r>
              <a:rPr lang="ko-KR" altLang="en-US" sz="12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비회원홈페이지</a:t>
            </a:r>
            <a:r>
              <a:rPr lang="en-US" altLang="ko-KR" sz="12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, </a:t>
            </a:r>
            <a:r>
              <a:rPr lang="ko-KR" altLang="en-US" sz="12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전화예약순으로 되어있음 </a:t>
            </a:r>
            <a:r>
              <a:rPr lang="en-US" altLang="ko-KR" sz="12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(</a:t>
            </a:r>
            <a:r>
              <a:rPr lang="ko-KR" altLang="en-US" sz="12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통일화작업 필요</a:t>
            </a:r>
            <a:r>
              <a:rPr lang="en-US" altLang="ko-KR" sz="12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기존</a:t>
            </a:r>
            <a:r>
              <a:rPr lang="en-US" altLang="ko-KR" sz="1200" dirty="0" err="1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erp</a:t>
            </a:r>
            <a:r>
              <a:rPr lang="ko-KR" altLang="en-US" sz="12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와 새로운 </a:t>
            </a:r>
            <a:r>
              <a:rPr lang="en-US" altLang="ko-KR" sz="1200" dirty="0" err="1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erp</a:t>
            </a:r>
            <a:r>
              <a:rPr lang="ko-KR" altLang="en-US" sz="12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인 원수가 다름 </a:t>
            </a:r>
            <a:r>
              <a:rPr lang="en-US" altLang="ko-KR" sz="12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(</a:t>
            </a:r>
            <a:r>
              <a:rPr lang="ko-KR" altLang="en-US" sz="12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홈페이지</a:t>
            </a:r>
            <a:r>
              <a:rPr lang="en-US" altLang="ko-KR" sz="1200" dirty="0"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)</a:t>
            </a:r>
            <a:endParaRPr lang="ko-KR" altLang="en-US" sz="1200" dirty="0"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7395416" y="5724118"/>
            <a:ext cx="3183894" cy="6940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ko-KR" altLang="en-US" sz="1200" dirty="0">
                <a:solidFill>
                  <a:schemeClr val="accent5">
                    <a:lumMod val="75000"/>
                  </a:schemeClr>
                </a:solidFill>
              </a:rPr>
              <a:t>투어정산서는 </a:t>
            </a:r>
            <a:r>
              <a:rPr lang="ko-KR" altLang="en-US" sz="1200" dirty="0" err="1">
                <a:solidFill>
                  <a:schemeClr val="accent5">
                    <a:lumMod val="75000"/>
                  </a:schemeClr>
                </a:solidFill>
              </a:rPr>
              <a:t>연동작업의</a:t>
            </a:r>
            <a:r>
              <a:rPr lang="ko-KR" altLang="en-US" sz="1200" dirty="0">
                <a:solidFill>
                  <a:schemeClr val="accent5">
                    <a:lumMod val="75000"/>
                  </a:schemeClr>
                </a:solidFill>
              </a:rPr>
              <a:t> 오류로 </a:t>
            </a:r>
            <a:r>
              <a:rPr lang="ko-KR" altLang="en-US" sz="1200" dirty="0" err="1">
                <a:solidFill>
                  <a:schemeClr val="accent5">
                    <a:lumMod val="75000"/>
                  </a:schemeClr>
                </a:solidFill>
              </a:rPr>
              <a:t>재작업해야</a:t>
            </a:r>
            <a:r>
              <a:rPr lang="ko-KR" altLang="en-US" sz="1200" dirty="0">
                <a:solidFill>
                  <a:schemeClr val="accent5">
                    <a:lumMod val="75000"/>
                  </a:schemeClr>
                </a:solidFill>
              </a:rPr>
              <a:t> 합니다</a:t>
            </a:r>
            <a:r>
              <a:rPr lang="en-US" altLang="ko-KR" sz="1200" dirty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ko-KR" altLang="en-US" sz="1200" dirty="0">
                <a:solidFill>
                  <a:schemeClr val="accent5">
                    <a:lumMod val="75000"/>
                  </a:schemeClr>
                </a:solidFill>
              </a:rPr>
              <a:t>따로 김태진과장님에게 전화로 </a:t>
            </a:r>
            <a:r>
              <a:rPr lang="ko-KR" altLang="en-US" sz="1200" dirty="0" err="1">
                <a:solidFill>
                  <a:schemeClr val="accent5">
                    <a:lumMod val="75000"/>
                  </a:schemeClr>
                </a:solidFill>
              </a:rPr>
              <a:t>설명드렸습니다</a:t>
            </a:r>
            <a:r>
              <a:rPr lang="en-US" altLang="ko-KR" sz="1200" dirty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ko-KR" altLang="en-US" sz="1200" b="1" dirty="0">
                <a:solidFill>
                  <a:srgbClr val="00B050"/>
                </a:solidFill>
              </a:rPr>
              <a:t>미처리 재작업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7632677"/>
      </p:ext>
    </p:extLst>
  </p:cSld>
  <p:clrMapOvr>
    <a:masterClrMapping/>
  </p:clrMapOvr>
  <p:extLst>
    <p:ext uri="{6950BFC3-D8DA-4A85-94F7-54DA5524770B}">
      <p188:commentRel xmlns:p188="http://schemas.microsoft.com/office/powerpoint/2018/8/main" xmlns="" r:id="rId4"/>
    </p:ext>
  </p:extLs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en-US" altLang="ko-KR"/>
              <a:t>29p</a:t>
            </a:r>
            <a:r>
              <a:rPr lang="ko-KR" altLang="en-US"/>
              <a:t>부터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16229" y="1851576"/>
            <a:ext cx="7472796" cy="3687037"/>
          </a:xfrm>
          <a:prstGeom prst="rect">
            <a:avLst/>
          </a:prstGeom>
        </p:spPr>
      </p:pic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294400"/>
              </p:ext>
            </p:extLst>
          </p:nvPr>
        </p:nvGraphicFramePr>
        <p:xfrm>
          <a:off x="8380429" y="1021944"/>
          <a:ext cx="3507840" cy="5466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7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5647"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1076">
                <a:tc>
                  <a:txBody>
                    <a:bodyPr/>
                    <a:lstStyle/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투어정산서에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검색시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 dirty="0" err="1">
                          <a:solidFill>
                            <a:schemeClr val="tx1"/>
                          </a:solidFill>
                        </a:rPr>
                        <a:t>sql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에러 뜸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 - </a:t>
                      </a:r>
                      <a:r>
                        <a:rPr lang="ko-KR" altLang="en-US" sz="1200" dirty="0">
                          <a:solidFill>
                            <a:srgbClr val="FF0000"/>
                          </a:solidFill>
                        </a:rPr>
                        <a:t>처리완료</a:t>
                      </a:r>
                      <a:endParaRPr lang="en-US" altLang="ko-KR" sz="1200" dirty="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en-US" altLang="ko-KR" sz="1200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ko-KR" altLang="en-US" sz="1600" b="1" dirty="0">
                          <a:solidFill>
                            <a:srgbClr val="00B050"/>
                          </a:solidFill>
                        </a:rPr>
                        <a:t>완주 검색해도 나오지 않고</a:t>
                      </a:r>
                      <a:r>
                        <a:rPr lang="en-US" altLang="ko-KR" sz="1600" b="1" dirty="0">
                          <a:solidFill>
                            <a:srgbClr val="00B050"/>
                          </a:solidFill>
                        </a:rPr>
                        <a:t>, </a:t>
                      </a:r>
                      <a:r>
                        <a:rPr lang="ko-KR" altLang="en-US" sz="1600" b="1" dirty="0">
                          <a:solidFill>
                            <a:srgbClr val="00B050"/>
                          </a:solidFill>
                        </a:rPr>
                        <a:t>날짜 길게 잡고 완주 검색 누르면 완주만 </a:t>
                      </a:r>
                      <a:r>
                        <a:rPr lang="ko-KR" altLang="en-US" sz="1600" b="1" dirty="0" err="1">
                          <a:solidFill>
                            <a:srgbClr val="00B050"/>
                          </a:solidFill>
                        </a:rPr>
                        <a:t>나오는게</a:t>
                      </a:r>
                      <a:r>
                        <a:rPr lang="ko-KR" altLang="en-US" sz="1600" b="1" dirty="0">
                          <a:solidFill>
                            <a:srgbClr val="00B050"/>
                          </a:solidFill>
                        </a:rPr>
                        <a:t> 아니라 </a:t>
                      </a:r>
                      <a:r>
                        <a:rPr lang="ko-KR" altLang="en-US" sz="1600" b="1" dirty="0" err="1">
                          <a:solidFill>
                            <a:srgbClr val="00B050"/>
                          </a:solidFill>
                        </a:rPr>
                        <a:t>다른상품들이</a:t>
                      </a:r>
                      <a:r>
                        <a:rPr lang="ko-KR" altLang="en-US" sz="1600" b="1" dirty="0">
                          <a:solidFill>
                            <a:srgbClr val="00B050"/>
                          </a:solidFill>
                        </a:rPr>
                        <a:t> 다 나옴 </a:t>
                      </a:r>
                      <a:r>
                        <a:rPr lang="en-US" altLang="ko-KR" sz="1600" b="1" dirty="0">
                          <a:solidFill>
                            <a:srgbClr val="00B050"/>
                          </a:solidFill>
                        </a:rPr>
                        <a:t>- 0114</a:t>
                      </a:r>
                      <a:r>
                        <a:rPr lang="ko-KR" altLang="en-US" sz="1600" b="1" dirty="0" smtClean="0">
                          <a:solidFill>
                            <a:srgbClr val="00B050"/>
                          </a:solidFill>
                        </a:rPr>
                        <a:t>도희</a:t>
                      </a:r>
                      <a:r>
                        <a:rPr lang="en-US" altLang="ko-KR" sz="1600" b="1" dirty="0" smtClean="0">
                          <a:solidFill>
                            <a:srgbClr val="00B050"/>
                          </a:solidFill>
                        </a:rPr>
                        <a:t/>
                      </a:r>
                      <a:br>
                        <a:rPr lang="en-US" altLang="ko-KR" sz="1600" b="1" dirty="0" smtClean="0">
                          <a:solidFill>
                            <a:srgbClr val="00B050"/>
                          </a:solidFill>
                        </a:rPr>
                      </a:br>
                      <a:r>
                        <a:rPr lang="en-US" altLang="ko-KR" sz="1600" b="1" dirty="0" smtClean="0">
                          <a:solidFill>
                            <a:srgbClr val="00B050"/>
                          </a:solidFill>
                        </a:rPr>
                        <a:t/>
                      </a:r>
                      <a:br>
                        <a:rPr lang="en-US" altLang="ko-KR" sz="1600" b="1" dirty="0" smtClean="0">
                          <a:solidFill>
                            <a:srgbClr val="00B050"/>
                          </a:solidFill>
                        </a:rPr>
                      </a:br>
                      <a:r>
                        <a:rPr lang="en-US" altLang="ko-KR" sz="1600" dirty="0" smtClean="0">
                          <a:solidFill>
                            <a:srgbClr val="FF0000"/>
                          </a:solidFill>
                        </a:rPr>
                        <a:t> - </a:t>
                      </a:r>
                      <a:r>
                        <a:rPr lang="ko-KR" altLang="en-US" sz="1600" dirty="0" smtClean="0">
                          <a:solidFill>
                            <a:srgbClr val="FF0000"/>
                          </a:solidFill>
                        </a:rPr>
                        <a:t>처리완료</a:t>
                      </a:r>
                      <a:r>
                        <a:rPr lang="en-US" altLang="ko-KR" sz="1600" dirty="0" smtClean="0">
                          <a:solidFill>
                            <a:srgbClr val="FF0000"/>
                          </a:solidFill>
                        </a:rPr>
                        <a:t>(26.01.15)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endParaRPr lang="ko-KR" alt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2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>
            <a:spAutoFit/>
          </a:bodyPr>
          <a:lstStyle/>
          <a:p>
            <a:pPr lvl="0">
              <a:defRPr/>
            </a:pPr>
            <a:r>
              <a:rPr lang="en-US" altLang="ko-KR" b="1">
                <a:solidFill>
                  <a:schemeClr val="bg1"/>
                </a:solidFill>
              </a:rPr>
              <a:t>ADMIN-</a:t>
            </a:r>
            <a:r>
              <a:rPr lang="ko-KR" altLang="en-US" b="1">
                <a:solidFill>
                  <a:schemeClr val="bg1"/>
                </a:solidFill>
              </a:rPr>
              <a:t>정산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0" y="369332"/>
            <a:ext cx="12192000" cy="40028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>
            <a:spAutoFit/>
          </a:bodyPr>
          <a:lstStyle/>
          <a:p>
            <a:pPr lvl="0">
              <a:defRPr/>
            </a:pPr>
            <a:r>
              <a:rPr lang="ko-KR" altLang="en-US" sz="1200" b="1"/>
              <a:t>정산 </a:t>
            </a:r>
            <a:r>
              <a:rPr lang="en-US" altLang="ko-KR" sz="1200" b="1"/>
              <a:t>-&gt;</a:t>
            </a:r>
            <a:r>
              <a:rPr lang="ko-KR" altLang="en-US" sz="1200" b="1"/>
              <a:t>투어정산서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ko-KR" altLang="en-US" sz="1200"/>
              <a:t>검수자 </a:t>
            </a:r>
            <a:r>
              <a:rPr lang="en-US" altLang="ko-KR" sz="1200"/>
              <a:t>:</a:t>
            </a:r>
            <a:r>
              <a:rPr lang="ko-KR" altLang="en-US" sz="1200"/>
              <a:t>김도희   검수날짜</a:t>
            </a:r>
            <a:r>
              <a:rPr lang="en-US" altLang="ko-KR" sz="1200"/>
              <a:t> : 2026.1.7</a:t>
            </a:r>
            <a:endParaRPr lang="ko-KR" altLang="en-US" sz="1200"/>
          </a:p>
        </p:txBody>
      </p:sp>
      <p:pic>
        <p:nvPicPr>
          <p:cNvPr id="9" name="그림 8" descr="텍스트, 스크린샷, 번호, 소프트웨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03E8EEF-2B96-70A6-F62B-F04E54549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550" y="2933532"/>
            <a:ext cx="6458044" cy="3687037"/>
          </a:xfrm>
          <a:prstGeom prst="rect">
            <a:avLst/>
          </a:prstGeom>
        </p:spPr>
      </p:pic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641E0827-4488-C15C-FF13-1CB601978E72}"/>
              </a:ext>
            </a:extLst>
          </p:cNvPr>
          <p:cNvCxnSpPr>
            <a:cxnSpLocks/>
          </p:cNvCxnSpPr>
          <p:nvPr/>
        </p:nvCxnSpPr>
        <p:spPr>
          <a:xfrm flipV="1">
            <a:off x="6505575" y="4352925"/>
            <a:ext cx="1874854" cy="12668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1230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>
            <a:spAutoFit/>
          </a:bodyPr>
          <a:lstStyle/>
          <a:p>
            <a:pPr lvl="0">
              <a:defRPr/>
            </a:pPr>
            <a:r>
              <a:rPr lang="en-US" altLang="ko-KR" b="1">
                <a:solidFill>
                  <a:schemeClr val="bg1"/>
                </a:solidFill>
              </a:rPr>
              <a:t>ADMIN-</a:t>
            </a:r>
            <a:r>
              <a:rPr lang="ko-KR" altLang="en-US" b="1">
                <a:solidFill>
                  <a:schemeClr val="bg1"/>
                </a:solidFill>
              </a:rPr>
              <a:t>정산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0" y="369332"/>
            <a:ext cx="12192000" cy="40028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>
            <a:spAutoFit/>
          </a:bodyPr>
          <a:lstStyle/>
          <a:p>
            <a:pPr lvl="0">
              <a:defRPr/>
            </a:pPr>
            <a:r>
              <a:rPr lang="ko-KR" altLang="en-US" sz="1200" b="1"/>
              <a:t>정산 </a:t>
            </a:r>
            <a:r>
              <a:rPr lang="en-US" altLang="ko-KR" sz="1200" b="1"/>
              <a:t>-&gt;</a:t>
            </a:r>
            <a:r>
              <a:rPr lang="ko-KR" altLang="en-US" sz="1200" b="1"/>
              <a:t>투어정산서 </a:t>
            </a:r>
            <a:r>
              <a:rPr lang="en-US" altLang="ko-KR" sz="1200" b="1"/>
              <a:t>(</a:t>
            </a:r>
            <a:r>
              <a:rPr lang="ko-KR" altLang="en-US" sz="1200" b="1"/>
              <a:t>기존 </a:t>
            </a:r>
            <a:r>
              <a:rPr lang="en-US" altLang="ko-KR" sz="1200" b="1"/>
              <a:t>erp</a:t>
            </a:r>
            <a:r>
              <a:rPr lang="ko-KR" altLang="en-US" sz="1200" b="1"/>
              <a:t>와 비교</a:t>
            </a:r>
            <a:r>
              <a:rPr lang="en-US" altLang="ko-KR" sz="1200" b="1"/>
              <a:t>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ko-KR" altLang="en-US" sz="1200"/>
              <a:t>검수자 </a:t>
            </a:r>
            <a:r>
              <a:rPr lang="en-US" altLang="ko-KR" sz="1200"/>
              <a:t>:</a:t>
            </a:r>
            <a:r>
              <a:rPr lang="ko-KR" altLang="en-US" sz="1200"/>
              <a:t>김도희   검수날짜</a:t>
            </a:r>
            <a:r>
              <a:rPr lang="en-US" altLang="ko-KR" sz="1200"/>
              <a:t> : 2026.1.7</a:t>
            </a:r>
            <a:endParaRPr lang="ko-KR" altLang="en-US" sz="120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42454" y="1413760"/>
            <a:ext cx="7741228" cy="1756413"/>
          </a:xfrm>
          <a:prstGeom prst="rect">
            <a:avLst/>
          </a:prstGeom>
          <a:noFill/>
        </p:spPr>
      </p:pic>
      <p:sp>
        <p:nvSpPr>
          <p:cNvPr id="11" name="직사각형 10"/>
          <p:cNvSpPr/>
          <p:nvPr/>
        </p:nvSpPr>
        <p:spPr>
          <a:xfrm>
            <a:off x="480579" y="1485034"/>
            <a:ext cx="1740477" cy="12988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03909" y="3429000"/>
            <a:ext cx="8009659" cy="1052364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3501182" y="4820007"/>
            <a:ext cx="5492701" cy="2185197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-98957" y="4449757"/>
            <a:ext cx="3505689" cy="2114845"/>
          </a:xfrm>
          <a:prstGeom prst="rect">
            <a:avLst/>
          </a:prstGeom>
        </p:spPr>
      </p:pic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504334"/>
              </p:ext>
            </p:extLst>
          </p:nvPr>
        </p:nvGraphicFramePr>
        <p:xfrm>
          <a:off x="8429625" y="1021944"/>
          <a:ext cx="3762374" cy="5874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2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5647"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1076">
                <a:tc>
                  <a:txBody>
                    <a:bodyPr/>
                    <a:lstStyle/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1.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데이터 가져오는 것은 자동입력하고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입력을 막아놓은 것들 모두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수정가능하게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바꿀 것 폼으로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바꿀것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lvl="0" indent="-171450" latinLnBrk="1">
                        <a:lnSpc>
                          <a:spcPct val="150000"/>
                        </a:lnSpc>
                        <a:buFontTx/>
                        <a:buChar char="-"/>
                        <a:defRPr/>
                      </a:pPr>
                      <a:r>
                        <a:rPr lang="ko-KR" altLang="en-US" sz="1200" dirty="0">
                          <a:solidFill>
                            <a:srgbClr val="FF0000"/>
                          </a:solidFill>
                        </a:rPr>
                        <a:t>처리완료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2.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판매액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칸두개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없애고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위 반영사항대로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수정가능하게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바꿀 것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(25-09-02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부안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클릭시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abs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에러뜸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 dirty="0" err="1">
                          <a:solidFill>
                            <a:schemeClr val="tx1"/>
                          </a:solidFill>
                        </a:rPr>
                        <a:t>형변환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 dirty="0" err="1">
                          <a:solidFill>
                            <a:schemeClr val="tx1"/>
                          </a:solidFill>
                        </a:rPr>
                        <a:t>사용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요망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)</a:t>
                      </a:r>
                      <a:br>
                        <a:rPr lang="en-US" altLang="ko-KR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200" dirty="0">
                          <a:solidFill>
                            <a:srgbClr val="FF0000"/>
                          </a:solidFill>
                        </a:rPr>
                        <a:t>처리완료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 b="1" dirty="0">
                          <a:solidFill>
                            <a:srgbClr val="FF0000"/>
                          </a:solidFill>
                        </a:rPr>
                        <a:t>**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</a:rPr>
                        <a:t>거래처도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추가 할 수 있도록 요청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b="1" dirty="0">
                          <a:solidFill>
                            <a:srgbClr val="0070C0"/>
                          </a:solidFill>
                        </a:rPr>
                        <a:t>- 2. </a:t>
                      </a:r>
                      <a:r>
                        <a:rPr lang="ko-KR" altLang="en-US" sz="1200" b="1" dirty="0">
                          <a:solidFill>
                            <a:srgbClr val="0070C0"/>
                          </a:solidFill>
                        </a:rPr>
                        <a:t>판매금액 항목에 거래처가 있음</a:t>
                      </a:r>
                      <a:endParaRPr lang="en-US" altLang="ko-KR" sz="1200" b="1" dirty="0">
                        <a:solidFill>
                          <a:srgbClr val="0070C0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판매금액 제목 맨 오른쪽에 버튼 넣고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판매항목 추가라고 기재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그리고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추가시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엑셀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행 추가됨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이경우 맨아래에 합계 항목이 있어야함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),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마찬가지로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판매수수료도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검토요망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b="1" i="0" dirty="0">
                          <a:solidFill>
                            <a:srgbClr val="0070C0"/>
                          </a:solidFill>
                        </a:rPr>
                        <a:t>- </a:t>
                      </a:r>
                      <a:r>
                        <a:rPr lang="ko-KR" altLang="en-US" sz="1200" b="1" i="0" dirty="0">
                          <a:solidFill>
                            <a:srgbClr val="0070C0"/>
                          </a:solidFill>
                        </a:rPr>
                        <a:t>해당 부분은 </a:t>
                      </a:r>
                      <a:r>
                        <a:rPr lang="en-US" altLang="ko-KR" sz="1200" b="1" i="0" dirty="0">
                          <a:solidFill>
                            <a:srgbClr val="0070C0"/>
                          </a:solidFill>
                        </a:rPr>
                        <a:t>2</a:t>
                      </a:r>
                      <a:r>
                        <a:rPr lang="ko-KR" altLang="en-US" sz="1200" b="1" i="0" dirty="0" err="1">
                          <a:solidFill>
                            <a:srgbClr val="0070C0"/>
                          </a:solidFill>
                        </a:rPr>
                        <a:t>차개발이나</a:t>
                      </a:r>
                      <a:r>
                        <a:rPr lang="ko-KR" altLang="en-US" sz="1200" b="1" i="0" dirty="0">
                          <a:solidFill>
                            <a:srgbClr val="0070C0"/>
                          </a:solidFill>
                        </a:rPr>
                        <a:t>  </a:t>
                      </a:r>
                      <a:r>
                        <a:rPr lang="ko-KR" altLang="en-US" sz="1200" b="1" i="0" dirty="0" err="1">
                          <a:solidFill>
                            <a:srgbClr val="0070C0"/>
                          </a:solidFill>
                        </a:rPr>
                        <a:t>유지보수시</a:t>
                      </a:r>
                      <a:r>
                        <a:rPr lang="ko-KR" altLang="en-US" sz="1200" b="1" i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ko-KR" altLang="en-US" sz="1200" b="1" i="0" dirty="0" err="1">
                          <a:solidFill>
                            <a:srgbClr val="0070C0"/>
                          </a:solidFill>
                        </a:rPr>
                        <a:t>신청요망</a:t>
                      </a:r>
                      <a:r>
                        <a:rPr lang="ko-KR" altLang="en-US" sz="1200" b="1" i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altLang="ko-KR" sz="1200" b="1" i="0" dirty="0">
                          <a:solidFill>
                            <a:srgbClr val="0070C0"/>
                          </a:solidFill>
                        </a:rPr>
                        <a:t>(</a:t>
                      </a:r>
                      <a:r>
                        <a:rPr lang="ko-KR" altLang="en-US" sz="1200" b="1" i="0" dirty="0">
                          <a:solidFill>
                            <a:srgbClr val="0070C0"/>
                          </a:solidFill>
                        </a:rPr>
                        <a:t>기존 </a:t>
                      </a:r>
                      <a:r>
                        <a:rPr lang="en-US" altLang="ko-KR" sz="1200" b="1" i="0" dirty="0" err="1">
                          <a:solidFill>
                            <a:srgbClr val="0070C0"/>
                          </a:solidFill>
                        </a:rPr>
                        <a:t>erp</a:t>
                      </a:r>
                      <a:r>
                        <a:rPr lang="ko-KR" altLang="en-US" sz="1200" b="1" i="0" dirty="0">
                          <a:solidFill>
                            <a:srgbClr val="0070C0"/>
                          </a:solidFill>
                        </a:rPr>
                        <a:t>에 없는 기능</a:t>
                      </a:r>
                      <a:r>
                        <a:rPr lang="en-US" altLang="ko-KR" sz="1200" b="1" i="0" dirty="0">
                          <a:solidFill>
                            <a:srgbClr val="0070C0"/>
                          </a:solidFill>
                        </a:rPr>
                        <a:t>)</a:t>
                      </a:r>
                      <a:endParaRPr lang="ko-KR" altLang="en-US" sz="1200" b="1" i="0" dirty="0">
                        <a:solidFill>
                          <a:srgbClr val="0070C0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 b="1" dirty="0">
                          <a:solidFill>
                            <a:srgbClr val="00B050"/>
                          </a:solidFill>
                        </a:rPr>
                        <a:t>투어정산관련해서는 다시 하기로 했다고 전달받아 확인하지 않았습니다 </a:t>
                      </a:r>
                      <a:r>
                        <a:rPr lang="en-US" altLang="ko-KR" sz="1200" b="1" dirty="0">
                          <a:solidFill>
                            <a:srgbClr val="00B050"/>
                          </a:solidFill>
                        </a:rPr>
                        <a:t>-0114</a:t>
                      </a:r>
                      <a:r>
                        <a:rPr lang="ko-KR" altLang="en-US" sz="1200" b="1" dirty="0">
                          <a:solidFill>
                            <a:srgbClr val="00B050"/>
                          </a:solidFill>
                        </a:rPr>
                        <a:t>도희 </a:t>
                      </a:r>
                      <a:r>
                        <a:rPr lang="ko-KR" altLang="en-US" sz="1400" b="1" dirty="0">
                          <a:solidFill>
                            <a:srgbClr val="00B050"/>
                          </a:solidFill>
                        </a:rPr>
                        <a:t>미처리 재작업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가로 글상자 15"/>
          <p:cNvSpPr txBox="1"/>
          <p:nvPr/>
        </p:nvSpPr>
        <p:spPr>
          <a:xfrm>
            <a:off x="-209550" y="6221730"/>
            <a:ext cx="6838951" cy="910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en-US"/>
              <a:t>Deprecated: abs(): Passing null to parameter #1 ($num) of type int|float is deprecated in /romancetour01/www/niabbs5/erp/menu090/tour_money_write.php on line 5340</a:t>
            </a:r>
          </a:p>
        </p:txBody>
      </p:sp>
    </p:spTree>
    <p:extLst>
      <p:ext uri="{BB962C8B-B14F-4D97-AF65-F5344CB8AC3E}">
        <p14:creationId xmlns:p14="http://schemas.microsoft.com/office/powerpoint/2010/main" val="7116472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21227" y="1059273"/>
            <a:ext cx="8615797" cy="2369727"/>
          </a:xfrm>
          <a:prstGeom prst="rect">
            <a:avLst/>
          </a:prstGeom>
        </p:spPr>
      </p:pic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882198"/>
              </p:ext>
            </p:extLst>
          </p:nvPr>
        </p:nvGraphicFramePr>
        <p:xfrm>
          <a:off x="8380429" y="1021944"/>
          <a:ext cx="3507840" cy="5466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7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5647"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1076">
                <a:tc>
                  <a:txBody>
                    <a:bodyPr/>
                    <a:lstStyle/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228600" lvl="0" indent="-228600" latinLnBrk="1">
                        <a:lnSpc>
                          <a:spcPct val="150000"/>
                        </a:lnSpc>
                        <a:buFont typeface="Arial"/>
                        <a:buAutoNum type="arabicPeriod"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기존항목처럼 비용항목 행 버튼이 필요함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수정</a:t>
                      </a:r>
                      <a:r>
                        <a:rPr lang="en-US" altLang="ko-KR" sz="1200" dirty="0" err="1">
                          <a:solidFill>
                            <a:schemeClr val="tx1"/>
                          </a:solidFill>
                        </a:rPr>
                        <a:t>erp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에는 없음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그리고 지금</a:t>
                      </a:r>
                      <a:r>
                        <a:rPr lang="en-US" altLang="ko-KR" sz="1200" dirty="0" err="1">
                          <a:solidFill>
                            <a:schemeClr val="tx1"/>
                          </a:solidFill>
                        </a:rPr>
                        <a:t>erp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에는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행추가인데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새 </a:t>
                      </a:r>
                      <a:r>
                        <a:rPr lang="en-US" altLang="ko-KR" sz="1200" dirty="0" err="1">
                          <a:solidFill>
                            <a:schemeClr val="tx1"/>
                          </a:solidFill>
                        </a:rPr>
                        <a:t>erp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에는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항씩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반복추가할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수 있게 할 것</a:t>
                      </a:r>
                      <a:r>
                        <a:rPr lang="ko-KR" altLang="en-US" sz="12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– </a:t>
                      </a:r>
                      <a:r>
                        <a:rPr lang="ko-KR" altLang="en-US" sz="1200" dirty="0">
                          <a:solidFill>
                            <a:srgbClr val="FF0000"/>
                          </a:solidFill>
                        </a:rPr>
                        <a:t>처리완료</a:t>
                      </a:r>
                      <a:endParaRPr lang="en-US" altLang="ko-KR" sz="1200" dirty="0">
                        <a:solidFill>
                          <a:srgbClr val="FF0000"/>
                        </a:solidFill>
                      </a:endParaRPr>
                    </a:p>
                    <a:p>
                      <a:pPr marL="228600" lvl="0" indent="-228600" latinLnBrk="1">
                        <a:lnSpc>
                          <a:spcPct val="150000"/>
                        </a:lnSpc>
                        <a:buFont typeface="Arial"/>
                        <a:buAutoNum type="arabicPeriod"/>
                        <a:defRPr/>
                      </a:pPr>
                      <a:endParaRPr lang="en-US" altLang="ko-KR" sz="1200" dirty="0">
                        <a:solidFill>
                          <a:srgbClr val="FF0000"/>
                        </a:solidFill>
                      </a:endParaRPr>
                    </a:p>
                    <a:p>
                      <a:pPr marL="228600" lvl="0" indent="-228600" latinLnBrk="1">
                        <a:lnSpc>
                          <a:spcPct val="150000"/>
                        </a:lnSpc>
                        <a:buFont typeface="Arial"/>
                        <a:buAutoNum type="arabicPeriod"/>
                        <a:defRPr/>
                      </a:pPr>
                      <a:endParaRPr lang="en-US" altLang="ko-KR" sz="1200" dirty="0">
                        <a:solidFill>
                          <a:srgbClr val="FF0000"/>
                        </a:solidFill>
                      </a:endParaRPr>
                    </a:p>
                    <a:p>
                      <a:pPr marL="228600" marR="0" lvl="0" indent="-22860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AutoNum type="arabicPeriod"/>
                        <a:tabLst/>
                        <a:defRPr/>
                      </a:pPr>
                      <a:r>
                        <a:rPr lang="ko-KR" altLang="en-US" sz="1200" b="1" dirty="0">
                          <a:solidFill>
                            <a:srgbClr val="00B050"/>
                          </a:solidFill>
                        </a:rPr>
                        <a:t>투어정산관련해서는 다시 하기로 했다고 전달받아 확인하지 않았습니다 </a:t>
                      </a:r>
                      <a:r>
                        <a:rPr lang="en-US" altLang="ko-KR" sz="1200" b="1" dirty="0">
                          <a:solidFill>
                            <a:srgbClr val="00B050"/>
                          </a:solidFill>
                        </a:rPr>
                        <a:t>-0114</a:t>
                      </a:r>
                      <a:r>
                        <a:rPr lang="ko-KR" altLang="en-US" sz="1200" b="1" dirty="0">
                          <a:solidFill>
                            <a:srgbClr val="00B050"/>
                          </a:solidFill>
                        </a:rPr>
                        <a:t>도희</a:t>
                      </a:r>
                      <a:endParaRPr lang="en-US" altLang="ko-KR" sz="1200" b="1" dirty="0">
                        <a:solidFill>
                          <a:srgbClr val="00B050"/>
                        </a:solidFill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rgbClr val="00B050"/>
                          </a:solidFill>
                        </a:rPr>
                        <a:t>   </a:t>
                      </a:r>
                      <a:r>
                        <a:rPr lang="ko-KR" altLang="en-US" sz="1600" b="1" dirty="0">
                          <a:solidFill>
                            <a:srgbClr val="00B050"/>
                          </a:solidFill>
                        </a:rPr>
                        <a:t>미처리 재작업</a:t>
                      </a:r>
                    </a:p>
                    <a:p>
                      <a:pPr marL="228600" lvl="0" indent="-228600" latinLnBrk="1">
                        <a:lnSpc>
                          <a:spcPct val="150000"/>
                        </a:lnSpc>
                        <a:buFont typeface="Arial"/>
                        <a:buAutoNum type="arabicPeriod"/>
                        <a:defRPr/>
                      </a:pPr>
                      <a:endParaRPr lang="ko-KR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2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>
            <a:spAutoFit/>
          </a:bodyPr>
          <a:lstStyle/>
          <a:p>
            <a:pPr lvl="0">
              <a:defRPr/>
            </a:pPr>
            <a:r>
              <a:rPr lang="en-US" altLang="ko-KR" b="1">
                <a:solidFill>
                  <a:schemeClr val="bg1"/>
                </a:solidFill>
              </a:rPr>
              <a:t>ADMIN-</a:t>
            </a:r>
            <a:r>
              <a:rPr lang="ko-KR" altLang="en-US" b="1">
                <a:solidFill>
                  <a:schemeClr val="bg1"/>
                </a:solidFill>
              </a:rPr>
              <a:t>정산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0" y="369332"/>
            <a:ext cx="12192000" cy="40028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>
            <a:spAutoFit/>
          </a:bodyPr>
          <a:lstStyle/>
          <a:p>
            <a:pPr lvl="0">
              <a:defRPr/>
            </a:pPr>
            <a:r>
              <a:rPr lang="ko-KR" altLang="en-US" sz="1200" b="1"/>
              <a:t>정산 </a:t>
            </a:r>
            <a:r>
              <a:rPr lang="en-US" altLang="ko-KR" sz="1200" b="1"/>
              <a:t>-&gt;</a:t>
            </a:r>
            <a:r>
              <a:rPr lang="ko-KR" altLang="en-US" sz="1200" b="1"/>
              <a:t>투어정산서 </a:t>
            </a:r>
            <a:r>
              <a:rPr lang="en-US" altLang="ko-KR" sz="1200" b="1"/>
              <a:t>(</a:t>
            </a:r>
            <a:r>
              <a:rPr lang="ko-KR" altLang="en-US" sz="1200" b="1"/>
              <a:t>기존 </a:t>
            </a:r>
            <a:r>
              <a:rPr lang="en-US" altLang="ko-KR" sz="1200" b="1"/>
              <a:t>erp</a:t>
            </a:r>
            <a:r>
              <a:rPr lang="ko-KR" altLang="en-US" sz="1200" b="1"/>
              <a:t>와 비교</a:t>
            </a:r>
            <a:r>
              <a:rPr lang="en-US" altLang="ko-KR" sz="1200" b="1"/>
              <a:t>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ko-KR" altLang="en-US" sz="1200"/>
              <a:t>검수자 </a:t>
            </a:r>
            <a:r>
              <a:rPr lang="en-US" altLang="ko-KR" sz="1200"/>
              <a:t>:</a:t>
            </a:r>
            <a:r>
              <a:rPr lang="ko-KR" altLang="en-US" sz="1200"/>
              <a:t>김도희   검수날짜</a:t>
            </a:r>
            <a:r>
              <a:rPr lang="en-US" altLang="ko-KR" sz="1200"/>
              <a:t> : 2026.1.7</a:t>
            </a:r>
            <a:endParaRPr lang="ko-KR" altLang="en-US" sz="1200"/>
          </a:p>
        </p:txBody>
      </p:sp>
      <p:sp>
        <p:nvSpPr>
          <p:cNvPr id="11" name="직사각형 10"/>
          <p:cNvSpPr/>
          <p:nvPr/>
        </p:nvSpPr>
        <p:spPr>
          <a:xfrm>
            <a:off x="5753966" y="3294783"/>
            <a:ext cx="1740477" cy="12988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-87682" y="3559270"/>
            <a:ext cx="7959888" cy="188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589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6656BF-751A-3B1F-6375-8C6CA5A7DD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2DD561B-963E-CAD5-689D-6BB44D7A9D5C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예약관리</a:t>
            </a:r>
            <a:endParaRPr lang="en-US" altLang="ko-KR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C8110C-6CFF-C3FB-6CAE-E694D19D404A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/>
              <a:t>ERP </a:t>
            </a:r>
            <a:r>
              <a:rPr lang="ko-KR" altLang="en-US" sz="1200" b="1" dirty="0"/>
              <a:t>예약관리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예약추가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E1E4E3-ED4C-88FC-A554-42B333B406B9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김도희   검수날짜</a:t>
            </a:r>
            <a:r>
              <a:rPr lang="en-US" altLang="ko-KR" sz="1200" dirty="0"/>
              <a:t> : 2026.1.14</a:t>
            </a:r>
            <a:endParaRPr lang="ko-KR" altLang="en-US" sz="1200" dirty="0"/>
          </a:p>
        </p:txBody>
      </p:sp>
      <p:cxnSp>
        <p:nvCxnSpPr>
          <p:cNvPr id="50" name="직선 화살표 연결선 49">
            <a:extLst>
              <a:ext uri="{FF2B5EF4-FFF2-40B4-BE49-F238E27FC236}">
                <a16:creationId xmlns:a16="http://schemas.microsoft.com/office/drawing/2014/main" id="{8AC45D22-1ECF-D8A7-978F-115E16A8FE9D}"/>
              </a:ext>
            </a:extLst>
          </p:cNvPr>
          <p:cNvCxnSpPr>
            <a:cxnSpLocks/>
          </p:cNvCxnSpPr>
          <p:nvPr/>
        </p:nvCxnSpPr>
        <p:spPr>
          <a:xfrm flipV="1">
            <a:off x="8105052" y="1673472"/>
            <a:ext cx="2064700" cy="20008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36B092C6-8E46-A6F0-5799-8B1882300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4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46FF87CB-7C7B-8FF5-7735-B4CFFD78F2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893828"/>
              </p:ext>
            </p:extLst>
          </p:nvPr>
        </p:nvGraphicFramePr>
        <p:xfrm>
          <a:off x="6227978" y="1191631"/>
          <a:ext cx="5790657" cy="4822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4637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4358955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600" b="1" u="none" dirty="0">
                          <a:solidFill>
                            <a:srgbClr val="00B050"/>
                          </a:solidFill>
                        </a:rPr>
                        <a:t>완주 검색 후 해당 홈페이지 넘어오면 자동으로 </a:t>
                      </a:r>
                      <a:r>
                        <a:rPr lang="en-US" altLang="ko-KR" sz="1600" b="1" u="none" dirty="0">
                          <a:solidFill>
                            <a:srgbClr val="00B050"/>
                          </a:solidFill>
                        </a:rPr>
                        <a:t>2026-02-28</a:t>
                      </a:r>
                      <a:r>
                        <a:rPr lang="ko-KR" altLang="en-US" sz="1600" b="1" u="none" dirty="0">
                          <a:solidFill>
                            <a:srgbClr val="00B050"/>
                          </a:solidFill>
                        </a:rPr>
                        <a:t>체크가 되어있음</a:t>
                      </a:r>
                      <a:endParaRPr lang="en-US" altLang="ko-KR" sz="1600" b="1" u="none" dirty="0">
                        <a:solidFill>
                          <a:srgbClr val="00B050"/>
                        </a:solidFill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600" b="1" u="none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ko-KR" altLang="en-US" sz="1600" b="1" u="none" dirty="0">
                          <a:solidFill>
                            <a:srgbClr val="00B050"/>
                          </a:solidFill>
                        </a:rPr>
                        <a:t>기존 </a:t>
                      </a:r>
                      <a:r>
                        <a:rPr lang="en-US" altLang="ko-KR" sz="1600" b="1" u="none" dirty="0" err="1">
                          <a:solidFill>
                            <a:srgbClr val="00B050"/>
                          </a:solidFill>
                        </a:rPr>
                        <a:t>erp</a:t>
                      </a:r>
                      <a:r>
                        <a:rPr lang="ko-KR" altLang="en-US" sz="1600" b="1" u="none" dirty="0">
                          <a:solidFill>
                            <a:srgbClr val="00B050"/>
                          </a:solidFill>
                        </a:rPr>
                        <a:t>는 완주 검색하면 저렇게 </a:t>
                      </a:r>
                      <a:r>
                        <a:rPr lang="ko-KR" altLang="en-US" sz="1600" b="1" u="none" dirty="0" err="1">
                          <a:solidFill>
                            <a:srgbClr val="00B050"/>
                          </a:solidFill>
                        </a:rPr>
                        <a:t>체크되어있지</a:t>
                      </a:r>
                      <a:r>
                        <a:rPr lang="ko-KR" altLang="en-US" sz="1600" b="1" u="none" dirty="0">
                          <a:solidFill>
                            <a:srgbClr val="00B050"/>
                          </a:solidFill>
                        </a:rPr>
                        <a:t> 않음  </a:t>
                      </a:r>
                      <a:r>
                        <a:rPr lang="en-US" altLang="ko-KR" sz="1600" b="1" u="none" dirty="0">
                          <a:solidFill>
                            <a:srgbClr val="00B050"/>
                          </a:solidFill>
                        </a:rPr>
                        <a:t>-0114</a:t>
                      </a:r>
                      <a:r>
                        <a:rPr lang="ko-KR" altLang="en-US" sz="1600" b="1" u="none" dirty="0">
                          <a:solidFill>
                            <a:srgbClr val="00B050"/>
                          </a:solidFill>
                        </a:rPr>
                        <a:t>도희</a:t>
                      </a:r>
                      <a:r>
                        <a:rPr lang="en-US" altLang="ko-KR" sz="1600" b="1" u="none" dirty="0">
                          <a:solidFill>
                            <a:srgbClr val="00B050"/>
                          </a:solidFill>
                        </a:rPr>
                        <a:t>.  </a:t>
                      </a:r>
                      <a:r>
                        <a:rPr lang="ko-KR" altLang="en-US" sz="1600" b="1" u="none" dirty="0">
                          <a:solidFill>
                            <a:srgbClr val="00B050"/>
                          </a:solidFill>
                        </a:rPr>
                        <a:t>체크가 되어 있지 </a:t>
                      </a:r>
                      <a:r>
                        <a:rPr lang="ko-KR" altLang="en-US" sz="1600" b="1" u="none" dirty="0" err="1">
                          <a:solidFill>
                            <a:srgbClr val="00B050"/>
                          </a:solidFill>
                        </a:rPr>
                        <a:t>않아야합니다</a:t>
                      </a:r>
                      <a:r>
                        <a:rPr lang="en-US" altLang="ko-KR" sz="1600" b="1" u="none" dirty="0">
                          <a:solidFill>
                            <a:srgbClr val="00B050"/>
                          </a:solidFill>
                        </a:rPr>
                        <a:t>.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200" u="none" dirty="0" smtClean="0">
                          <a:solidFill>
                            <a:srgbClr val="FF0000"/>
                          </a:solidFill>
                        </a:rPr>
                        <a:t>처리완료</a:t>
                      </a:r>
                      <a:r>
                        <a:rPr lang="en-US" altLang="ko-KR" sz="1200" u="none" dirty="0" smtClean="0">
                          <a:solidFill>
                            <a:srgbClr val="FF0000"/>
                          </a:solidFill>
                        </a:rPr>
                        <a:t>(26.01.15)</a:t>
                      </a:r>
                      <a:endParaRPr lang="en-US" altLang="ko-KR" sz="1200" u="none" dirty="0">
                        <a:solidFill>
                          <a:srgbClr val="FF000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11" name="그림 10" descr="텍스트, 스크린샷, 소프트웨어, 컴퓨터 아이콘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28628B6-0EB5-8CF6-B2CD-4AE9AAC70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89" y="1046375"/>
            <a:ext cx="5519481" cy="544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447651"/>
      </p:ext>
    </p:extLst>
  </p:cSld>
  <p:clrMapOvr>
    <a:masterClrMapping/>
  </p:clrMapOvr>
  <p:extLst mod="1">
    <p:ext uri="{6950BFC3-D8DA-4A85-94F7-54DA5524770B}">
      <p188:commentRel xmlns:p188="http://schemas.microsoft.com/office/powerpoint/2018/8/main" xmlns="" r:id="rId3"/>
    </p:ext>
  </p:extLs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6321237"/>
              </p:ext>
            </p:extLst>
          </p:nvPr>
        </p:nvGraphicFramePr>
        <p:xfrm>
          <a:off x="8380429" y="1021944"/>
          <a:ext cx="3507840" cy="5466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7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5647">
                <a:tc>
                  <a:txBody>
                    <a:bodyPr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40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1076">
                <a:tc>
                  <a:txBody>
                    <a:bodyPr/>
                    <a:lstStyle/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1.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임시저장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저장시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이 오류 뜸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숫자만 들어가야 하는 칸에 빈칸 넣어서 </a:t>
                      </a:r>
                      <a:r>
                        <a:rPr lang="en-US" altLang="ko-KR" sz="1200" dirty="0" err="1">
                          <a:solidFill>
                            <a:schemeClr val="tx1"/>
                          </a:solidFill>
                        </a:rPr>
                        <a:t>db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에서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오류난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것임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모든 입력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형변환이나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검수하고 들어가게 해서 이런 문제 나오지 않게 할 것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..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200" dirty="0">
                          <a:solidFill>
                            <a:srgbClr val="FF0000"/>
                          </a:solidFill>
                        </a:rPr>
                        <a:t>처리완료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ko-KR" altLang="en-US" sz="1200" b="1" dirty="0">
                          <a:solidFill>
                            <a:srgbClr val="00B050"/>
                          </a:solidFill>
                        </a:rPr>
                        <a:t>투어정산관련해서는 다시 하기로 했다고 전달받아 확인하지 않았습니다 </a:t>
                      </a:r>
                      <a:r>
                        <a:rPr lang="en-US" altLang="ko-KR" sz="1200" b="1" dirty="0">
                          <a:solidFill>
                            <a:srgbClr val="00B050"/>
                          </a:solidFill>
                        </a:rPr>
                        <a:t>-0114</a:t>
                      </a:r>
                      <a:r>
                        <a:rPr lang="ko-KR" altLang="en-US" sz="1200" b="1" dirty="0">
                          <a:solidFill>
                            <a:srgbClr val="00B050"/>
                          </a:solidFill>
                        </a:rPr>
                        <a:t>도희</a:t>
                      </a: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/>
                        <a:buNone/>
                        <a:defRPr/>
                      </a:pPr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2"/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>
            <a:spAutoFit/>
          </a:bodyPr>
          <a:lstStyle/>
          <a:p>
            <a:pPr lvl="0">
              <a:defRPr/>
            </a:pPr>
            <a:r>
              <a:rPr lang="en-US" altLang="ko-KR" b="1">
                <a:solidFill>
                  <a:schemeClr val="bg1"/>
                </a:solidFill>
              </a:rPr>
              <a:t>ADMIN-</a:t>
            </a:r>
            <a:r>
              <a:rPr lang="ko-KR" altLang="en-US" b="1">
                <a:solidFill>
                  <a:schemeClr val="bg1"/>
                </a:solidFill>
              </a:rPr>
              <a:t>정산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0" y="369332"/>
            <a:ext cx="12192000" cy="40028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>
            <a:spAutoFit/>
          </a:bodyPr>
          <a:lstStyle/>
          <a:p>
            <a:pPr lvl="0">
              <a:defRPr/>
            </a:pPr>
            <a:r>
              <a:rPr lang="ko-KR" altLang="en-US" sz="1200" b="1"/>
              <a:t>정산 </a:t>
            </a:r>
            <a:r>
              <a:rPr lang="en-US" altLang="ko-KR" sz="1200" b="1"/>
              <a:t>-&gt;</a:t>
            </a:r>
            <a:r>
              <a:rPr lang="ko-KR" altLang="en-US" sz="1200" b="1"/>
              <a:t>투어정산서 </a:t>
            </a:r>
            <a:endParaRPr lang="en-US" altLang="ko-KR" sz="1200" b="1"/>
          </a:p>
        </p:txBody>
      </p:sp>
      <p:sp>
        <p:nvSpPr>
          <p:cNvPr id="8" name="TextBox 8"/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ko-KR" altLang="en-US" sz="1200"/>
              <a:t>검수자 </a:t>
            </a:r>
            <a:r>
              <a:rPr lang="en-US" altLang="ko-KR" sz="1200"/>
              <a:t>:</a:t>
            </a:r>
            <a:r>
              <a:rPr lang="ko-KR" altLang="en-US" sz="1200"/>
              <a:t>김도희   검수날짜</a:t>
            </a:r>
            <a:r>
              <a:rPr lang="en-US" altLang="ko-KR" sz="1200"/>
              <a:t> : 2026.1.7</a:t>
            </a:r>
            <a:endParaRPr lang="ko-KR" altLang="en-US" sz="1200"/>
          </a:p>
        </p:txBody>
      </p:sp>
      <p:sp>
        <p:nvSpPr>
          <p:cNvPr id="11" name="직사각형 10"/>
          <p:cNvSpPr/>
          <p:nvPr/>
        </p:nvSpPr>
        <p:spPr>
          <a:xfrm>
            <a:off x="5753966" y="3294783"/>
            <a:ext cx="1740477" cy="12988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71500" y="1296651"/>
            <a:ext cx="7119936" cy="347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785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D2F7DF-A87F-4814-D68B-69A1AE37CF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B5D8E23-B8DC-8729-1ABF-CF86EC2943A6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예약관리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2966F5-03C3-26CF-E1BD-0FF9427A5D48}"/>
              </a:ext>
            </a:extLst>
          </p:cNvPr>
          <p:cNvSpPr txBox="1"/>
          <p:nvPr/>
        </p:nvSpPr>
        <p:spPr>
          <a:xfrm>
            <a:off x="0" y="369332"/>
            <a:ext cx="12192000" cy="50492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b="1" dirty="0">
                <a:solidFill>
                  <a:srgbClr val="002060"/>
                </a:solidFill>
              </a:rPr>
              <a:t>상품관리</a:t>
            </a:r>
            <a:r>
              <a:rPr lang="en-US" altLang="ko-KR" b="1" dirty="0">
                <a:solidFill>
                  <a:srgbClr val="002060"/>
                </a:solidFill>
              </a:rPr>
              <a:t>&gt;</a:t>
            </a:r>
            <a:r>
              <a:rPr lang="ko-KR" altLang="en-US" b="1" dirty="0">
                <a:solidFill>
                  <a:srgbClr val="002060"/>
                </a:solidFill>
              </a:rPr>
              <a:t>인센티브조건</a:t>
            </a:r>
            <a:endParaRPr lang="ko-KR" altLang="en-US" sz="1200" b="1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AB97EAA-2000-720A-3C23-D9FCBF9D8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41</a:t>
            </a:fld>
            <a:endParaRPr lang="ko-KR" altLang="en-US"/>
          </a:p>
        </p:txBody>
      </p:sp>
      <p:pic>
        <p:nvPicPr>
          <p:cNvPr id="6" name="그림 5" descr="텍스트, 스크린샷, 소프트웨어, 컴퓨터 아이콘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2E4C0F0-A120-825E-4016-96B3B742A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556" y="1681430"/>
            <a:ext cx="5541880" cy="36763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673D10-3DDB-F2CF-2636-C9B84ED3D0F7}"/>
              </a:ext>
            </a:extLst>
          </p:cNvPr>
          <p:cNvSpPr txBox="1"/>
          <p:nvPr/>
        </p:nvSpPr>
        <p:spPr>
          <a:xfrm>
            <a:off x="6679462" y="2512291"/>
            <a:ext cx="5052291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지급처를 현행처럼 선택할 수 있고</a:t>
            </a:r>
            <a:r>
              <a:rPr lang="en-US" altLang="ko-KR" dirty="0"/>
              <a:t>, </a:t>
            </a:r>
            <a:r>
              <a:rPr lang="ko-KR" altLang="en-US" dirty="0"/>
              <a:t>또한 검색하여 선택할 수 있도록 한다</a:t>
            </a:r>
            <a:r>
              <a:rPr lang="en-US" altLang="ko-KR" dirty="0"/>
              <a:t>. </a:t>
            </a:r>
            <a:r>
              <a:rPr lang="ko-KR" altLang="en-US" dirty="0"/>
              <a:t> </a:t>
            </a:r>
            <a:r>
              <a:rPr lang="en-US" altLang="ko-KR" dirty="0"/>
              <a:t/>
            </a:r>
            <a:br>
              <a:rPr lang="en-US" altLang="ko-KR" dirty="0"/>
            </a:br>
            <a:endParaRPr lang="en-US" altLang="ko-KR" dirty="0"/>
          </a:p>
          <a:p>
            <a:pPr marL="285750" lvl="0" indent="-285750">
              <a:buFontTx/>
              <a:buChar char="-"/>
            </a:pPr>
            <a:r>
              <a:rPr lang="ko-KR" altLang="en-US" b="1" dirty="0">
                <a:solidFill>
                  <a:srgbClr val="0070C0"/>
                </a:solidFill>
              </a:rPr>
              <a:t>해당 부분은 </a:t>
            </a:r>
            <a:r>
              <a:rPr lang="en-US" altLang="ko-KR" b="1" dirty="0">
                <a:solidFill>
                  <a:srgbClr val="0070C0"/>
                </a:solidFill>
              </a:rPr>
              <a:t>2</a:t>
            </a:r>
            <a:r>
              <a:rPr lang="ko-KR" altLang="en-US" b="1" dirty="0" err="1">
                <a:solidFill>
                  <a:srgbClr val="0070C0"/>
                </a:solidFill>
              </a:rPr>
              <a:t>차개발이나</a:t>
            </a:r>
            <a:r>
              <a:rPr lang="ko-KR" altLang="en-US" b="1" dirty="0">
                <a:solidFill>
                  <a:srgbClr val="0070C0"/>
                </a:solidFill>
              </a:rPr>
              <a:t>  </a:t>
            </a:r>
            <a:r>
              <a:rPr lang="ko-KR" altLang="en-US" b="1" dirty="0" err="1">
                <a:solidFill>
                  <a:srgbClr val="0070C0"/>
                </a:solidFill>
              </a:rPr>
              <a:t>유지보수시</a:t>
            </a:r>
            <a:r>
              <a:rPr lang="ko-KR" altLang="en-US" b="1" dirty="0">
                <a:solidFill>
                  <a:srgbClr val="0070C0"/>
                </a:solidFill>
              </a:rPr>
              <a:t> </a:t>
            </a:r>
            <a:r>
              <a:rPr lang="ko-KR" altLang="en-US" b="1" dirty="0" err="1">
                <a:solidFill>
                  <a:srgbClr val="0070C0"/>
                </a:solidFill>
              </a:rPr>
              <a:t>신청요망</a:t>
            </a:r>
            <a:r>
              <a:rPr lang="ko-KR" altLang="en-US" b="1" dirty="0">
                <a:solidFill>
                  <a:srgbClr val="0070C0"/>
                </a:solidFill>
              </a:rPr>
              <a:t> </a:t>
            </a:r>
            <a:r>
              <a:rPr lang="en-US" altLang="ko-KR" b="1" dirty="0">
                <a:solidFill>
                  <a:srgbClr val="0070C0"/>
                </a:solidFill>
              </a:rPr>
              <a:t>(</a:t>
            </a:r>
            <a:r>
              <a:rPr lang="ko-KR" altLang="en-US" b="1" dirty="0">
                <a:solidFill>
                  <a:srgbClr val="0070C0"/>
                </a:solidFill>
              </a:rPr>
              <a:t>기존 </a:t>
            </a:r>
            <a:r>
              <a:rPr lang="en-US" altLang="ko-KR" b="1" dirty="0" err="1">
                <a:solidFill>
                  <a:srgbClr val="0070C0"/>
                </a:solidFill>
              </a:rPr>
              <a:t>erp</a:t>
            </a:r>
            <a:r>
              <a:rPr lang="ko-KR" altLang="en-US" b="1" dirty="0">
                <a:solidFill>
                  <a:srgbClr val="0070C0"/>
                </a:solidFill>
              </a:rPr>
              <a:t>에 없는 기능</a:t>
            </a:r>
            <a:r>
              <a:rPr lang="en-US" altLang="ko-KR" b="1" dirty="0">
                <a:solidFill>
                  <a:srgbClr val="0070C0"/>
                </a:solidFill>
              </a:rPr>
              <a:t>)</a:t>
            </a:r>
          </a:p>
          <a:p>
            <a:pPr marL="285750" lvl="0" indent="-285750">
              <a:buFontTx/>
              <a:buChar char="-"/>
            </a:pPr>
            <a:endParaRPr lang="en-US" altLang="ko-KR" b="1" dirty="0">
              <a:solidFill>
                <a:srgbClr val="0070C0"/>
              </a:solidFill>
            </a:endParaRPr>
          </a:p>
          <a:p>
            <a:pPr marL="285750" lvl="0" indent="-285750">
              <a:buFontTx/>
              <a:buChar char="-"/>
            </a:pPr>
            <a:endParaRPr lang="en-US" altLang="ko-KR" b="1" dirty="0">
              <a:solidFill>
                <a:srgbClr val="0070C0"/>
              </a:solidFill>
            </a:endParaRPr>
          </a:p>
          <a:p>
            <a:pPr marL="285750" indent="-285750">
              <a:buFontTx/>
              <a:buChar char="-"/>
            </a:pPr>
            <a:r>
              <a:rPr lang="ko-KR" altLang="en-US" b="1" dirty="0">
                <a:solidFill>
                  <a:srgbClr val="00B050"/>
                </a:solidFill>
              </a:rPr>
              <a:t>투어정산관련해서는 다시 하기로 했다고 전달받아 확인하지 않았습니다 </a:t>
            </a:r>
            <a:r>
              <a:rPr lang="en-US" altLang="ko-KR" b="1" dirty="0">
                <a:solidFill>
                  <a:srgbClr val="00B050"/>
                </a:solidFill>
              </a:rPr>
              <a:t>-0114</a:t>
            </a:r>
            <a:r>
              <a:rPr lang="ko-KR" altLang="en-US" b="1" dirty="0" smtClean="0">
                <a:solidFill>
                  <a:srgbClr val="00B050"/>
                </a:solidFill>
              </a:rPr>
              <a:t>도희</a:t>
            </a:r>
            <a:endParaRPr lang="en-US" altLang="ko-KR" b="1" dirty="0" smtClean="0">
              <a:solidFill>
                <a:srgbClr val="00B050"/>
              </a:solidFill>
            </a:endParaRPr>
          </a:p>
          <a:p>
            <a:pPr marL="285750" indent="-285750">
              <a:buFontTx/>
              <a:buChar char="-"/>
            </a:pPr>
            <a:endParaRPr lang="ko-KR" altLang="en-US" b="1" dirty="0">
              <a:solidFill>
                <a:srgbClr val="00B050"/>
              </a:solidFill>
            </a:endParaRPr>
          </a:p>
          <a:p>
            <a:pPr lvl="0"/>
            <a:r>
              <a:rPr lang="en-US" altLang="ko-KR" sz="1400" b="1" dirty="0" smtClean="0">
                <a:solidFill>
                  <a:srgbClr val="C00000"/>
                </a:solidFill>
              </a:rPr>
              <a:t>- </a:t>
            </a:r>
            <a:r>
              <a:rPr lang="ko-KR" altLang="en-US" sz="1400" b="1" dirty="0" smtClean="0">
                <a:solidFill>
                  <a:srgbClr val="C00000"/>
                </a:solidFill>
              </a:rPr>
              <a:t>상품관리의 인센티브 조건은 </a:t>
            </a:r>
            <a:r>
              <a:rPr lang="ko-KR" altLang="en-US" sz="1400" b="1" dirty="0" err="1" smtClean="0">
                <a:solidFill>
                  <a:srgbClr val="C00000"/>
                </a:solidFill>
              </a:rPr>
              <a:t>투어정산과</a:t>
            </a:r>
            <a:r>
              <a:rPr lang="ko-KR" altLang="en-US" sz="1400" b="1" dirty="0" smtClean="0">
                <a:solidFill>
                  <a:srgbClr val="C00000"/>
                </a:solidFill>
              </a:rPr>
              <a:t> 상관없습니다</a:t>
            </a:r>
            <a:r>
              <a:rPr lang="en-US" altLang="ko-KR" sz="1400" b="1" dirty="0" smtClean="0">
                <a:solidFill>
                  <a:srgbClr val="C00000"/>
                </a:solidFill>
              </a:rPr>
              <a:t>.(26.01.15)</a:t>
            </a:r>
            <a:endParaRPr lang="ko-KR" altLang="en-US" sz="1400" b="1" dirty="0">
              <a:solidFill>
                <a:srgbClr val="C00000"/>
              </a:solidFill>
            </a:endParaRPr>
          </a:p>
          <a:p>
            <a:endParaRPr lang="ko-KR" altLang="en-US" dirty="0"/>
          </a:p>
        </p:txBody>
      </p: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F7C0B44C-E725-F9E7-CDA1-488BFF83C1BA}"/>
              </a:ext>
            </a:extLst>
          </p:cNvPr>
          <p:cNvCxnSpPr>
            <a:endCxn id="7" idx="1"/>
          </p:cNvCxnSpPr>
          <p:nvPr/>
        </p:nvCxnSpPr>
        <p:spPr>
          <a:xfrm>
            <a:off x="4451927" y="3158624"/>
            <a:ext cx="2227535" cy="1138771"/>
          </a:xfrm>
          <a:prstGeom prst="straightConnector1">
            <a:avLst/>
          </a:prstGeom>
          <a:ln w="28575">
            <a:solidFill>
              <a:srgbClr val="EE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A89B518-618F-9555-F6A0-DD05950DC398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어지영   검수날짜</a:t>
            </a:r>
            <a:r>
              <a:rPr lang="en-US" altLang="ko-KR" sz="1200" dirty="0"/>
              <a:t> : 2026.1.7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8652701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91E015-82AE-426C-D658-A25B94BB12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A701755-A681-5FC0-DDF4-C74E1982DEE6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예약관리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12B6E9-8451-6282-DAED-41D5AF977FE5}"/>
              </a:ext>
            </a:extLst>
          </p:cNvPr>
          <p:cNvSpPr txBox="1"/>
          <p:nvPr/>
        </p:nvSpPr>
        <p:spPr>
          <a:xfrm>
            <a:off x="0" y="369332"/>
            <a:ext cx="12192000" cy="50492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b="1" dirty="0">
                <a:solidFill>
                  <a:srgbClr val="002060"/>
                </a:solidFill>
              </a:rPr>
              <a:t>정산관련</a:t>
            </a:r>
            <a:endParaRPr lang="ko-KR" altLang="en-US" sz="1200" b="1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6C2BF141-26E2-B122-FFBE-C5D21F0A3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42</a:t>
            </a:fld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2A0635-5460-57E2-4967-C19B7AAD67D4}"/>
              </a:ext>
            </a:extLst>
          </p:cNvPr>
          <p:cNvSpPr txBox="1"/>
          <p:nvPr/>
        </p:nvSpPr>
        <p:spPr>
          <a:xfrm>
            <a:off x="1645125" y="1860976"/>
            <a:ext cx="88447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공통사항 </a:t>
            </a:r>
            <a:r>
              <a:rPr lang="en-US" altLang="ko-KR" dirty="0"/>
              <a:t>: </a:t>
            </a:r>
            <a:br>
              <a:rPr lang="en-US" altLang="ko-KR" dirty="0"/>
            </a:br>
            <a:r>
              <a:rPr lang="en-US" altLang="ko-KR" dirty="0"/>
              <a:t/>
            </a:r>
            <a:br>
              <a:rPr lang="en-US" altLang="ko-KR" dirty="0"/>
            </a:br>
            <a:r>
              <a:rPr lang="ko-KR" altLang="en-US" dirty="0"/>
              <a:t>정산관련 부분은 전체적으로 새로 </a:t>
            </a:r>
            <a:r>
              <a:rPr lang="ko-KR" altLang="en-US" dirty="0" err="1"/>
              <a:t>다시하신다고</a:t>
            </a:r>
            <a:r>
              <a:rPr lang="ko-KR" altLang="en-US" dirty="0"/>
              <a:t> 하셔서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ko-KR" altLang="en-US" dirty="0" err="1"/>
              <a:t>리체크진행하지</a:t>
            </a:r>
            <a:r>
              <a:rPr lang="ko-KR" altLang="en-US" dirty="0"/>
              <a:t> 않았습니다</a:t>
            </a:r>
            <a:r>
              <a:rPr lang="en-US" altLang="ko-KR" dirty="0"/>
              <a:t>!</a:t>
            </a:r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B847ED-C0DB-96D2-A0AB-BF1A338F45E7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김도희   검수날짜</a:t>
            </a:r>
            <a:r>
              <a:rPr lang="en-US" altLang="ko-KR" sz="1200" dirty="0"/>
              <a:t> : 2026.1.14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982610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82E43E-31D7-D712-990B-87603F1A7B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453C92F-9608-1389-D930-896272CE5242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예약관리</a:t>
            </a:r>
            <a:endParaRPr lang="en-US" altLang="ko-KR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6D34A7-B972-AFF5-31C4-81761F6D9ED2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 </a:t>
            </a:r>
            <a:r>
              <a:rPr lang="ko-KR" altLang="en-US" sz="1200" b="1" dirty="0"/>
              <a:t>예약관리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출발일 수정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1275E0-93BC-E476-A753-07D574835675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김도희   검수날짜</a:t>
            </a:r>
            <a:r>
              <a:rPr lang="en-US" altLang="ko-KR" sz="1200" dirty="0"/>
              <a:t> : 2025.12.30</a:t>
            </a:r>
            <a:endParaRPr lang="ko-KR" altLang="en-US" sz="1200" dirty="0"/>
          </a:p>
        </p:txBody>
      </p:sp>
      <p:cxnSp>
        <p:nvCxnSpPr>
          <p:cNvPr id="50" name="직선 화살표 연결선 49">
            <a:extLst>
              <a:ext uri="{FF2B5EF4-FFF2-40B4-BE49-F238E27FC236}">
                <a16:creationId xmlns:a16="http://schemas.microsoft.com/office/drawing/2014/main" id="{87408005-A229-C34E-DF7E-3D444D44D7C5}"/>
              </a:ext>
            </a:extLst>
          </p:cNvPr>
          <p:cNvCxnSpPr>
            <a:cxnSpLocks/>
          </p:cNvCxnSpPr>
          <p:nvPr/>
        </p:nvCxnSpPr>
        <p:spPr>
          <a:xfrm flipV="1">
            <a:off x="8105052" y="1673472"/>
            <a:ext cx="2064700" cy="20008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3F4534DE-1077-45B5-0FD0-66E8D3263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5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B36A1CF8-06FC-60C8-D196-838F0CBC74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854585"/>
              </p:ext>
            </p:extLst>
          </p:nvPr>
        </p:nvGraphicFramePr>
        <p:xfrm>
          <a:off x="6227978" y="1191631"/>
          <a:ext cx="5790657" cy="4822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4637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4358955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출발일 수정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날짜 선택 후 선택이 안됨 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-&gt; 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이후 수정 완료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u="none" dirty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200" u="none" dirty="0">
                          <a:solidFill>
                            <a:srgbClr val="FF0000"/>
                          </a:solidFill>
                        </a:rPr>
                        <a:t>처리완료</a:t>
                      </a:r>
                      <a:r>
                        <a:rPr lang="en-US" altLang="ko-KR" sz="1200" u="none" dirty="0">
                          <a:solidFill>
                            <a:srgbClr val="FF0000"/>
                          </a:solidFill>
                        </a:rPr>
                        <a:t/>
                      </a:r>
                      <a:br>
                        <a:rPr lang="en-US" altLang="ko-KR" sz="1200" u="none" dirty="0">
                          <a:solidFill>
                            <a:srgbClr val="FF0000"/>
                          </a:solidFill>
                        </a:rPr>
                      </a:br>
                      <a:r>
                        <a:rPr lang="en-US" altLang="ko-KR" sz="1200" b="1" u="none" dirty="0">
                          <a:solidFill>
                            <a:srgbClr val="FF0000"/>
                          </a:solidFill>
                        </a:rPr>
                        <a:t>. </a:t>
                      </a:r>
                      <a:r>
                        <a:rPr lang="ko-KR" altLang="en-US" sz="1200" b="1" u="none" dirty="0">
                          <a:solidFill>
                            <a:srgbClr val="FF0000"/>
                          </a:solidFill>
                        </a:rPr>
                        <a:t>참고로 </a:t>
                      </a:r>
                      <a:r>
                        <a:rPr lang="en-US" altLang="ko-KR" sz="1200" b="1" u="none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ko-KR" altLang="en-US" sz="1200" b="1" u="none" dirty="0">
                          <a:solidFill>
                            <a:srgbClr val="FF0000"/>
                          </a:solidFill>
                        </a:rPr>
                        <a:t>월</a:t>
                      </a:r>
                      <a:r>
                        <a:rPr lang="en-US" altLang="ko-KR" sz="1200" b="1" u="none" dirty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ko-KR" altLang="en-US" sz="1200" b="1" u="none" dirty="0">
                          <a:solidFill>
                            <a:srgbClr val="FF0000"/>
                          </a:solidFill>
                        </a:rPr>
                        <a:t>일자</a:t>
                      </a:r>
                      <a:r>
                        <a:rPr lang="ko-KR" altLang="en-US" sz="1200" b="1" u="none" baseline="0" dirty="0">
                          <a:solidFill>
                            <a:srgbClr val="FF0000"/>
                          </a:solidFill>
                        </a:rPr>
                        <a:t>에 </a:t>
                      </a:r>
                      <a:r>
                        <a:rPr lang="ko-KR" altLang="en-US" sz="1200" b="1" u="none" baseline="0" dirty="0" err="1">
                          <a:solidFill>
                            <a:srgbClr val="FF0000"/>
                          </a:solidFill>
                        </a:rPr>
                        <a:t>수정완료된</a:t>
                      </a:r>
                      <a:r>
                        <a:rPr lang="ko-KR" altLang="en-US" sz="1200" b="1" u="none" baseline="0" dirty="0">
                          <a:solidFill>
                            <a:srgbClr val="FF0000"/>
                          </a:solidFill>
                        </a:rPr>
                        <a:t> 내용입니다</a:t>
                      </a:r>
                      <a:r>
                        <a:rPr lang="en-US" altLang="ko-KR" sz="1200" b="1" u="none" baseline="0" dirty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en-US" altLang="ko-KR" sz="1200" b="1" u="none" dirty="0">
                        <a:solidFill>
                          <a:srgbClr val="FF0000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600" b="1" u="none" dirty="0">
                          <a:solidFill>
                            <a:srgbClr val="00B050"/>
                          </a:solidFill>
                        </a:rPr>
                        <a:t>날짜변경 후 저장 누르면 </a:t>
                      </a:r>
                      <a:r>
                        <a:rPr lang="ko-KR" altLang="en-US" sz="1600" b="1" u="none" dirty="0" err="1">
                          <a:solidFill>
                            <a:srgbClr val="00B050"/>
                          </a:solidFill>
                        </a:rPr>
                        <a:t>오류나옴</a:t>
                      </a:r>
                      <a:r>
                        <a:rPr lang="ko-KR" altLang="en-US" sz="1600" b="1" u="none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altLang="ko-KR" sz="1600" b="1" u="none" dirty="0">
                          <a:solidFill>
                            <a:srgbClr val="00B050"/>
                          </a:solidFill>
                        </a:rPr>
                        <a:t>-0114</a:t>
                      </a:r>
                      <a:r>
                        <a:rPr lang="ko-KR" altLang="en-US" sz="1600" b="1" u="none" dirty="0" err="1">
                          <a:solidFill>
                            <a:srgbClr val="00B050"/>
                          </a:solidFill>
                        </a:rPr>
                        <a:t>ㄷㅎ</a:t>
                      </a:r>
                      <a:endParaRPr lang="en-US" altLang="ko-KR" sz="1600" b="1" u="none" dirty="0">
                        <a:solidFill>
                          <a:srgbClr val="00B050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u="none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6" name="그림 5" descr="텍스트, 스크린샷, 폰트, 라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314B0AE-DDF3-381A-60D1-A225F8171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65" y="964484"/>
            <a:ext cx="5832045" cy="2647078"/>
          </a:xfrm>
          <a:prstGeom prst="rect">
            <a:avLst/>
          </a:prstGeom>
        </p:spPr>
      </p:pic>
      <p:pic>
        <p:nvPicPr>
          <p:cNvPr id="8" name="그림 7" descr="텍스트, 전자제품, 스크린샷, 디스플레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B3B5332-B1DB-0A1A-34BA-F9964B412B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671" y="3611562"/>
            <a:ext cx="5790657" cy="2927350"/>
          </a:xfrm>
          <a:prstGeom prst="rect">
            <a:avLst/>
          </a:prstGeom>
        </p:spPr>
      </p:pic>
      <p:cxnSp>
        <p:nvCxnSpPr>
          <p:cNvPr id="3" name="직선 화살표 연결선 2">
            <a:extLst>
              <a:ext uri="{FF2B5EF4-FFF2-40B4-BE49-F238E27FC236}">
                <a16:creationId xmlns:a16="http://schemas.microsoft.com/office/drawing/2014/main" id="{80AC68B4-E8C8-993B-75FA-E37759E6063E}"/>
              </a:ext>
            </a:extLst>
          </p:cNvPr>
          <p:cNvCxnSpPr>
            <a:cxnSpLocks/>
          </p:cNvCxnSpPr>
          <p:nvPr/>
        </p:nvCxnSpPr>
        <p:spPr>
          <a:xfrm flipH="1">
            <a:off x="8105052" y="2828889"/>
            <a:ext cx="5508" cy="600111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그림 11">
            <a:extLst>
              <a:ext uri="{FF2B5EF4-FFF2-40B4-BE49-F238E27FC236}">
                <a16:creationId xmlns:a16="http://schemas.microsoft.com/office/drawing/2014/main" id="{4881C0EF-D657-9B5F-962D-2720774C42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672" y="3429000"/>
            <a:ext cx="5790657" cy="1311593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4116118352"/>
      </p:ext>
    </p:extLst>
  </p:cSld>
  <p:clrMapOvr>
    <a:masterClrMapping/>
  </p:clrMapOvr>
  <p:extLst>
    <p:ext uri="{6950BFC3-D8DA-4A85-94F7-54DA5524770B}">
      <p188:commentRel xmlns:p188="http://schemas.microsoft.com/office/powerpoint/2018/8/main" xmlns="" r:id="rId5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4C5D68-D4F3-6C89-DAD2-B814D8FB58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994E955-552A-4564-09F1-4E4A883F8AAF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예약관리</a:t>
            </a:r>
            <a:endParaRPr lang="en-US" altLang="ko-KR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04D52D-279E-447F-640B-3A372BB017D3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 </a:t>
            </a:r>
            <a:r>
              <a:rPr lang="ko-KR" altLang="en-US" sz="1200" b="1" dirty="0"/>
              <a:t>예약관리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예약 인원변경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8FDE0E-095A-56FD-D7D9-114A1AAE0801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김도희   검수날짜</a:t>
            </a:r>
            <a:r>
              <a:rPr lang="en-US" altLang="ko-KR" sz="1200" dirty="0"/>
              <a:t> : 2025.12.30</a:t>
            </a:r>
            <a:endParaRPr lang="ko-KR" altLang="en-US" sz="1200" dirty="0"/>
          </a:p>
        </p:txBody>
      </p:sp>
      <p:cxnSp>
        <p:nvCxnSpPr>
          <p:cNvPr id="50" name="직선 화살표 연결선 49">
            <a:extLst>
              <a:ext uri="{FF2B5EF4-FFF2-40B4-BE49-F238E27FC236}">
                <a16:creationId xmlns:a16="http://schemas.microsoft.com/office/drawing/2014/main" id="{074CA8CE-9327-E16D-7208-6C36592E4A35}"/>
              </a:ext>
            </a:extLst>
          </p:cNvPr>
          <p:cNvCxnSpPr>
            <a:cxnSpLocks/>
          </p:cNvCxnSpPr>
          <p:nvPr/>
        </p:nvCxnSpPr>
        <p:spPr>
          <a:xfrm flipV="1">
            <a:off x="8105052" y="1673472"/>
            <a:ext cx="2064700" cy="20008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9EF932A-56EE-00A8-683D-539F3145E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6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0D50A56E-8D15-9BA8-E8D0-D5F5C902B0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258638"/>
              </p:ext>
            </p:extLst>
          </p:nvPr>
        </p:nvGraphicFramePr>
        <p:xfrm>
          <a:off x="6227978" y="845254"/>
          <a:ext cx="5790657" cy="5511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5299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4981182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인원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명에서 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명으로 변경했는데 명단은 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명으로 추가 되었는데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금액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인원 등 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명으로 그대로 되어있음</a:t>
                      </a:r>
                      <a:endParaRPr lang="en-US" altLang="ko-KR" sz="1200" u="none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200" b="1" u="none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인원도 </a:t>
                      </a:r>
                      <a:r>
                        <a:rPr lang="en-US" altLang="ko-KR" sz="1200" b="1" u="none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</a:t>
                      </a:r>
                      <a:r>
                        <a:rPr lang="ko-KR" altLang="en-US" sz="1200" b="1" u="none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명 수정</a:t>
                      </a:r>
                      <a:r>
                        <a:rPr lang="en-US" altLang="ko-KR" sz="1200" b="1" u="none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, </a:t>
                      </a:r>
                      <a:r>
                        <a:rPr lang="ko-KR" altLang="en-US" sz="1200" b="1" u="none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명단도 </a:t>
                      </a:r>
                      <a:r>
                        <a:rPr lang="en-US" altLang="ko-KR" sz="1200" b="1" u="none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</a:t>
                      </a:r>
                      <a:r>
                        <a:rPr lang="ko-KR" altLang="en-US" sz="1200" b="1" u="none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명으로</a:t>
                      </a:r>
                      <a:r>
                        <a:rPr lang="ko-KR" altLang="en-US" sz="1200" b="1" u="none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입력해야</a:t>
                      </a:r>
                      <a:r>
                        <a:rPr lang="ko-KR" altLang="en-US" sz="1200" b="1" u="none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합니다</a:t>
                      </a:r>
                      <a:r>
                        <a:rPr lang="en-US" altLang="ko-KR" sz="1200" b="1" u="none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br>
                        <a:rPr lang="en-US" altLang="ko-KR" sz="1200" b="1" u="none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</a:br>
                      <a:r>
                        <a:rPr lang="en-US" altLang="ko-KR" sz="1200" b="1" u="none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- </a:t>
                      </a:r>
                      <a:r>
                        <a:rPr lang="ko-KR" altLang="en-US" sz="1200" b="1" u="none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위의 인원은 </a:t>
                      </a:r>
                      <a:r>
                        <a:rPr lang="ko-KR" altLang="en-US" sz="1200" b="1" u="none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상품요금</a:t>
                      </a:r>
                      <a:r>
                        <a:rPr lang="ko-KR" altLang="en-US" sz="1200" b="1" u="none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계산을 </a:t>
                      </a:r>
                      <a:r>
                        <a:rPr lang="ko-KR" altLang="en-US" sz="1200" b="1" u="none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위한것이고</a:t>
                      </a:r>
                      <a:r>
                        <a:rPr lang="en-US" altLang="ko-KR" sz="1200" b="1" u="none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, </a:t>
                      </a:r>
                      <a:r>
                        <a:rPr lang="ko-KR" altLang="en-US" sz="1200" b="1" u="none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아래 인원수는 </a:t>
                      </a:r>
                      <a:r>
                        <a:rPr lang="ko-KR" altLang="en-US" sz="1200" b="1" u="none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동행자입력</a:t>
                      </a:r>
                      <a:r>
                        <a:rPr lang="ko-KR" altLang="en-US" sz="1200" b="1" u="none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개수를 </a:t>
                      </a:r>
                      <a:r>
                        <a:rPr lang="ko-KR" altLang="en-US" sz="1200" b="1" u="none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위한것이라</a:t>
                      </a:r>
                      <a:r>
                        <a:rPr lang="ko-KR" altLang="en-US" sz="1200" b="1" u="none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둘다 각각 입력해야 합니다</a:t>
                      </a:r>
                      <a:r>
                        <a:rPr lang="en-US" altLang="ko-KR" sz="1200" b="1" u="none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 (</a:t>
                      </a:r>
                      <a:r>
                        <a:rPr lang="ko-KR" altLang="en-US" sz="1200" b="1" u="none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연동안됩니다</a:t>
                      </a:r>
                      <a:r>
                        <a:rPr lang="en-US" altLang="ko-KR" sz="1200" b="1" u="none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.)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Tx/>
                        <a:buNone/>
                      </a:pPr>
                      <a:endParaRPr lang="en-US" altLang="ko-KR" sz="1200" b="1" u="none" baseline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altLang="ko-KR" sz="1200" b="1" u="none" baseline="0" dirty="0">
                          <a:solidFill>
                            <a:srgbClr val="00B050"/>
                          </a:solidFill>
                        </a:rPr>
                        <a:t>&gt;</a:t>
                      </a:r>
                      <a:r>
                        <a:rPr lang="ko-KR" altLang="en-US" sz="1200" b="1" u="none" baseline="0" dirty="0">
                          <a:solidFill>
                            <a:srgbClr val="00B050"/>
                          </a:solidFill>
                        </a:rPr>
                        <a:t>인원수 </a:t>
                      </a:r>
                      <a:r>
                        <a:rPr lang="ko-KR" altLang="en-US" sz="1200" b="1" u="none" baseline="0" dirty="0" err="1">
                          <a:solidFill>
                            <a:srgbClr val="00B050"/>
                          </a:solidFill>
                        </a:rPr>
                        <a:t>줄이는거에</a:t>
                      </a:r>
                      <a:r>
                        <a:rPr lang="ko-KR" altLang="en-US" sz="1200" b="1" u="none" baseline="0" dirty="0">
                          <a:solidFill>
                            <a:srgbClr val="00B050"/>
                          </a:solidFill>
                        </a:rPr>
                        <a:t> 대해 계속 오류 발생 여러가지 방법으로 해봤으나</a:t>
                      </a:r>
                      <a:endParaRPr lang="en-US" altLang="ko-KR" sz="1200" b="1" u="none" baseline="0" dirty="0">
                        <a:solidFill>
                          <a:srgbClr val="00B050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200" b="1" u="none" baseline="0" dirty="0" err="1">
                          <a:solidFill>
                            <a:srgbClr val="00B050"/>
                          </a:solidFill>
                        </a:rPr>
                        <a:t>어떤경우는</a:t>
                      </a:r>
                      <a:r>
                        <a:rPr lang="ko-KR" altLang="en-US" sz="1200" b="1" u="none" baseline="0" dirty="0">
                          <a:solidFill>
                            <a:srgbClr val="00B050"/>
                          </a:solidFill>
                        </a:rPr>
                        <a:t> 인원수가 </a:t>
                      </a:r>
                      <a:r>
                        <a:rPr lang="ko-KR" altLang="en-US" sz="1200" b="1" u="none" baseline="0" dirty="0" err="1">
                          <a:solidFill>
                            <a:srgbClr val="00B050"/>
                          </a:solidFill>
                        </a:rPr>
                        <a:t>안맞고</a:t>
                      </a:r>
                      <a:r>
                        <a:rPr lang="en-US" altLang="ko-KR" sz="1200" b="1" u="none" baseline="0" dirty="0">
                          <a:solidFill>
                            <a:srgbClr val="00B050"/>
                          </a:solidFill>
                        </a:rPr>
                        <a:t>, </a:t>
                      </a:r>
                      <a:r>
                        <a:rPr lang="ko-KR" altLang="en-US" sz="1200" b="1" u="none" baseline="0" dirty="0" err="1">
                          <a:solidFill>
                            <a:srgbClr val="00B050"/>
                          </a:solidFill>
                        </a:rPr>
                        <a:t>어떤경우는</a:t>
                      </a:r>
                      <a:r>
                        <a:rPr lang="ko-KR" altLang="en-US" sz="1200" b="1" u="none" baseline="0" dirty="0">
                          <a:solidFill>
                            <a:srgbClr val="00B050"/>
                          </a:solidFill>
                        </a:rPr>
                        <a:t> 명단이 </a:t>
                      </a:r>
                      <a:r>
                        <a:rPr lang="ko-KR" altLang="en-US" sz="1200" b="1" u="none" baseline="0" dirty="0" err="1">
                          <a:solidFill>
                            <a:srgbClr val="00B050"/>
                          </a:solidFill>
                        </a:rPr>
                        <a:t>안맞음</a:t>
                      </a:r>
                      <a:endParaRPr lang="en-US" altLang="ko-KR" sz="1200" b="1" u="none" baseline="0" dirty="0">
                        <a:solidFill>
                          <a:srgbClr val="00B050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1200" b="1" u="none" baseline="0" dirty="0">
                          <a:solidFill>
                            <a:srgbClr val="00B050"/>
                          </a:solidFill>
                        </a:rPr>
                        <a:t>또한 </a:t>
                      </a:r>
                      <a:r>
                        <a:rPr lang="ko-KR" altLang="en-US" sz="1200" b="1" u="none" baseline="0" dirty="0">
                          <a:solidFill>
                            <a:srgbClr val="FF0000"/>
                          </a:solidFill>
                        </a:rPr>
                        <a:t>명단</a:t>
                      </a:r>
                      <a:r>
                        <a:rPr lang="ko-KR" altLang="en-US" sz="1200" b="1" u="none" baseline="0" dirty="0">
                          <a:solidFill>
                            <a:srgbClr val="00B050"/>
                          </a:solidFill>
                        </a:rPr>
                        <a:t>과 </a:t>
                      </a:r>
                      <a:r>
                        <a:rPr lang="ko-KR" altLang="en-US" sz="1200" b="1" u="none" baseline="0" dirty="0">
                          <a:solidFill>
                            <a:srgbClr val="FF0000"/>
                          </a:solidFill>
                        </a:rPr>
                        <a:t>상품요금정보의 인원수</a:t>
                      </a:r>
                      <a:r>
                        <a:rPr lang="ko-KR" altLang="en-US" sz="1200" b="1" u="none" baseline="0" dirty="0">
                          <a:solidFill>
                            <a:srgbClr val="00B050"/>
                          </a:solidFill>
                        </a:rPr>
                        <a:t>가 </a:t>
                      </a:r>
                      <a:r>
                        <a:rPr lang="ko-KR" altLang="en-US" sz="1200" b="1" u="none" baseline="0" dirty="0">
                          <a:solidFill>
                            <a:srgbClr val="FF0000"/>
                          </a:solidFill>
                        </a:rPr>
                        <a:t>맞지 않을 경우 저장이 안되는데 </a:t>
                      </a:r>
                      <a:r>
                        <a:rPr lang="en-US" altLang="ko-KR" sz="1200" b="1" u="none" baseline="0" dirty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ko-KR" altLang="en-US" sz="1200" b="1" u="none" baseline="0" dirty="0">
                          <a:solidFill>
                            <a:srgbClr val="FF0000"/>
                          </a:solidFill>
                        </a:rPr>
                        <a:t>기존</a:t>
                      </a:r>
                      <a:r>
                        <a:rPr lang="en-US" altLang="ko-KR" sz="1200" b="1" u="none" baseline="0" dirty="0">
                          <a:solidFill>
                            <a:srgbClr val="FF0000"/>
                          </a:solidFill>
                        </a:rPr>
                        <a:t>),,</a:t>
                      </a:r>
                      <a:r>
                        <a:rPr lang="en-US" altLang="ko-KR" sz="1200" b="1" u="none" baseline="0" dirty="0">
                          <a:solidFill>
                            <a:srgbClr val="00B050"/>
                          </a:solidFill>
                        </a:rPr>
                        <a:t/>
                      </a:r>
                      <a:br>
                        <a:rPr lang="en-US" altLang="ko-KR" sz="1200" b="1" u="none" baseline="0" dirty="0">
                          <a:solidFill>
                            <a:srgbClr val="00B050"/>
                          </a:solidFill>
                        </a:rPr>
                      </a:br>
                      <a:r>
                        <a:rPr lang="ko-KR" altLang="en-US" sz="1200" b="1" u="none" baseline="0" dirty="0">
                          <a:solidFill>
                            <a:srgbClr val="00B050"/>
                          </a:solidFill>
                        </a:rPr>
                        <a:t>현재 새로운</a:t>
                      </a:r>
                      <a:r>
                        <a:rPr lang="en-US" altLang="ko-KR" sz="1200" b="1" u="none" baseline="0" dirty="0" err="1">
                          <a:solidFill>
                            <a:srgbClr val="00B050"/>
                          </a:solidFill>
                        </a:rPr>
                        <a:t>erp</a:t>
                      </a:r>
                      <a:r>
                        <a:rPr lang="ko-KR" altLang="en-US" sz="1200" b="1" u="none" baseline="0" dirty="0">
                          <a:solidFill>
                            <a:srgbClr val="00B050"/>
                          </a:solidFill>
                        </a:rPr>
                        <a:t>에서는 저장이 가능함</a:t>
                      </a:r>
                      <a:r>
                        <a:rPr lang="en-US" altLang="ko-KR" sz="1200" b="1" u="none" baseline="0" dirty="0">
                          <a:solidFill>
                            <a:srgbClr val="00B050"/>
                          </a:solidFill>
                        </a:rPr>
                        <a:t>. </a:t>
                      </a:r>
                      <a:r>
                        <a:rPr lang="ko-KR" altLang="en-US" sz="1200" b="1" u="none" baseline="0" dirty="0">
                          <a:solidFill>
                            <a:srgbClr val="00B050"/>
                          </a:solidFill>
                        </a:rPr>
                        <a:t>오류 </a:t>
                      </a:r>
                      <a:r>
                        <a:rPr lang="en-US" altLang="ko-KR" sz="1200" b="1" u="none" baseline="0" dirty="0">
                          <a:solidFill>
                            <a:srgbClr val="00B050"/>
                          </a:solidFill>
                        </a:rPr>
                        <a:t>-0114</a:t>
                      </a:r>
                      <a:r>
                        <a:rPr lang="ko-KR" altLang="en-US" sz="1200" b="1" u="none" baseline="0" dirty="0" err="1">
                          <a:solidFill>
                            <a:srgbClr val="00B050"/>
                          </a:solidFill>
                        </a:rPr>
                        <a:t>ㄷㅎ</a:t>
                      </a:r>
                      <a:endParaRPr lang="en-US" altLang="ko-KR" sz="1200" b="1" u="none" baseline="0" dirty="0">
                        <a:solidFill>
                          <a:srgbClr val="00B050"/>
                        </a:solidFill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ko-KR" altLang="en-US" sz="1200" b="1" u="none" baseline="0" dirty="0">
                          <a:solidFill>
                            <a:srgbClr val="FF0000"/>
                          </a:solidFill>
                        </a:rPr>
                        <a:t>  </a:t>
                      </a:r>
                      <a:r>
                        <a:rPr lang="ko-KR" altLang="en-US" sz="1200" b="1" u="sng" baseline="0" dirty="0">
                          <a:solidFill>
                            <a:srgbClr val="FF0000"/>
                          </a:solidFill>
                        </a:rPr>
                        <a:t>저장이 </a:t>
                      </a:r>
                      <a:r>
                        <a:rPr lang="ko-KR" altLang="en-US" sz="1200" b="1" u="sng" baseline="0" dirty="0" err="1">
                          <a:solidFill>
                            <a:srgbClr val="FF0000"/>
                          </a:solidFill>
                        </a:rPr>
                        <a:t>안되어야합니다</a:t>
                      </a:r>
                      <a:r>
                        <a:rPr lang="en-US" altLang="ko-KR" sz="1200" b="1" u="sng" baseline="0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br>
                        <a:rPr lang="en-US" altLang="ko-KR" sz="1200" b="1" u="sng" baseline="0" dirty="0" smtClean="0">
                          <a:solidFill>
                            <a:srgbClr val="FF0000"/>
                          </a:solidFill>
                        </a:rPr>
                      </a:br>
                      <a:r>
                        <a:rPr lang="en-US" altLang="ko-KR" sz="1200" b="1" u="sng" baseline="0" dirty="0" smtClean="0">
                          <a:solidFill>
                            <a:srgbClr val="FF0000"/>
                          </a:solidFill>
                        </a:rPr>
                        <a:t/>
                      </a:r>
                      <a:br>
                        <a:rPr lang="en-US" altLang="ko-KR" sz="1200" b="1" u="sng" baseline="0" dirty="0" smtClean="0">
                          <a:solidFill>
                            <a:srgbClr val="FF0000"/>
                          </a:solidFill>
                        </a:rPr>
                      </a:br>
                      <a:endParaRPr lang="en-US" altLang="ko-KR" sz="1200" b="1" u="sng" dirty="0">
                        <a:solidFill>
                          <a:srgbClr val="FF000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7" name="그림 6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D9D509C-8823-12FB-B74A-6BC682DA16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989" y="1051707"/>
            <a:ext cx="5790658" cy="566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048411"/>
      </p:ext>
    </p:extLst>
  </p:cSld>
  <p:clrMapOvr>
    <a:masterClrMapping/>
  </p:clrMapOvr>
  <p:extLst mod="1">
    <p:ext uri="{6950BFC3-D8DA-4A85-94F7-54DA5524770B}">
      <p188:commentRel xmlns:p188="http://schemas.microsoft.com/office/powerpoint/2018/8/main" xmlns="" r:id="rId4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AD83E0-ADB8-68FB-5EC3-F976C87D11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A53708-8119-1687-76E0-107CD6255F14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예약관리</a:t>
            </a:r>
            <a:endParaRPr lang="en-US" altLang="ko-KR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B7FFCA-48D5-99EF-8B31-01DA4A21FAC0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 </a:t>
            </a:r>
            <a:r>
              <a:rPr lang="ko-KR" altLang="en-US" sz="1200" b="1" dirty="0"/>
              <a:t>예약관리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예약 인원변경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25DF03-168D-6257-9E33-E3A91A5DDC09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김도희   검수날짜</a:t>
            </a:r>
            <a:r>
              <a:rPr lang="en-US" altLang="ko-KR" sz="1200" dirty="0"/>
              <a:t> : 2025.12.30</a:t>
            </a:r>
            <a:endParaRPr lang="ko-KR" altLang="en-US" sz="1200" dirty="0"/>
          </a:p>
        </p:txBody>
      </p:sp>
      <p:cxnSp>
        <p:nvCxnSpPr>
          <p:cNvPr id="50" name="직선 화살표 연결선 49">
            <a:extLst>
              <a:ext uri="{FF2B5EF4-FFF2-40B4-BE49-F238E27FC236}">
                <a16:creationId xmlns:a16="http://schemas.microsoft.com/office/drawing/2014/main" id="{2933EE1B-5526-13FB-1702-D58D2829EC95}"/>
              </a:ext>
            </a:extLst>
          </p:cNvPr>
          <p:cNvCxnSpPr>
            <a:cxnSpLocks/>
          </p:cNvCxnSpPr>
          <p:nvPr/>
        </p:nvCxnSpPr>
        <p:spPr>
          <a:xfrm flipV="1">
            <a:off x="8105052" y="1673472"/>
            <a:ext cx="2064700" cy="20008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821A826A-FF89-DAD3-E9E9-DBFAA0DA6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7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17390D2A-1C4E-CDBD-375B-E9EFA9FFFD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2057974"/>
              </p:ext>
            </p:extLst>
          </p:nvPr>
        </p:nvGraphicFramePr>
        <p:xfrm>
          <a:off x="6227978" y="1191631"/>
          <a:ext cx="5790657" cy="4822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4637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4358955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인원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명에서 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명으로 변경했는데 명단은 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명으로 추가 되었는데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금액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인원 등 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명으로 그대로 되어있음</a:t>
                      </a:r>
                      <a:endParaRPr lang="en-US" altLang="ko-KR" sz="1200" u="none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b="1" u="none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 - </a:t>
                      </a:r>
                      <a:r>
                        <a:rPr lang="ko-KR" altLang="en-US" sz="1200" b="1" u="none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예약수정화면에서 상품 </a:t>
                      </a:r>
                      <a:r>
                        <a:rPr lang="ko-KR" altLang="en-US" sz="1200" b="1" u="none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요금정보의</a:t>
                      </a:r>
                      <a:r>
                        <a:rPr lang="ko-KR" altLang="en-US" sz="1200" b="1" u="none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인원수를 </a:t>
                      </a:r>
                      <a:r>
                        <a:rPr lang="ko-KR" altLang="en-US" sz="1200" b="1" u="none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변경할때는</a:t>
                      </a:r>
                      <a:r>
                        <a:rPr lang="ko-KR" altLang="en-US" sz="1200" b="1" u="none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아래 </a:t>
                      </a:r>
                      <a:r>
                        <a:rPr lang="en-US" altLang="ko-KR" sz="1200" b="1" u="none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[</a:t>
                      </a:r>
                      <a:r>
                        <a:rPr lang="ko-KR" altLang="en-US" sz="1200" b="1" u="none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요금정보변경</a:t>
                      </a:r>
                      <a:r>
                        <a:rPr lang="en-US" altLang="ko-KR" sz="1200" b="1" u="none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]</a:t>
                      </a:r>
                      <a:br>
                        <a:rPr lang="en-US" altLang="ko-KR" sz="1200" b="1" u="none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</a:br>
                      <a:r>
                        <a:rPr lang="en-US" altLang="ko-KR" sz="1200" b="1" u="none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   </a:t>
                      </a:r>
                      <a:r>
                        <a:rPr lang="ko-KR" altLang="en-US" sz="1200" b="1" u="none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버튼을 눌러서 변경해야 합니다</a:t>
                      </a:r>
                      <a:r>
                        <a:rPr lang="en-US" altLang="ko-KR" sz="1200" b="1" u="none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br>
                        <a:rPr lang="en-US" altLang="ko-KR" sz="1200" b="1" u="none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</a:br>
                      <a:r>
                        <a:rPr lang="en-US" altLang="ko-KR" sz="1200" b="1" u="none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   </a:t>
                      </a:r>
                      <a:r>
                        <a:rPr lang="ko-KR" altLang="en-US" sz="1200" b="1" u="none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기존 </a:t>
                      </a:r>
                      <a:r>
                        <a:rPr lang="en-US" altLang="ko-KR" sz="1200" b="1" u="none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erp</a:t>
                      </a:r>
                      <a:r>
                        <a:rPr lang="ko-KR" altLang="en-US" sz="1200" b="1" u="none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에서의 처리방식을 </a:t>
                      </a:r>
                      <a:r>
                        <a:rPr lang="ko-KR" altLang="en-US" sz="1200" b="1" u="none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유지한것입니다</a:t>
                      </a:r>
                      <a:r>
                        <a:rPr lang="en-US" altLang="ko-KR" sz="1200" b="1" u="none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altLang="ko-KR" sz="1200" b="1" u="none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6" name="그림 5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64357B5-E201-BD6B-962C-EA9E65592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2" y="1028700"/>
            <a:ext cx="5673511" cy="532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951587"/>
      </p:ext>
    </p:extLst>
  </p:cSld>
  <p:clrMapOvr>
    <a:masterClrMapping/>
  </p:clrMapOvr>
  <p:extLst>
    <p:ext uri="{6950BFC3-D8DA-4A85-94F7-54DA5524770B}">
      <p188:commentRel xmlns:p188="http://schemas.microsoft.com/office/powerpoint/2018/8/main" xmlns="" r:id="rId3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8D57ED-ECA7-5D60-7BFF-4274C09D4B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93CBF9-7753-DEAC-9E2B-9FA6833125FB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예약관리</a:t>
            </a:r>
            <a:endParaRPr lang="en-US" altLang="ko-KR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1C5E2F-DD59-52B9-960B-D5CA0A566327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 </a:t>
            </a:r>
            <a:r>
              <a:rPr lang="ko-KR" altLang="en-US" sz="1200" b="1" dirty="0"/>
              <a:t>예약관리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예약 인원변경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F7884D-3569-ED13-017B-9E8316A94124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김도희   검수날짜</a:t>
            </a:r>
            <a:r>
              <a:rPr lang="en-US" altLang="ko-KR" sz="1200" dirty="0"/>
              <a:t> : 2025.12.30</a:t>
            </a:r>
            <a:endParaRPr lang="ko-KR" altLang="en-US" sz="1200" dirty="0"/>
          </a:p>
        </p:txBody>
      </p:sp>
      <p:cxnSp>
        <p:nvCxnSpPr>
          <p:cNvPr id="50" name="직선 화살표 연결선 49">
            <a:extLst>
              <a:ext uri="{FF2B5EF4-FFF2-40B4-BE49-F238E27FC236}">
                <a16:creationId xmlns:a16="http://schemas.microsoft.com/office/drawing/2014/main" id="{0CAD7686-9283-DCED-236B-3ED755F78040}"/>
              </a:ext>
            </a:extLst>
          </p:cNvPr>
          <p:cNvCxnSpPr>
            <a:cxnSpLocks/>
          </p:cNvCxnSpPr>
          <p:nvPr/>
        </p:nvCxnSpPr>
        <p:spPr>
          <a:xfrm flipV="1">
            <a:off x="8105052" y="1673472"/>
            <a:ext cx="2064700" cy="20008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EC40DCFD-3326-370A-005F-B81EA3F7E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8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7537CD3C-EF28-21B6-22ED-CDD74B668D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187866"/>
              </p:ext>
            </p:extLst>
          </p:nvPr>
        </p:nvGraphicFramePr>
        <p:xfrm>
          <a:off x="6227978" y="1191631"/>
          <a:ext cx="5790657" cy="4822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4637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4358955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예약인원 변경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인원 추가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요금정보변경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-&gt;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인원수변경만 가능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!!</a:t>
                      </a:r>
                      <a:b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</a:br>
                      <a:endParaRPr lang="en-US" altLang="ko-KR" sz="1200" u="none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***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단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인원변경이 현재 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번 밖에 안됨</a:t>
                      </a:r>
                      <a:endParaRPr lang="en-US" altLang="ko-KR" sz="1200" u="none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Ex) 2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명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-&gt;4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명으로 변경 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ok / 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이 예약 건을 다시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 4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명에서 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명으로 변경할 때 안됨 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예약 인원수 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(-)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도 안됨</a:t>
                      </a:r>
                      <a:endParaRPr lang="en-US" altLang="ko-KR" sz="1200" u="none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200" u="none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u="none" dirty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200" u="none" dirty="0">
                          <a:solidFill>
                            <a:srgbClr val="FF0000"/>
                          </a:solidFill>
                        </a:rPr>
                        <a:t>처리완료</a:t>
                      </a:r>
                      <a:endParaRPr lang="en-US" altLang="ko-KR" sz="1200" u="none" dirty="0">
                        <a:solidFill>
                          <a:srgbClr val="FF0000"/>
                        </a:solidFill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200" u="none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7" name="그림 6" descr="텍스트, 스크린샷, 폰트, 라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2ACF0BA-1433-A8FA-84E8-D91DA1D7F7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55" y="843695"/>
            <a:ext cx="5964023" cy="2481699"/>
          </a:xfrm>
          <a:prstGeom prst="rect">
            <a:avLst/>
          </a:prstGeom>
        </p:spPr>
      </p:pic>
      <p:pic>
        <p:nvPicPr>
          <p:cNvPr id="10" name="그림 9" descr="텍스트, 폰트, 번호, 라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761AB4F-13BE-DCAC-CE64-CEDC8BC712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16" y="3532607"/>
            <a:ext cx="5627902" cy="282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919511"/>
      </p:ext>
    </p:extLst>
  </p:cSld>
  <p:clrMapOvr>
    <a:masterClrMapping/>
  </p:clrMapOvr>
  <p:extLst>
    <p:ext uri="{6950BFC3-D8DA-4A85-94F7-54DA5524770B}">
      <p188:commentRel xmlns:p188="http://schemas.microsoft.com/office/powerpoint/2018/8/main" xmlns="" r:id="rId4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FCA882-BB9E-C38D-751F-2F8FC2EE07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DA60FD2-9025-E56E-8A84-F2960393D102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ADMIN-</a:t>
            </a:r>
            <a:r>
              <a:rPr lang="ko-KR" altLang="en-US" b="1" dirty="0">
                <a:solidFill>
                  <a:schemeClr val="bg1"/>
                </a:solidFill>
              </a:rPr>
              <a:t>예약관리</a:t>
            </a:r>
            <a:endParaRPr lang="en-US" altLang="ko-KR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131D87-1566-FE13-9520-83830D7BA865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 </a:t>
            </a:r>
            <a:r>
              <a:rPr lang="ko-KR" altLang="en-US" sz="1200" b="1" dirty="0"/>
              <a:t>예약관리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예약 인원변경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9CC33C-BB66-1166-1254-AFE06114F4E3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/>
              <a:t>김도희   검수날짜</a:t>
            </a:r>
            <a:r>
              <a:rPr lang="en-US" altLang="ko-KR" sz="1200" dirty="0"/>
              <a:t> : 2025.12.30</a:t>
            </a:r>
            <a:endParaRPr lang="ko-KR" altLang="en-US" sz="1200" dirty="0"/>
          </a:p>
        </p:txBody>
      </p:sp>
      <p:cxnSp>
        <p:nvCxnSpPr>
          <p:cNvPr id="50" name="직선 화살표 연결선 49">
            <a:extLst>
              <a:ext uri="{FF2B5EF4-FFF2-40B4-BE49-F238E27FC236}">
                <a16:creationId xmlns:a16="http://schemas.microsoft.com/office/drawing/2014/main" id="{50E50F96-E05C-340C-0D40-CCA36FC21416}"/>
              </a:ext>
            </a:extLst>
          </p:cNvPr>
          <p:cNvCxnSpPr>
            <a:cxnSpLocks/>
          </p:cNvCxnSpPr>
          <p:nvPr/>
        </p:nvCxnSpPr>
        <p:spPr>
          <a:xfrm flipV="1">
            <a:off x="8105052" y="1673472"/>
            <a:ext cx="2064700" cy="20008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BA35A3DE-8724-DC13-CD6B-490FCEA40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9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21744EDC-80FE-DCE8-D5D0-22D88FB662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6247505"/>
              </p:ext>
            </p:extLst>
          </p:nvPr>
        </p:nvGraphicFramePr>
        <p:xfrm>
          <a:off x="6227978" y="1191631"/>
          <a:ext cx="5790657" cy="5960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4637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4358955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예약인원 변경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인원 추가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요금정보변경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-&gt;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인원수변경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***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단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인원변경이 현재 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번 밖에 안됨</a:t>
                      </a:r>
                      <a:endParaRPr lang="en-US" altLang="ko-KR" sz="1200" u="none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Ex) 2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명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-&gt;4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명으로 변경 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ok / 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이 예약 건을 다시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 4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명에서 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명으로 변경할 때 안됨 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예약 인원수 </a:t>
                      </a: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(-)</a:t>
                      </a:r>
                      <a:r>
                        <a:rPr lang="ko-KR" altLang="en-US" sz="1200" u="none" dirty="0">
                          <a:solidFill>
                            <a:schemeClr val="tx1"/>
                          </a:solidFill>
                        </a:rPr>
                        <a:t>도 안됨</a:t>
                      </a:r>
                      <a:endParaRPr lang="en-US" altLang="ko-KR" sz="1200" u="none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u="none" dirty="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en-US" altLang="ko-KR" sz="1200" u="none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ko-KR" altLang="en-US" sz="1200" u="none" baseline="0" dirty="0">
                          <a:solidFill>
                            <a:srgbClr val="FF0000"/>
                          </a:solidFill>
                        </a:rPr>
                        <a:t>처리완료</a:t>
                      </a:r>
                      <a:endParaRPr lang="en-US" altLang="ko-KR" sz="1200" u="none" dirty="0">
                        <a:solidFill>
                          <a:srgbClr val="FF0000"/>
                        </a:solidFill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200" u="none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200" u="none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200" u="none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200" u="none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u="none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ko-KR" altLang="en-US" sz="1200" b="1" u="none" dirty="0" err="1">
                          <a:solidFill>
                            <a:srgbClr val="00B050"/>
                          </a:solidFill>
                        </a:rPr>
                        <a:t>예약인원수와</a:t>
                      </a:r>
                      <a:r>
                        <a:rPr lang="ko-KR" altLang="en-US" sz="1200" b="1" u="none" dirty="0">
                          <a:solidFill>
                            <a:srgbClr val="00B050"/>
                          </a:solidFill>
                        </a:rPr>
                        <a:t> 명단 인원수가 다름 </a:t>
                      </a:r>
                      <a:r>
                        <a:rPr lang="en-US" altLang="ko-KR" sz="1200" b="1" u="none" dirty="0">
                          <a:solidFill>
                            <a:srgbClr val="00B050"/>
                          </a:solidFill>
                        </a:rPr>
                        <a:t>/ </a:t>
                      </a:r>
                      <a:r>
                        <a:rPr lang="ko-KR" altLang="en-US" sz="1200" b="1" u="none" dirty="0">
                          <a:solidFill>
                            <a:srgbClr val="00B050"/>
                          </a:solidFill>
                        </a:rPr>
                        <a:t>이럴 경우 예약이 저장되면 안됨 </a:t>
                      </a:r>
                      <a:r>
                        <a:rPr lang="ko-KR" altLang="en-US" sz="1200" b="1" u="none" dirty="0" err="1">
                          <a:solidFill>
                            <a:srgbClr val="00B050"/>
                          </a:solidFill>
                        </a:rPr>
                        <a:t>ㅠㅠ</a:t>
                      </a:r>
                      <a:endParaRPr lang="en-US" altLang="ko-KR" sz="1200" b="1" u="none" dirty="0">
                        <a:solidFill>
                          <a:srgbClr val="00B050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u="none" dirty="0">
                          <a:solidFill>
                            <a:srgbClr val="00B050"/>
                          </a:solidFill>
                        </a:rPr>
                        <a:t>인원수 변경 관련해서 동영상 첨부 드릴 예정</a:t>
                      </a:r>
                      <a:endParaRPr lang="en-US" altLang="ko-KR" sz="1200" b="1" u="none" dirty="0">
                        <a:solidFill>
                          <a:srgbClr val="00B050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1" u="none" dirty="0">
                          <a:solidFill>
                            <a:srgbClr val="00B050"/>
                          </a:solidFill>
                        </a:rPr>
                        <a:t>(</a:t>
                      </a:r>
                      <a:r>
                        <a:rPr lang="ko-KR" altLang="en-US" sz="1200" b="1" u="none" dirty="0">
                          <a:solidFill>
                            <a:srgbClr val="00B050"/>
                          </a:solidFill>
                        </a:rPr>
                        <a:t>동영상 내 오류 내용</a:t>
                      </a:r>
                      <a:r>
                        <a:rPr lang="en-US" altLang="ko-KR" sz="1200" b="1" u="none" dirty="0">
                          <a:solidFill>
                            <a:srgbClr val="00B050"/>
                          </a:solidFill>
                        </a:rPr>
                        <a:t>)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u="none" dirty="0">
                          <a:solidFill>
                            <a:srgbClr val="00B050"/>
                          </a:solidFill>
                        </a:rPr>
                        <a:t>인원수를 처음에 </a:t>
                      </a:r>
                      <a:r>
                        <a:rPr lang="en-US" altLang="ko-KR" sz="1200" b="1" u="none" dirty="0">
                          <a:solidFill>
                            <a:srgbClr val="00B050"/>
                          </a:solidFill>
                        </a:rPr>
                        <a:t>3</a:t>
                      </a:r>
                      <a:r>
                        <a:rPr lang="ko-KR" altLang="en-US" sz="1200" b="1" u="none" dirty="0">
                          <a:solidFill>
                            <a:srgbClr val="00B050"/>
                          </a:solidFill>
                        </a:rPr>
                        <a:t>명에서 </a:t>
                      </a:r>
                      <a:r>
                        <a:rPr lang="en-US" altLang="ko-KR" sz="1200" b="1" u="none" dirty="0">
                          <a:solidFill>
                            <a:srgbClr val="00B050"/>
                          </a:solidFill>
                        </a:rPr>
                        <a:t>1</a:t>
                      </a:r>
                      <a:r>
                        <a:rPr lang="ko-KR" altLang="en-US" sz="1200" b="1" u="none" dirty="0">
                          <a:solidFill>
                            <a:srgbClr val="00B050"/>
                          </a:solidFill>
                        </a:rPr>
                        <a:t>명으로 바꿀 때 인원수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1" u="none" dirty="0">
                          <a:solidFill>
                            <a:srgbClr val="00B050"/>
                          </a:solidFill>
                        </a:rPr>
                        <a:t>1</a:t>
                      </a:r>
                      <a:r>
                        <a:rPr lang="ko-KR" altLang="en-US" sz="1200" b="1" u="none" dirty="0">
                          <a:solidFill>
                            <a:srgbClr val="00B050"/>
                          </a:solidFill>
                        </a:rPr>
                        <a:t>명으로 바꿨는데 다시 </a:t>
                      </a:r>
                      <a:r>
                        <a:rPr lang="en-US" altLang="ko-KR" sz="1200" b="1" u="none" dirty="0">
                          <a:solidFill>
                            <a:srgbClr val="00B050"/>
                          </a:solidFill>
                        </a:rPr>
                        <a:t>3</a:t>
                      </a:r>
                      <a:r>
                        <a:rPr lang="ko-KR" altLang="en-US" sz="1200" b="1" u="none" dirty="0">
                          <a:solidFill>
                            <a:srgbClr val="00B050"/>
                          </a:solidFill>
                        </a:rPr>
                        <a:t>명으로 되고 명단 삭제 후 </a:t>
                      </a:r>
                      <a:r>
                        <a:rPr lang="en-US" altLang="ko-KR" sz="1200" b="1" u="none" dirty="0">
                          <a:solidFill>
                            <a:srgbClr val="00B050"/>
                          </a:solidFill>
                        </a:rPr>
                        <a:t>1</a:t>
                      </a:r>
                      <a:r>
                        <a:rPr lang="ko-KR" altLang="en-US" sz="1200" b="1" u="none" dirty="0">
                          <a:solidFill>
                            <a:srgbClr val="00B050"/>
                          </a:solidFill>
                        </a:rPr>
                        <a:t>명으로 </a:t>
                      </a:r>
                      <a:r>
                        <a:rPr lang="ko-KR" altLang="en-US" sz="1200" b="1" u="none" dirty="0" err="1">
                          <a:solidFill>
                            <a:srgbClr val="00B050"/>
                          </a:solidFill>
                        </a:rPr>
                        <a:t>바꿔야됨</a:t>
                      </a:r>
                      <a:endParaRPr lang="ko-KR" altLang="en-US" sz="1200" b="1" u="none" dirty="0">
                        <a:solidFill>
                          <a:srgbClr val="00B050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u="none" dirty="0">
                          <a:solidFill>
                            <a:srgbClr val="00B050"/>
                          </a:solidFill>
                        </a:rPr>
                        <a:t>저번과 마찬가지로 인원수 </a:t>
                      </a:r>
                      <a:r>
                        <a:rPr lang="en-US" altLang="ko-KR" sz="1200" b="1" u="none" dirty="0">
                          <a:solidFill>
                            <a:srgbClr val="00B050"/>
                          </a:solidFill>
                        </a:rPr>
                        <a:t>2</a:t>
                      </a:r>
                      <a:r>
                        <a:rPr lang="ko-KR" altLang="en-US" sz="1200" b="1" u="none" dirty="0">
                          <a:solidFill>
                            <a:srgbClr val="00B050"/>
                          </a:solidFill>
                        </a:rPr>
                        <a:t>번 바꿀 경우 예약변경 안됨 </a:t>
                      </a:r>
                      <a:r>
                        <a:rPr lang="en-US" altLang="ko-KR" sz="1200" b="1" u="none" dirty="0">
                          <a:solidFill>
                            <a:srgbClr val="00B050"/>
                          </a:solidFill>
                        </a:rPr>
                        <a:t>-0108</a:t>
                      </a:r>
                      <a:r>
                        <a:rPr lang="ko-KR" altLang="en-US" sz="1200" b="1" u="none" dirty="0">
                          <a:solidFill>
                            <a:srgbClr val="00B050"/>
                          </a:solidFill>
                        </a:rPr>
                        <a:t>도희</a:t>
                      </a:r>
                      <a:r>
                        <a:rPr lang="en-US" altLang="ko-KR" sz="1200" b="1" u="none" dirty="0">
                          <a:solidFill>
                            <a:srgbClr val="00B050"/>
                          </a:solidFill>
                        </a:rPr>
                        <a:t/>
                      </a:r>
                      <a:br>
                        <a:rPr lang="en-US" altLang="ko-KR" sz="1200" b="1" u="none" dirty="0">
                          <a:solidFill>
                            <a:srgbClr val="00B050"/>
                          </a:solidFill>
                        </a:rPr>
                      </a:br>
                      <a:r>
                        <a:rPr lang="ko-KR" altLang="en-US" sz="1200" b="1" u="none" dirty="0">
                          <a:solidFill>
                            <a:srgbClr val="00B050"/>
                          </a:solidFill>
                        </a:rPr>
                        <a:t>처리 완료라고 되어있음</a:t>
                      </a:r>
                      <a:r>
                        <a:rPr lang="en-US" altLang="ko-KR" sz="1200" b="1" u="none" dirty="0">
                          <a:solidFill>
                            <a:srgbClr val="00B050"/>
                          </a:solidFill>
                        </a:rPr>
                        <a:t>! </a:t>
                      </a:r>
                      <a:r>
                        <a:rPr lang="en-US" altLang="ko-KR" sz="1200" b="1" u="none" dirty="0" smtClean="0">
                          <a:solidFill>
                            <a:srgbClr val="00B050"/>
                          </a:solidFill>
                        </a:rPr>
                        <a:t/>
                      </a:r>
                      <a:br>
                        <a:rPr lang="en-US" altLang="ko-KR" sz="1200" b="1" u="none" dirty="0" smtClean="0">
                          <a:solidFill>
                            <a:srgbClr val="00B050"/>
                          </a:solidFill>
                        </a:rPr>
                      </a:br>
                      <a:r>
                        <a:rPr lang="en-US" altLang="ko-KR" sz="1100" b="0" u="none" dirty="0" smtClean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100" b="0" u="none" dirty="0" smtClean="0">
                          <a:solidFill>
                            <a:srgbClr val="FF0000"/>
                          </a:solidFill>
                        </a:rPr>
                        <a:t>확인결과 </a:t>
                      </a:r>
                      <a:r>
                        <a:rPr lang="ko-KR" altLang="en-US" sz="1100" b="0" u="none" dirty="0" err="1" smtClean="0">
                          <a:solidFill>
                            <a:srgbClr val="FF0000"/>
                          </a:solidFill>
                        </a:rPr>
                        <a:t>출발일에</a:t>
                      </a:r>
                      <a:r>
                        <a:rPr lang="ko-KR" altLang="en-US" sz="1100" b="0" u="none" dirty="0" smtClean="0">
                          <a:solidFill>
                            <a:srgbClr val="FF0000"/>
                          </a:solidFill>
                        </a:rPr>
                        <a:t> 공백이 있는 데이터가 있어서 나오는 문제 </a:t>
                      </a:r>
                      <a:r>
                        <a:rPr lang="en-US" altLang="ko-KR" sz="1100" b="0" u="none" dirty="0" smtClean="0">
                          <a:solidFill>
                            <a:srgbClr val="FF0000"/>
                          </a:solidFill>
                        </a:rPr>
                        <a:t>(26.01.15)</a:t>
                      </a:r>
                      <a:br>
                        <a:rPr lang="en-US" altLang="ko-KR" sz="1100" b="0" u="none" dirty="0" smtClean="0">
                          <a:solidFill>
                            <a:srgbClr val="FF0000"/>
                          </a:solidFill>
                        </a:rPr>
                      </a:br>
                      <a:r>
                        <a:rPr lang="en-US" altLang="ko-KR" sz="1100" b="0" u="none" baseline="0" dirty="0" smtClean="0">
                          <a:solidFill>
                            <a:srgbClr val="FF0000"/>
                          </a:solidFill>
                        </a:rPr>
                        <a:t>  </a:t>
                      </a:r>
                      <a:r>
                        <a:rPr lang="ko-KR" altLang="en-US" sz="1100" b="0" u="none" baseline="0" dirty="0" smtClean="0">
                          <a:solidFill>
                            <a:srgbClr val="FF0000"/>
                          </a:solidFill>
                        </a:rPr>
                        <a:t>기존 데이터의 문제가 있는 데이터가 있음</a:t>
                      </a:r>
                      <a:endParaRPr lang="en-US" altLang="ko-KR" sz="1200" b="0" u="none" dirty="0">
                        <a:solidFill>
                          <a:srgbClr val="FF0000"/>
                        </a:solidFill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200" u="none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6" name="그림 5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1D1363E-8D62-9351-3253-3BF0A6106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5" y="1308739"/>
            <a:ext cx="5272628" cy="2482211"/>
          </a:xfrm>
          <a:prstGeom prst="rect">
            <a:avLst/>
          </a:prstGeom>
        </p:spPr>
      </p:pic>
      <p:pic>
        <p:nvPicPr>
          <p:cNvPr id="7" name="그림 6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AB211BE-B64B-5D72-9F0E-6085B0D788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66" y="3874139"/>
            <a:ext cx="5790657" cy="2482211"/>
          </a:xfrm>
          <a:prstGeom prst="rect">
            <a:avLst/>
          </a:prstGeom>
        </p:spPr>
      </p:pic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8B54D374-20E4-4019-72A7-9D1FF05CA365}"/>
              </a:ext>
            </a:extLst>
          </p:cNvPr>
          <p:cNvCxnSpPr>
            <a:cxnSpLocks/>
          </p:cNvCxnSpPr>
          <p:nvPr/>
        </p:nvCxnSpPr>
        <p:spPr>
          <a:xfrm>
            <a:off x="5937117" y="4561493"/>
            <a:ext cx="61608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FAFF5AA1-0E7B-64D7-3C8C-694BD8D7331E}"/>
              </a:ext>
            </a:extLst>
          </p:cNvPr>
          <p:cNvCxnSpPr>
            <a:cxnSpLocks/>
          </p:cNvCxnSpPr>
          <p:nvPr/>
        </p:nvCxnSpPr>
        <p:spPr>
          <a:xfrm flipV="1">
            <a:off x="5964023" y="4696858"/>
            <a:ext cx="589177" cy="119911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0621990"/>
      </p:ext>
    </p:extLst>
  </p:cSld>
  <p:clrMapOvr>
    <a:masterClrMapping/>
  </p:clrMapOvr>
  <p:extLst mod="1">
    <p:ext uri="{6950BFC3-D8DA-4A85-94F7-54DA5524770B}">
      <p188:commentRel xmlns:p188="http://schemas.microsoft.com/office/powerpoint/2018/8/main" xmlns="" r:id="rId4"/>
    </p:ext>
  </p:extLst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1495</TotalTime>
  <Words>1720</Words>
  <Application>Microsoft Office PowerPoint</Application>
  <PresentationFormat>와이드스크린</PresentationFormat>
  <Paragraphs>411</Paragraphs>
  <Slides>42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42</vt:i4>
      </vt:variant>
    </vt:vector>
  </HeadingPairs>
  <TitlesOfParts>
    <vt:vector size="47" baseType="lpstr">
      <vt:lpstr>HY견고딕</vt:lpstr>
      <vt:lpstr>경기천년제목 Bold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29p부터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최 아름</dc:creator>
  <cp:lastModifiedBy>USER</cp:lastModifiedBy>
  <cp:revision>128</cp:revision>
  <dcterms:created xsi:type="dcterms:W3CDTF">2025-11-14T06:29:01Z</dcterms:created>
  <dcterms:modified xsi:type="dcterms:W3CDTF">2026-01-15T10:54:33Z</dcterms:modified>
</cp:coreProperties>
</file>