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46" r:id="rId2"/>
    <p:sldId id="349" r:id="rId3"/>
    <p:sldId id="350" r:id="rId4"/>
    <p:sldId id="348" r:id="rId5"/>
    <p:sldId id="271" r:id="rId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1E0923-9955-4490-816D-81363679A6C9}" type="datetimeFigureOut">
              <a:rPr lang="ko-KR" altLang="en-US" smtClean="0"/>
              <a:t>2026-01-16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6C40C-D344-42F9-A8D5-C0CB8F2B8F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0567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4216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A5D8325-BFCE-A6D4-1C95-45E5277458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ABF4425E-DF43-D6C1-1D8A-8C639DC087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E783363-F763-071E-C786-674BBF6B9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7D93B1B-5F16-4D7B-D720-41A2EBA4D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DDBC69A-BC98-2176-9F1E-A25ECC601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9797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585D77-57E8-DDED-72F8-07347E66A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8BACA6C-172C-677B-150E-5DD2EAEE22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9CD16D3-DE66-C44C-DCCE-4117A6934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72F3C23-DDC9-F547-CF0D-5A9999047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E364C9D-4347-B7FB-5355-B4CE5AD73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7726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0478821-094B-56B6-10AE-D4E4981807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A133DF3-4BBC-4CCA-486B-23E9A76D8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60DFC1C-7E43-25A5-F83A-7C28D2E25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4669465-9FA5-8DEB-79B7-73BCB507D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33173DE-B24E-2813-87F1-2FE70BCAD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4636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AE17FCA-5E2F-B5B5-94A8-05E092672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5BEEEAB-24BF-0819-1C9B-C47D47BE0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805A216-0CD2-91F8-22AB-C945BEFD7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D6E28B0-6441-38F6-9512-9A19618CF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4C71E3B-0B2A-B35D-746F-1707C6388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0098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A4ED4A-64FF-0282-2B29-F1A934652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ACFB87E-148C-DA02-CEC8-C17C217AA7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FFDD738-9D34-1D74-3482-149AC1D6D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A778E37-3E7F-9EE2-18BE-DBBAFC411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8F42ACF-23FB-9449-601E-2DDA1964D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3917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21E378-CB40-C291-04E8-772CB15B2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DA61D64-3030-C98E-463E-AA9CDD617F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35C5F72-1CEA-53E0-3406-926932BDED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7B7C13C-B2A8-6ADD-E239-B82D86F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2026-01-16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1883612-D3FD-49FA-5C06-27A19DE47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C571989-BE5E-7408-8866-58460F439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8539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1198F30-F663-3E81-80D5-4C420DE62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FC7835E-0FE6-1FCD-DF88-FFA5B1ECCE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BE250CF-C304-430F-F25F-BDE3D0885E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E6CDAE3-E0BE-5D86-97AC-8BC6F439A6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EB50EBD-46E0-315D-FA83-411C859A92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8709E42-46CE-9B9B-4D35-F7F4A4E7D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2026-01-16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C0D8AB7-B6E3-B2D7-D2A0-780AB0000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C8B59176-9229-B53C-2D4C-3385C8EE1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5144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7B72BF1-F4D7-8ECF-7C62-FA7CAD4D6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9F29316-BCAF-D5D9-5791-1611B455E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2026-01-16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260A31D0-BACA-DBF3-E14F-15B9714B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0FC36A6-FF2B-0164-DE90-D01477895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8899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FA5ACED-18C2-F54F-7650-474C84587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2026-01-16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0EB39E36-BB5D-5A12-29BD-74C6D2D5D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996F212-FADC-7595-85B8-9B2CF0DC7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3511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E9AD1B0-79FC-53F8-81F2-09F221505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E4D222A-5567-A547-6846-DED6ACFDB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3ED689-9441-12A9-9B40-F2869A7760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B59D953-AFD1-338B-D5AF-1931DA417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2026-01-16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3C419AE-40CC-0439-F6B2-A1F634836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D07A541-6FD4-F9D2-F0A2-FC4D6E7EE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1658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2E545A3-A5FB-C8EE-D220-A39555A66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7A62561-FB76-5864-AD04-F26B8E715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560F82D-2541-62F6-98A0-23F8E0C88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7E8FE4-C08A-8774-CAD5-563E847C9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2026-01-16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7757B5F-CDF8-E5BB-4331-D2504D3A5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060134D-4584-A14D-A62E-0DE4BE336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229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9010D8F6-0403-DE3B-82D7-D2DE6740A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07AAA18-001B-269A-9AA6-2CF95FB99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761139D-9108-70D3-A09C-EB934E49AC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383CD-7BF5-431C-984E-CCAAB9885123}" type="datetimeFigureOut">
              <a:rPr lang="ko-KR" altLang="en-US" smtClean="0"/>
              <a:t>2026-01-16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C0022EA-8EBB-88D9-3731-D0B5FB79C0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07C3262-967F-7539-E7E7-D815559420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9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1769166" y="2027583"/>
            <a:ext cx="9713689" cy="8091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639848" y="1902551"/>
            <a:ext cx="11293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dirty="0">
                <a:solidFill>
                  <a:schemeClr val="bg2">
                    <a:lumMod val="50000"/>
                  </a:schemeClr>
                </a:solidFill>
              </a:rPr>
              <a:t>2026</a:t>
            </a:r>
            <a:endParaRPr lang="ko-KR" alt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9903" y="2635624"/>
            <a:ext cx="11107988" cy="8654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  <a:defRPr/>
            </a:pPr>
            <a:r>
              <a:rPr lang="ko-KR" altLang="en-US" sz="3000" dirty="0" err="1">
                <a:ea typeface="HY견고딕"/>
              </a:rPr>
              <a:t>로망스투어</a:t>
            </a:r>
            <a:r>
              <a:rPr lang="ko-KR" altLang="en-US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ERP</a:t>
            </a:r>
            <a:r>
              <a:rPr lang="ko-KR" altLang="en-US" sz="3000" dirty="0">
                <a:ea typeface="HY견고딕"/>
              </a:rPr>
              <a:t>리뉴얼</a:t>
            </a:r>
            <a:r>
              <a:rPr lang="en-US" altLang="ko-KR" sz="3000" dirty="0">
                <a:ea typeface="HY견고딕"/>
              </a:rPr>
              <a:t>_</a:t>
            </a:r>
            <a:r>
              <a:rPr lang="ko-KR" altLang="en-US" sz="3000" dirty="0">
                <a:ea typeface="HY견고딕"/>
              </a:rPr>
              <a:t>검토사항 </a:t>
            </a:r>
            <a:r>
              <a:rPr lang="en-US" altLang="ko-KR" sz="3000" dirty="0">
                <a:ea typeface="HY견고딕"/>
              </a:rPr>
              <a:t>3</a:t>
            </a:r>
            <a:r>
              <a:rPr lang="ko-KR" altLang="en-US" sz="3000" dirty="0">
                <a:ea typeface="HY견고딕"/>
              </a:rPr>
              <a:t>차</a:t>
            </a:r>
            <a:r>
              <a:rPr lang="en-US" altLang="ko-KR" sz="3000" dirty="0">
                <a:ea typeface="HY견고딕"/>
              </a:rPr>
              <a:t>(2026.1.7.)</a:t>
            </a: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375E8E77-795B-0249-13E1-E5EDD7031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1</a:t>
            </a:fld>
            <a:endParaRPr lang="ko-KR" altLang="en-US"/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A2409674-2F67-C8F4-EF36-99420FEC3948}"/>
              </a:ext>
            </a:extLst>
          </p:cNvPr>
          <p:cNvCxnSpPr/>
          <p:nvPr/>
        </p:nvCxnSpPr>
        <p:spPr>
          <a:xfrm>
            <a:off x="666974" y="4550485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F9605A71-9694-CC9E-CFD5-CDF2F97493FB}"/>
              </a:ext>
            </a:extLst>
          </p:cNvPr>
          <p:cNvCxnSpPr/>
          <p:nvPr/>
        </p:nvCxnSpPr>
        <p:spPr>
          <a:xfrm>
            <a:off x="682177" y="4861911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E13DBD88-BCD7-8508-6FFA-B90762F7D6B0}"/>
              </a:ext>
            </a:extLst>
          </p:cNvPr>
          <p:cNvCxnSpPr/>
          <p:nvPr/>
        </p:nvCxnSpPr>
        <p:spPr>
          <a:xfrm>
            <a:off x="682177" y="5199842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2472E0B0-EC86-8137-F2F2-3C8F5A34E0E3}"/>
              </a:ext>
            </a:extLst>
          </p:cNvPr>
          <p:cNvCxnSpPr/>
          <p:nvPr/>
        </p:nvCxnSpPr>
        <p:spPr>
          <a:xfrm>
            <a:off x="6142616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323DFFC1-3A5D-5105-2FE0-A75E4BAFCFD8}"/>
              </a:ext>
            </a:extLst>
          </p:cNvPr>
          <p:cNvCxnSpPr/>
          <p:nvPr/>
        </p:nvCxnSpPr>
        <p:spPr>
          <a:xfrm>
            <a:off x="8876851" y="454799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500B5EC4-527B-B12F-F6CF-E2E10E53CAB1}"/>
              </a:ext>
            </a:extLst>
          </p:cNvPr>
          <p:cNvCxnSpPr/>
          <p:nvPr/>
        </p:nvCxnSpPr>
        <p:spPr>
          <a:xfrm>
            <a:off x="3444240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8E448B7A-DDFD-D3AF-0660-3A37DF9B5089}"/>
              </a:ext>
            </a:extLst>
          </p:cNvPr>
          <p:cNvSpPr txBox="1"/>
          <p:nvPr/>
        </p:nvSpPr>
        <p:spPr>
          <a:xfrm>
            <a:off x="682177" y="4550228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Document Version</a:t>
            </a:r>
            <a:endParaRPr lang="ko-KR" altLang="en-US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1C68633-70FA-8992-6234-299B67F5AC31}"/>
              </a:ext>
            </a:extLst>
          </p:cNvPr>
          <p:cNvSpPr txBox="1"/>
          <p:nvPr/>
        </p:nvSpPr>
        <p:spPr>
          <a:xfrm>
            <a:off x="3452270" y="4536481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Last Updated</a:t>
            </a:r>
            <a:endParaRPr lang="ko-KR" altLang="en-US" sz="16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507817-4DD5-D862-ABCE-D39C6AA2FA38}"/>
              </a:ext>
            </a:extLst>
          </p:cNvPr>
          <p:cNvSpPr txBox="1"/>
          <p:nvPr/>
        </p:nvSpPr>
        <p:spPr>
          <a:xfrm>
            <a:off x="6150646" y="4523357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Organization</a:t>
            </a:r>
            <a:endParaRPr lang="ko-KR" altLang="en-US" sz="1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E8CCFAB-C95C-1A8B-0230-1AF8C214703B}"/>
              </a:ext>
            </a:extLst>
          </p:cNvPr>
          <p:cNvSpPr txBox="1"/>
          <p:nvPr/>
        </p:nvSpPr>
        <p:spPr>
          <a:xfrm>
            <a:off x="8868821" y="4535135"/>
            <a:ext cx="2598831" cy="350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err="1"/>
              <a:t>Auther</a:t>
            </a:r>
            <a:endParaRPr lang="ko-KR" altLang="en-US" sz="16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C930074-DF7B-F495-D92A-C9EFD1098744}"/>
              </a:ext>
            </a:extLst>
          </p:cNvPr>
          <p:cNvSpPr txBox="1"/>
          <p:nvPr/>
        </p:nvSpPr>
        <p:spPr>
          <a:xfrm>
            <a:off x="682177" y="4861911"/>
            <a:ext cx="276206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0.1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A8CBD8C-5A89-5AA3-1C32-C116612F520E}"/>
              </a:ext>
            </a:extLst>
          </p:cNvPr>
          <p:cNvSpPr txBox="1"/>
          <p:nvPr/>
        </p:nvSpPr>
        <p:spPr>
          <a:xfrm>
            <a:off x="3454878" y="4890385"/>
            <a:ext cx="26716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2026.1.7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100A536-E1AD-C275-46DD-D0D48353E8D9}"/>
              </a:ext>
            </a:extLst>
          </p:cNvPr>
          <p:cNvSpPr txBox="1"/>
          <p:nvPr/>
        </p:nvSpPr>
        <p:spPr>
          <a:xfrm>
            <a:off x="6153252" y="4876810"/>
            <a:ext cx="27433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>
                <a:solidFill>
                  <a:schemeClr val="bg2">
                    <a:lumMod val="50000"/>
                  </a:schemeClr>
                </a:solidFill>
              </a:rPr>
              <a:t>경영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663C763-307E-9B99-8E01-909E1E103E7D}"/>
              </a:ext>
            </a:extLst>
          </p:cNvPr>
          <p:cNvSpPr txBox="1"/>
          <p:nvPr/>
        </p:nvSpPr>
        <p:spPr>
          <a:xfrm>
            <a:off x="8857054" y="4874143"/>
            <a:ext cx="26524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dirty="0">
                <a:solidFill>
                  <a:schemeClr val="bg2">
                    <a:lumMod val="50000"/>
                  </a:schemeClr>
                </a:solidFill>
              </a:rPr>
              <a:t>김태진</a:t>
            </a:r>
          </a:p>
        </p:txBody>
      </p:sp>
    </p:spTree>
    <p:extLst>
      <p:ext uri="{BB962C8B-B14F-4D97-AF65-F5344CB8AC3E}">
        <p14:creationId xmlns:p14="http://schemas.microsoft.com/office/powerpoint/2010/main" val="892576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D553B8-569B-0E69-2CC0-50F18230F4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2F970C7-6ADC-2FF4-C8CD-08759244CBB4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ko-KR" altLang="en-US" b="1" dirty="0" err="1">
                <a:solidFill>
                  <a:schemeClr val="bg1"/>
                </a:solidFill>
              </a:rPr>
              <a:t>프론트사용자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– </a:t>
            </a:r>
            <a:r>
              <a:rPr lang="ko-KR" altLang="en-US" b="1" dirty="0">
                <a:solidFill>
                  <a:schemeClr val="bg1"/>
                </a:solidFill>
              </a:rPr>
              <a:t>고객주문완료 후 페이지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CEB97A2-114E-FA4B-FE9C-7D5EA9D64600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프론트 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예약주문후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A2A0F68-774C-0216-93E2-BFC2E3D02C71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2025.1.7</a:t>
            </a:r>
            <a:endParaRPr lang="ko-KR" altLang="en-US" sz="1200" dirty="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F4D3F4E8-FAC0-89C6-2595-ECDF850F4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2</a:t>
            </a:fld>
            <a:endParaRPr lang="ko-KR" altLang="en-US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A900580D-9CEF-4A98-7B5D-85623F7EA1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7405833"/>
              </p:ext>
            </p:extLst>
          </p:nvPr>
        </p:nvGraphicFramePr>
        <p:xfrm>
          <a:off x="6096000" y="793342"/>
          <a:ext cx="5790657" cy="56953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065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54762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5147698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dirty="0">
                          <a:solidFill>
                            <a:schemeClr val="accent1"/>
                          </a:solidFill>
                        </a:rPr>
                        <a:t>기존처럼 주문시점일부터 출발일까지 정확한 일 수가 나와야 합니다</a:t>
                      </a:r>
                      <a:r>
                        <a:rPr lang="en-US" altLang="ko-KR" sz="1200" b="1" dirty="0">
                          <a:solidFill>
                            <a:schemeClr val="accent1"/>
                          </a:solidFill>
                        </a:rPr>
                        <a:t>.</a:t>
                      </a:r>
                      <a:br>
                        <a:rPr lang="en-US" altLang="ko-KR" sz="1200" b="1" dirty="0">
                          <a:solidFill>
                            <a:schemeClr val="accent1"/>
                          </a:solidFill>
                        </a:rPr>
                      </a:br>
                      <a:r>
                        <a:rPr lang="en-US" altLang="ko-KR" sz="1200" b="1" dirty="0">
                          <a:solidFill>
                            <a:schemeClr val="accent1"/>
                          </a:solidFill>
                        </a:rPr>
                        <a:t>-</a:t>
                      </a:r>
                      <a:r>
                        <a:rPr lang="en-US" altLang="ko-KR" sz="1200" b="1" baseline="0" dirty="0">
                          <a:solidFill>
                            <a:schemeClr val="accent1"/>
                          </a:solidFill>
                        </a:rPr>
                        <a:t> </a:t>
                      </a:r>
                      <a:r>
                        <a:rPr lang="ko-KR" altLang="en-US" sz="1200" b="1" baseline="0" dirty="0">
                          <a:solidFill>
                            <a:schemeClr val="accent1"/>
                          </a:solidFill>
                        </a:rPr>
                        <a:t>기간</a:t>
                      </a:r>
                      <a:r>
                        <a:rPr lang="en-US" altLang="ko-KR" sz="1200" b="1" baseline="0" dirty="0">
                          <a:solidFill>
                            <a:schemeClr val="accent1"/>
                          </a:solidFill>
                        </a:rPr>
                        <a:t> </a:t>
                      </a:r>
                      <a:r>
                        <a:rPr lang="ko-KR" altLang="en-US" sz="1200" b="1" baseline="0" dirty="0">
                          <a:solidFill>
                            <a:schemeClr val="accent1"/>
                          </a:solidFill>
                        </a:rPr>
                        <a:t>정확한 일수 나옵니다</a:t>
                      </a:r>
                      <a:r>
                        <a:rPr lang="en-US" altLang="ko-KR" sz="1200" b="1" baseline="0" dirty="0">
                          <a:solidFill>
                            <a:schemeClr val="accent1"/>
                          </a:solidFill>
                        </a:rPr>
                        <a:t>.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1" baseline="0" dirty="0">
                          <a:solidFill>
                            <a:schemeClr val="accent1"/>
                          </a:solidFill>
                        </a:rPr>
                        <a:t>   - </a:t>
                      </a:r>
                      <a:r>
                        <a:rPr lang="ko-KR" altLang="en-US" sz="1200" b="1" baseline="0" dirty="0">
                          <a:solidFill>
                            <a:schemeClr val="accent1"/>
                          </a:solidFill>
                        </a:rPr>
                        <a:t>테스트 </a:t>
                      </a:r>
                      <a:r>
                        <a:rPr lang="en-US" altLang="ko-KR" sz="1200" b="1" baseline="0" dirty="0">
                          <a:solidFill>
                            <a:schemeClr val="accent1"/>
                          </a:solidFill>
                        </a:rPr>
                        <a:t>:  </a:t>
                      </a:r>
                      <a:r>
                        <a:rPr lang="ko-KR" altLang="en-US" sz="1200" b="1" baseline="0" dirty="0">
                          <a:solidFill>
                            <a:schemeClr val="accent1"/>
                          </a:solidFill>
                        </a:rPr>
                        <a:t>완주 대둔산 </a:t>
                      </a:r>
                      <a:r>
                        <a:rPr lang="en-US" altLang="ko-KR" sz="1200" b="1" baseline="0" dirty="0">
                          <a:solidFill>
                            <a:schemeClr val="accent1"/>
                          </a:solidFill>
                        </a:rPr>
                        <a:t>2</a:t>
                      </a:r>
                      <a:r>
                        <a:rPr lang="ko-KR" altLang="en-US" sz="1200" b="1" baseline="0" dirty="0">
                          <a:solidFill>
                            <a:schemeClr val="accent1"/>
                          </a:solidFill>
                        </a:rPr>
                        <a:t>월</a:t>
                      </a:r>
                      <a:r>
                        <a:rPr lang="en-US" altLang="ko-KR" sz="1200" b="1" baseline="0" dirty="0">
                          <a:solidFill>
                            <a:schemeClr val="accent1"/>
                          </a:solidFill>
                        </a:rPr>
                        <a:t>1</a:t>
                      </a:r>
                      <a:r>
                        <a:rPr lang="ko-KR" altLang="en-US" sz="1200" b="1" baseline="0" dirty="0">
                          <a:solidFill>
                            <a:schemeClr val="accent1"/>
                          </a:solidFill>
                        </a:rPr>
                        <a:t>일 </a:t>
                      </a:r>
                      <a:r>
                        <a:rPr lang="ko-KR" altLang="en-US" sz="1200" b="1" baseline="0" dirty="0" err="1">
                          <a:solidFill>
                            <a:schemeClr val="accent1"/>
                          </a:solidFill>
                        </a:rPr>
                        <a:t>예약시</a:t>
                      </a:r>
                      <a:r>
                        <a:rPr lang="ko-KR" altLang="en-US" sz="1200" b="1" baseline="0" dirty="0">
                          <a:solidFill>
                            <a:schemeClr val="accent1"/>
                          </a:solidFill>
                        </a:rPr>
                        <a:t> 총 </a:t>
                      </a:r>
                      <a:r>
                        <a:rPr lang="en-US" altLang="ko-KR" sz="1200" b="1" baseline="0" dirty="0">
                          <a:solidFill>
                            <a:schemeClr val="accent1"/>
                          </a:solidFill>
                        </a:rPr>
                        <a:t>20</a:t>
                      </a:r>
                      <a:r>
                        <a:rPr lang="ko-KR" altLang="en-US" sz="1200" b="1" baseline="0" dirty="0">
                          <a:solidFill>
                            <a:schemeClr val="accent1"/>
                          </a:solidFill>
                        </a:rPr>
                        <a:t>일</a:t>
                      </a:r>
                      <a:endParaRPr lang="en-US" altLang="ko-KR" sz="1200" b="1" dirty="0">
                        <a:solidFill>
                          <a:schemeClr val="accent1"/>
                        </a:solidFill>
                      </a:endParaRP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0" u="none" dirty="0">
                          <a:solidFill>
                            <a:schemeClr val="tx1"/>
                          </a:solidFill>
                        </a:rPr>
                        <a:t>주문 후 </a:t>
                      </a:r>
                      <a:r>
                        <a:rPr lang="en-US" altLang="ko-KR" sz="1200" b="0" u="none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ko-KR" altLang="en-US" sz="1200" b="0" u="none" dirty="0">
                          <a:solidFill>
                            <a:schemeClr val="tx1"/>
                          </a:solidFill>
                        </a:rPr>
                        <a:t>시간 이내 입금 확인이 되지 않을 경우</a:t>
                      </a:r>
                      <a:r>
                        <a:rPr lang="en-US" altLang="ko-KR" sz="1200" b="0" u="none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ko-KR" altLang="en-US" sz="1200" b="0" u="none" dirty="0">
                          <a:solidFill>
                            <a:schemeClr val="tx1"/>
                          </a:solidFill>
                        </a:rPr>
                        <a:t>예약은 예약관리에서 예약취소와 동시에 버스좌석도 취소로 바뀌어야 합니다</a:t>
                      </a:r>
                      <a:r>
                        <a:rPr lang="en-US" altLang="ko-KR" sz="1200" b="0" u="none" dirty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lang="en-US" altLang="ko-KR" sz="1200" b="0" u="none" dirty="0">
                          <a:solidFill>
                            <a:srgbClr val="FF0000"/>
                          </a:solidFill>
                        </a:rPr>
                        <a:t> –</a:t>
                      </a:r>
                      <a:r>
                        <a:rPr lang="ko-KR" altLang="en-US" sz="1200" b="0" u="none" dirty="0">
                          <a:solidFill>
                            <a:srgbClr val="FF0000"/>
                          </a:solidFill>
                        </a:rPr>
                        <a:t>처리완료</a:t>
                      </a:r>
                      <a:r>
                        <a:rPr lang="en-US" altLang="ko-KR" sz="1200" b="0" u="none" dirty="0">
                          <a:solidFill>
                            <a:srgbClr val="FF0000"/>
                          </a:solidFill>
                        </a:rPr>
                        <a:t>(</a:t>
                      </a:r>
                      <a:r>
                        <a:rPr lang="en-US" altLang="ko-KR" sz="1200" b="0" u="none" dirty="0" err="1">
                          <a:solidFill>
                            <a:srgbClr val="FF0000"/>
                          </a:solidFill>
                        </a:rPr>
                        <a:t>cron</a:t>
                      </a:r>
                      <a:r>
                        <a:rPr lang="ko-KR" altLang="en-US" sz="1200" b="0" u="none" dirty="0">
                          <a:solidFill>
                            <a:srgbClr val="FF0000"/>
                          </a:solidFill>
                        </a:rPr>
                        <a:t>처리</a:t>
                      </a:r>
                      <a:r>
                        <a:rPr lang="en-US" altLang="ko-KR" sz="1200" b="0" u="none" dirty="0">
                          <a:solidFill>
                            <a:srgbClr val="FF0000"/>
                          </a:solidFill>
                        </a:rPr>
                        <a:t>)</a:t>
                      </a: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u="sng" dirty="0">
                          <a:solidFill>
                            <a:schemeClr val="tx1"/>
                          </a:solidFill>
                        </a:rPr>
                        <a:t>주문 후 </a:t>
                      </a: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ko-KR" altLang="en-US" sz="1200" b="1" u="sng" dirty="0">
                          <a:solidFill>
                            <a:schemeClr val="tx1"/>
                          </a:solidFill>
                        </a:rPr>
                        <a:t>시간 이내 입금 확인이 되지 않을 경우</a:t>
                      </a: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</a:rPr>
                        <a:t>, 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</a:rPr>
                        <a:t>   </a:t>
                      </a:r>
                      <a:r>
                        <a:rPr lang="ko-KR" altLang="en-US" sz="1200" b="1" u="sng" dirty="0">
                          <a:solidFill>
                            <a:schemeClr val="tx1"/>
                          </a:solidFill>
                        </a:rPr>
                        <a:t>예약은 자동 취소됩니다</a:t>
                      </a: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</a:rPr>
                        <a:t>.    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</a:rPr>
                        <a:t>   </a:t>
                      </a:r>
                      <a:r>
                        <a:rPr lang="ko-KR" altLang="en-US" sz="1200" b="1" u="sng" dirty="0">
                          <a:solidFill>
                            <a:schemeClr val="tx1"/>
                          </a:solidFill>
                        </a:rPr>
                        <a:t>주문자와 입금자가 다를 경우도</a:t>
                      </a:r>
                      <a:endParaRPr lang="en-US" altLang="ko-KR" sz="1200" b="1" u="sng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</a:rPr>
                        <a:t>    </a:t>
                      </a:r>
                      <a:r>
                        <a:rPr lang="ko-KR" altLang="en-US" sz="1200" b="1" u="sng" dirty="0">
                          <a:solidFill>
                            <a:schemeClr val="tx1"/>
                          </a:solidFill>
                        </a:rPr>
                        <a:t>주문이 취소됩니다</a:t>
                      </a: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</a:rPr>
                        <a:t>. 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</a:rPr>
                        <a:t>    </a:t>
                      </a:r>
                      <a:r>
                        <a:rPr lang="ko-KR" altLang="en-US" sz="1200" b="1" u="sng" dirty="0">
                          <a:solidFill>
                            <a:schemeClr val="tx1"/>
                          </a:solidFill>
                        </a:rPr>
                        <a:t>주문자로 입금을 해주세요</a:t>
                      </a: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---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밑에 부분에 문구 </a:t>
                      </a:r>
                      <a:r>
                        <a:rPr lang="ko-KR" altLang="en-US" sz="1200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추가표기해주세요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</a:t>
                      </a:r>
                      <a:br>
                        <a:rPr lang="en-US" altLang="ko-KR" sz="1200" b="1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</a:br>
                      <a:r>
                        <a:rPr lang="en-US" altLang="ko-KR" sz="1200" b="1" dirty="0">
                          <a:solidFill>
                            <a:schemeClr val="accent1"/>
                          </a:solidFill>
                          <a:sym typeface="Wingdings" panose="05000000000000000000" pitchFamily="2" charset="2"/>
                        </a:rPr>
                        <a:t>- </a:t>
                      </a:r>
                      <a:r>
                        <a:rPr lang="ko-KR" altLang="en-US" sz="1200" b="1" dirty="0">
                          <a:solidFill>
                            <a:schemeClr val="accent1"/>
                          </a:solidFill>
                          <a:sym typeface="Wingdings" panose="05000000000000000000" pitchFamily="2" charset="2"/>
                        </a:rPr>
                        <a:t>예약이 확정되거나</a:t>
                      </a:r>
                      <a:r>
                        <a:rPr lang="en-US" altLang="ko-KR" sz="1200" b="1" dirty="0">
                          <a:solidFill>
                            <a:schemeClr val="accent1"/>
                          </a:solidFill>
                          <a:sym typeface="Wingdings" panose="05000000000000000000" pitchFamily="2" charset="2"/>
                        </a:rPr>
                        <a:t>, </a:t>
                      </a:r>
                      <a:r>
                        <a:rPr lang="ko-KR" altLang="en-US" sz="1200" b="1" dirty="0">
                          <a:solidFill>
                            <a:schemeClr val="accent1"/>
                          </a:solidFill>
                          <a:sym typeface="Wingdings" panose="05000000000000000000" pitchFamily="2" charset="2"/>
                        </a:rPr>
                        <a:t>결제완료 된 고객중에서도 주문자와 입금자가 다르면 </a:t>
                      </a:r>
                      <a:r>
                        <a:rPr lang="en-US" altLang="ko-KR" sz="1200" b="1" dirty="0">
                          <a:solidFill>
                            <a:schemeClr val="accent1"/>
                          </a:solidFill>
                          <a:sym typeface="Wingdings" panose="05000000000000000000" pitchFamily="2" charset="2"/>
                        </a:rPr>
                        <a:t/>
                      </a:r>
                      <a:br>
                        <a:rPr lang="en-US" altLang="ko-KR" sz="1200" b="1" dirty="0">
                          <a:solidFill>
                            <a:schemeClr val="accent1"/>
                          </a:solidFill>
                          <a:sym typeface="Wingdings" panose="05000000000000000000" pitchFamily="2" charset="2"/>
                        </a:rPr>
                      </a:br>
                      <a:r>
                        <a:rPr lang="en-US" altLang="ko-KR" sz="1200" b="1" dirty="0">
                          <a:solidFill>
                            <a:schemeClr val="accent1"/>
                          </a:solidFill>
                          <a:sym typeface="Wingdings" panose="05000000000000000000" pitchFamily="2" charset="2"/>
                        </a:rPr>
                        <a:t>   </a:t>
                      </a:r>
                      <a:r>
                        <a:rPr lang="ko-KR" altLang="en-US" sz="1200" b="1" dirty="0">
                          <a:solidFill>
                            <a:schemeClr val="accent1"/>
                          </a:solidFill>
                          <a:sym typeface="Wingdings" panose="05000000000000000000" pitchFamily="2" charset="2"/>
                        </a:rPr>
                        <a:t>주문이 </a:t>
                      </a:r>
                      <a:r>
                        <a:rPr lang="ko-KR" altLang="en-US" sz="1200" b="1" dirty="0" err="1">
                          <a:solidFill>
                            <a:schemeClr val="accent1"/>
                          </a:solidFill>
                          <a:sym typeface="Wingdings" panose="05000000000000000000" pitchFamily="2" charset="2"/>
                        </a:rPr>
                        <a:t>취소됩니가</a:t>
                      </a:r>
                      <a:r>
                        <a:rPr lang="en-US" altLang="ko-KR" sz="1200" b="1" dirty="0">
                          <a:solidFill>
                            <a:schemeClr val="accent1"/>
                          </a:solidFill>
                          <a:sym typeface="Wingdings" panose="05000000000000000000" pitchFamily="2" charset="2"/>
                        </a:rPr>
                        <a:t>? </a:t>
                      </a:r>
                      <a:endParaRPr lang="en-US" altLang="ko-KR" sz="1200" b="1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</a:rPr>
                        <a:t>신용카드결제 버튼 위에도 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</a:rPr>
                        <a:t>한번더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</a:rPr>
                        <a:t> 위에 문구를 표기해주세요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pic>
        <p:nvPicPr>
          <p:cNvPr id="7" name="그림 6" descr="텍스트, 스크린샷, 차량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90FC7BE-2FEA-E3A2-B85D-5E63F57DE4D6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343" y="924560"/>
            <a:ext cx="2243927" cy="4064000"/>
          </a:xfrm>
          <a:prstGeom prst="rect">
            <a:avLst/>
          </a:prstGeom>
        </p:spPr>
      </p:pic>
      <p:pic>
        <p:nvPicPr>
          <p:cNvPr id="10" name="그림 9" descr="텍스트, 스크린샷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EE423BB-9D99-1AC7-BC81-15548B3475B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3534" y="924560"/>
            <a:ext cx="1658679" cy="3037840"/>
          </a:xfrm>
          <a:prstGeom prst="rect">
            <a:avLst/>
          </a:prstGeom>
        </p:spPr>
      </p:pic>
      <p:sp>
        <p:nvSpPr>
          <p:cNvPr id="12" name="직사각형 11">
            <a:extLst>
              <a:ext uri="{FF2B5EF4-FFF2-40B4-BE49-F238E27FC236}">
                <a16:creationId xmlns:a16="http://schemas.microsoft.com/office/drawing/2014/main" id="{6A9D1E62-2478-F0BD-BE29-28FB59359670}"/>
              </a:ext>
            </a:extLst>
          </p:cNvPr>
          <p:cNvSpPr/>
          <p:nvPr/>
        </p:nvSpPr>
        <p:spPr>
          <a:xfrm>
            <a:off x="579120" y="2021840"/>
            <a:ext cx="365760" cy="233680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cxnSp>
        <p:nvCxnSpPr>
          <p:cNvPr id="28" name="직선 화살표 연결선 27">
            <a:extLst>
              <a:ext uri="{FF2B5EF4-FFF2-40B4-BE49-F238E27FC236}">
                <a16:creationId xmlns:a16="http://schemas.microsoft.com/office/drawing/2014/main" id="{23ED8C2B-FE17-6F6B-C73A-1F5E9B2D1E8F}"/>
              </a:ext>
            </a:extLst>
          </p:cNvPr>
          <p:cNvCxnSpPr>
            <a:cxnSpLocks/>
            <a:stCxn id="12" idx="3"/>
          </p:cNvCxnSpPr>
          <p:nvPr/>
        </p:nvCxnSpPr>
        <p:spPr>
          <a:xfrm flipV="1">
            <a:off x="944880" y="1530417"/>
            <a:ext cx="5355989" cy="60826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B2C1C382-EE3E-94CD-40DB-A5AB6D3DEECF}"/>
              </a:ext>
            </a:extLst>
          </p:cNvPr>
          <p:cNvSpPr/>
          <p:nvPr/>
        </p:nvSpPr>
        <p:spPr>
          <a:xfrm>
            <a:off x="2864230" y="1963420"/>
            <a:ext cx="1504570" cy="175260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cxnSp>
        <p:nvCxnSpPr>
          <p:cNvPr id="17" name="직선 화살표 연결선 16">
            <a:extLst>
              <a:ext uri="{FF2B5EF4-FFF2-40B4-BE49-F238E27FC236}">
                <a16:creationId xmlns:a16="http://schemas.microsoft.com/office/drawing/2014/main" id="{F6D76B18-160A-5B45-2D2E-CF6A7EE0A12A}"/>
              </a:ext>
            </a:extLst>
          </p:cNvPr>
          <p:cNvCxnSpPr>
            <a:cxnSpLocks/>
            <a:stCxn id="16" idx="3"/>
          </p:cNvCxnSpPr>
          <p:nvPr/>
        </p:nvCxnSpPr>
        <p:spPr>
          <a:xfrm>
            <a:off x="4368800" y="2051050"/>
            <a:ext cx="1859280" cy="26907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pic>
        <p:nvPicPr>
          <p:cNvPr id="21" name="그림 20" descr="텍스트, 스크린샷, 디스플레이, 폰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BE7DC1E0-B059-28A8-8403-8E05940E582F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9606" y="4105038"/>
            <a:ext cx="2131805" cy="269120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22" name="직사각형 21">
            <a:extLst>
              <a:ext uri="{FF2B5EF4-FFF2-40B4-BE49-F238E27FC236}">
                <a16:creationId xmlns:a16="http://schemas.microsoft.com/office/drawing/2014/main" id="{D1F6BBD0-616C-E136-2F86-A287ACEB43D4}"/>
              </a:ext>
            </a:extLst>
          </p:cNvPr>
          <p:cNvSpPr/>
          <p:nvPr/>
        </p:nvSpPr>
        <p:spPr>
          <a:xfrm>
            <a:off x="3573223" y="5643243"/>
            <a:ext cx="1504570" cy="175260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cxnSp>
        <p:nvCxnSpPr>
          <p:cNvPr id="23" name="직선 화살표 연결선 22">
            <a:extLst>
              <a:ext uri="{FF2B5EF4-FFF2-40B4-BE49-F238E27FC236}">
                <a16:creationId xmlns:a16="http://schemas.microsoft.com/office/drawing/2014/main" id="{45402B88-B0A7-541E-BF2F-2667396C1A9E}"/>
              </a:ext>
            </a:extLst>
          </p:cNvPr>
          <p:cNvCxnSpPr>
            <a:cxnSpLocks/>
          </p:cNvCxnSpPr>
          <p:nvPr/>
        </p:nvCxnSpPr>
        <p:spPr>
          <a:xfrm flipV="1">
            <a:off x="5103129" y="3220720"/>
            <a:ext cx="1197740" cy="251015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602CE94E-4E12-0FCB-1E62-87676516998A}"/>
              </a:ext>
            </a:extLst>
          </p:cNvPr>
          <p:cNvSpPr txBox="1"/>
          <p:nvPr/>
        </p:nvSpPr>
        <p:spPr>
          <a:xfrm>
            <a:off x="6746240" y="4931753"/>
            <a:ext cx="5053274" cy="15927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1300" b="1" dirty="0">
                <a:solidFill>
                  <a:srgbClr val="00B0F0"/>
                </a:solidFill>
              </a:rPr>
              <a:t>2</a:t>
            </a:r>
            <a:r>
              <a:rPr lang="ko-KR" altLang="en-US" sz="1300" b="1" dirty="0">
                <a:solidFill>
                  <a:srgbClr val="00B0F0"/>
                </a:solidFill>
              </a:rPr>
              <a:t>시간이내 </a:t>
            </a:r>
            <a:r>
              <a:rPr lang="ko-KR" altLang="en-US" sz="1300" b="1" dirty="0" err="1">
                <a:solidFill>
                  <a:srgbClr val="00B0F0"/>
                </a:solidFill>
              </a:rPr>
              <a:t>입금자달라도</a:t>
            </a:r>
            <a:r>
              <a:rPr lang="en-US" altLang="ko-KR" sz="1300" b="1" dirty="0">
                <a:solidFill>
                  <a:srgbClr val="00B0F0"/>
                </a:solidFill>
              </a:rPr>
              <a:t>, </a:t>
            </a:r>
            <a:r>
              <a:rPr lang="ko-KR" altLang="en-US" sz="1300" b="1" dirty="0">
                <a:solidFill>
                  <a:srgbClr val="00B0F0"/>
                </a:solidFill>
              </a:rPr>
              <a:t>예약확정</a:t>
            </a:r>
            <a:r>
              <a:rPr lang="en-US" altLang="ko-KR" sz="1300" b="1" dirty="0">
                <a:solidFill>
                  <a:srgbClr val="00B0F0"/>
                </a:solidFill>
              </a:rPr>
              <a:t> </a:t>
            </a:r>
            <a:r>
              <a:rPr lang="ko-KR" altLang="en-US" sz="1300" b="1" dirty="0">
                <a:solidFill>
                  <a:srgbClr val="00B0F0"/>
                </a:solidFill>
              </a:rPr>
              <a:t>결제완료는 전화가 와서 </a:t>
            </a:r>
            <a:r>
              <a:rPr lang="ko-KR" altLang="en-US" sz="1300" b="1" dirty="0" err="1">
                <a:solidFill>
                  <a:srgbClr val="00B0F0"/>
                </a:solidFill>
              </a:rPr>
              <a:t>수동처리된</a:t>
            </a:r>
            <a:r>
              <a:rPr lang="ko-KR" altLang="en-US" sz="1300" b="1" dirty="0">
                <a:solidFill>
                  <a:srgbClr val="00B0F0"/>
                </a:solidFill>
              </a:rPr>
              <a:t> 경우라서 취소하면 안되고</a:t>
            </a:r>
            <a:r>
              <a:rPr lang="en-US" altLang="ko-KR" sz="1300" b="1" dirty="0">
                <a:solidFill>
                  <a:srgbClr val="00B0F0"/>
                </a:solidFill>
              </a:rPr>
              <a:t>,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1300" b="1" dirty="0">
                <a:solidFill>
                  <a:srgbClr val="00B0F0"/>
                </a:solidFill>
              </a:rPr>
              <a:t>2</a:t>
            </a:r>
            <a:r>
              <a:rPr lang="ko-KR" altLang="en-US" sz="1300" b="1" dirty="0">
                <a:solidFill>
                  <a:srgbClr val="00B0F0"/>
                </a:solidFill>
              </a:rPr>
              <a:t>시간이내 예약확정</a:t>
            </a:r>
            <a:r>
              <a:rPr lang="en-US" altLang="ko-KR" sz="1300" b="1" dirty="0">
                <a:solidFill>
                  <a:srgbClr val="00B0F0"/>
                </a:solidFill>
              </a:rPr>
              <a:t>, </a:t>
            </a:r>
            <a:r>
              <a:rPr lang="ko-KR" altLang="en-US" sz="1300" b="1" dirty="0">
                <a:solidFill>
                  <a:srgbClr val="00B0F0"/>
                </a:solidFill>
              </a:rPr>
              <a:t>결제완료 안 된 경우 주문자와 입금자가 달라서 </a:t>
            </a:r>
            <a:r>
              <a:rPr lang="ko-KR" altLang="en-US" sz="1300" b="1" dirty="0" err="1">
                <a:solidFill>
                  <a:srgbClr val="00B0F0"/>
                </a:solidFill>
              </a:rPr>
              <a:t>처리안되면</a:t>
            </a:r>
            <a:r>
              <a:rPr lang="ko-KR" altLang="en-US" sz="1300" b="1" dirty="0">
                <a:solidFill>
                  <a:srgbClr val="00B0F0"/>
                </a:solidFill>
              </a:rPr>
              <a:t> </a:t>
            </a:r>
            <a:r>
              <a:rPr lang="en-US" altLang="ko-KR" sz="1300" b="1" dirty="0">
                <a:solidFill>
                  <a:srgbClr val="00B0F0"/>
                </a:solidFill>
              </a:rPr>
              <a:t>2</a:t>
            </a:r>
            <a:r>
              <a:rPr lang="ko-KR" altLang="en-US" sz="1300" b="1" dirty="0" err="1">
                <a:solidFill>
                  <a:srgbClr val="00B0F0"/>
                </a:solidFill>
              </a:rPr>
              <a:t>시간지나면</a:t>
            </a:r>
            <a:r>
              <a:rPr lang="ko-KR" altLang="en-US" sz="1300" b="1" dirty="0">
                <a:solidFill>
                  <a:srgbClr val="00B0F0"/>
                </a:solidFill>
              </a:rPr>
              <a:t> </a:t>
            </a:r>
            <a:r>
              <a:rPr lang="ko-KR" altLang="en-US" sz="1300" b="1" dirty="0" err="1">
                <a:solidFill>
                  <a:srgbClr val="00B0F0"/>
                </a:solidFill>
              </a:rPr>
              <a:t>자동문자나가고</a:t>
            </a:r>
            <a:r>
              <a:rPr lang="ko-KR" altLang="en-US" sz="1300" b="1" dirty="0">
                <a:solidFill>
                  <a:srgbClr val="00B0F0"/>
                </a:solidFill>
              </a:rPr>
              <a:t> </a:t>
            </a:r>
            <a:r>
              <a:rPr lang="ko-KR" altLang="en-US" sz="1300" b="1" dirty="0" err="1">
                <a:solidFill>
                  <a:srgbClr val="00B0F0"/>
                </a:solidFill>
              </a:rPr>
              <a:t>자동취소되야합니다</a:t>
            </a:r>
            <a:r>
              <a:rPr lang="en-US" altLang="ko-KR" sz="1300" b="1" dirty="0" smtClean="0">
                <a:solidFill>
                  <a:srgbClr val="00B0F0"/>
                </a:solidFill>
              </a:rPr>
              <a:t>. </a:t>
            </a:r>
            <a:r>
              <a:rPr lang="en-US" altLang="ko-KR" sz="1300" b="1" dirty="0" smtClean="0">
                <a:solidFill>
                  <a:srgbClr val="FF0000"/>
                </a:solidFill>
              </a:rPr>
              <a:t>– </a:t>
            </a:r>
            <a:r>
              <a:rPr lang="ko-KR" altLang="en-US" sz="1300" b="1" dirty="0" smtClean="0">
                <a:solidFill>
                  <a:srgbClr val="FF0000"/>
                </a:solidFill>
              </a:rPr>
              <a:t>처리완료</a:t>
            </a:r>
            <a:r>
              <a:rPr lang="en-US" altLang="ko-KR" sz="1300" b="1" dirty="0" smtClean="0">
                <a:solidFill>
                  <a:srgbClr val="FF0000"/>
                </a:solidFill>
              </a:rPr>
              <a:t>(</a:t>
            </a:r>
            <a:r>
              <a:rPr lang="ko-KR" altLang="en-US" sz="1300" b="1" dirty="0" smtClean="0">
                <a:solidFill>
                  <a:srgbClr val="FF0000"/>
                </a:solidFill>
              </a:rPr>
              <a:t>상태가 </a:t>
            </a:r>
            <a:r>
              <a:rPr lang="ko-KR" altLang="en-US" sz="1300" b="1" dirty="0" err="1" smtClean="0">
                <a:solidFill>
                  <a:srgbClr val="FF0000"/>
                </a:solidFill>
              </a:rPr>
              <a:t>예약신청만</a:t>
            </a:r>
            <a:r>
              <a:rPr lang="ko-KR" altLang="en-US" sz="1300" b="1" dirty="0" smtClean="0">
                <a:solidFill>
                  <a:srgbClr val="FF0000"/>
                </a:solidFill>
              </a:rPr>
              <a:t> </a:t>
            </a:r>
            <a:r>
              <a:rPr lang="ko-KR" altLang="en-US" sz="1300" b="1" dirty="0" err="1" smtClean="0">
                <a:solidFill>
                  <a:srgbClr val="FF0000"/>
                </a:solidFill>
              </a:rPr>
              <a:t>자동취소됩니다</a:t>
            </a:r>
            <a:r>
              <a:rPr lang="en-US" altLang="ko-KR" sz="1300" b="1" dirty="0" smtClean="0">
                <a:solidFill>
                  <a:srgbClr val="FF0000"/>
                </a:solidFill>
              </a:rPr>
              <a:t>.)</a:t>
            </a:r>
            <a:endParaRPr lang="ko-KR" altLang="en-US" sz="1300" b="1" dirty="0">
              <a:solidFill>
                <a:srgbClr val="FF0000"/>
              </a:solidFill>
            </a:endParaRPr>
          </a:p>
        </p:txBody>
      </p:sp>
      <p:cxnSp>
        <p:nvCxnSpPr>
          <p:cNvPr id="6" name="직선 화살표 연결선 5">
            <a:extLst>
              <a:ext uri="{FF2B5EF4-FFF2-40B4-BE49-F238E27FC236}">
                <a16:creationId xmlns:a16="http://schemas.microsoft.com/office/drawing/2014/main" id="{2CC8A217-1E78-A375-DAC5-D7512D30A929}"/>
              </a:ext>
            </a:extLst>
          </p:cNvPr>
          <p:cNvCxnSpPr>
            <a:cxnSpLocks/>
            <a:stCxn id="3" idx="0"/>
          </p:cNvCxnSpPr>
          <p:nvPr/>
        </p:nvCxnSpPr>
        <p:spPr>
          <a:xfrm flipH="1" flipV="1">
            <a:off x="7944657" y="4557077"/>
            <a:ext cx="1328220" cy="374676"/>
          </a:xfrm>
          <a:prstGeom prst="straightConnector1">
            <a:avLst/>
          </a:prstGeom>
          <a:ln w="57150">
            <a:solidFill>
              <a:srgbClr val="00B0F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7158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84AFA3-20B1-840D-70DD-BB21745AFC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5B98BB1-2715-AB03-BFC9-560881949D18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ADMIN-</a:t>
            </a:r>
            <a:r>
              <a:rPr lang="ko-KR" altLang="en-US" b="1" dirty="0">
                <a:solidFill>
                  <a:schemeClr val="bg1"/>
                </a:solidFill>
              </a:rPr>
              <a:t>고객관리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AAFE5AA-8B70-74BE-E673-6749D7723ADF}"/>
              </a:ext>
            </a:extLst>
          </p:cNvPr>
          <p:cNvSpPr txBox="1"/>
          <p:nvPr/>
        </p:nvSpPr>
        <p:spPr>
          <a:xfrm>
            <a:off x="64655" y="331056"/>
            <a:ext cx="12192000" cy="504923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b="1" dirty="0">
                <a:solidFill>
                  <a:srgbClr val="002060"/>
                </a:solidFill>
              </a:rPr>
              <a:t>경영관리시스템</a:t>
            </a:r>
            <a:r>
              <a:rPr lang="en-US" altLang="ko-KR" b="1" dirty="0">
                <a:solidFill>
                  <a:srgbClr val="002060"/>
                </a:solidFill>
              </a:rPr>
              <a:t>&gt; </a:t>
            </a:r>
            <a:r>
              <a:rPr lang="ko-KR" altLang="en-US" b="1" dirty="0">
                <a:solidFill>
                  <a:srgbClr val="002060"/>
                </a:solidFill>
              </a:rPr>
              <a:t>판매관리시스템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9B59F69-1580-9129-8FE5-26CA3F45A730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2026.1.7</a:t>
            </a:r>
            <a:endParaRPr lang="ko-KR" altLang="en-US" sz="1200" dirty="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563382E0-FEE9-2A4D-9BC7-034912946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3</a:t>
            </a:fld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DA3F606-8B51-BB48-FDE6-164C1F88A766}"/>
              </a:ext>
            </a:extLst>
          </p:cNvPr>
          <p:cNvSpPr txBox="1"/>
          <p:nvPr/>
        </p:nvSpPr>
        <p:spPr>
          <a:xfrm>
            <a:off x="5671123" y="1416746"/>
            <a:ext cx="6382870" cy="544027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dirty="0">
                <a:solidFill>
                  <a:srgbClr val="EE0000"/>
                </a:solidFill>
              </a:rPr>
              <a:t>1-1. </a:t>
            </a:r>
            <a:r>
              <a:rPr lang="ko-KR" altLang="en-US" dirty="0" err="1">
                <a:solidFill>
                  <a:srgbClr val="EE0000"/>
                </a:solidFill>
              </a:rPr>
              <a:t>검색테이터의</a:t>
            </a:r>
            <a:r>
              <a:rPr lang="ko-KR" altLang="en-US" dirty="0">
                <a:solidFill>
                  <a:srgbClr val="EE0000"/>
                </a:solidFill>
              </a:rPr>
              <a:t> 수치는 </a:t>
            </a:r>
            <a:r>
              <a:rPr lang="en-US" altLang="ko-KR" dirty="0">
                <a:solidFill>
                  <a:srgbClr val="EE0000"/>
                </a:solidFill>
              </a:rPr>
              <a:t>“</a:t>
            </a:r>
            <a:r>
              <a:rPr lang="ko-KR" altLang="en-US" dirty="0">
                <a:solidFill>
                  <a:srgbClr val="EE0000"/>
                </a:solidFill>
              </a:rPr>
              <a:t>예약관리</a:t>
            </a:r>
            <a:r>
              <a:rPr lang="en-US" altLang="ko-KR" dirty="0">
                <a:solidFill>
                  <a:srgbClr val="EE0000"/>
                </a:solidFill>
              </a:rPr>
              <a:t>/</a:t>
            </a:r>
            <a:r>
              <a:rPr lang="ko-KR" altLang="en-US" dirty="0">
                <a:solidFill>
                  <a:srgbClr val="EE0000"/>
                </a:solidFill>
              </a:rPr>
              <a:t>개인별 예약현황</a:t>
            </a:r>
            <a:r>
              <a:rPr lang="en-US" altLang="ko-KR" dirty="0">
                <a:solidFill>
                  <a:srgbClr val="EE0000"/>
                </a:solidFill>
              </a:rPr>
              <a:t>”</a:t>
            </a:r>
            <a:r>
              <a:rPr lang="ko-KR" altLang="en-US" dirty="0">
                <a:solidFill>
                  <a:srgbClr val="EE0000"/>
                </a:solidFill>
              </a:rPr>
              <a:t> 자료와 일치되어야 됨 </a:t>
            </a:r>
            <a:endParaRPr lang="en-US" altLang="ko-KR" dirty="0">
              <a:solidFill>
                <a:srgbClr val="EE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dirty="0"/>
              <a:t>1-2. “</a:t>
            </a:r>
            <a:r>
              <a:rPr lang="ko-KR" altLang="en-US" dirty="0"/>
              <a:t>예약관리</a:t>
            </a:r>
            <a:r>
              <a:rPr lang="en-US" altLang="ko-KR" dirty="0"/>
              <a:t>/</a:t>
            </a:r>
            <a:r>
              <a:rPr lang="ko-KR" altLang="en-US" dirty="0"/>
              <a:t>개인별 예약현황</a:t>
            </a:r>
            <a:r>
              <a:rPr lang="en-US" altLang="ko-KR" dirty="0"/>
              <a:t>”</a:t>
            </a:r>
            <a:r>
              <a:rPr lang="ko-KR" altLang="en-US" dirty="0"/>
              <a:t> 검색 조건 중</a:t>
            </a:r>
            <a:r>
              <a:rPr lang="en-US" altLang="ko-KR" dirty="0"/>
              <a:t>, </a:t>
            </a:r>
          </a:p>
          <a:p>
            <a:pPr>
              <a:lnSpc>
                <a:spcPct val="150000"/>
              </a:lnSpc>
            </a:pPr>
            <a:r>
              <a:rPr lang="ko-KR" altLang="en-US" dirty="0"/>
              <a:t>  </a:t>
            </a:r>
            <a:r>
              <a:rPr lang="en-US" altLang="ko-KR" dirty="0"/>
              <a:t>   2-1. </a:t>
            </a:r>
            <a:r>
              <a:rPr lang="ko-KR" altLang="en-US" dirty="0"/>
              <a:t>예약상태 </a:t>
            </a:r>
            <a:r>
              <a:rPr lang="en-US" altLang="ko-KR" dirty="0"/>
              <a:t>: </a:t>
            </a:r>
            <a:r>
              <a:rPr lang="ko-KR" altLang="en-US" dirty="0"/>
              <a:t>예약확정 </a:t>
            </a:r>
            <a:r>
              <a:rPr lang="en-US" altLang="ko-KR" dirty="0"/>
              <a:t>-&gt; </a:t>
            </a:r>
            <a:r>
              <a:rPr lang="ko-KR" altLang="en-US" dirty="0"/>
              <a:t>선택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en-US" altLang="ko-KR" dirty="0"/>
              <a:t>     2-2. </a:t>
            </a:r>
            <a:r>
              <a:rPr lang="ko-KR" altLang="en-US" dirty="0"/>
              <a:t>결제상태 </a:t>
            </a:r>
            <a:r>
              <a:rPr lang="en-US" altLang="ko-KR" dirty="0"/>
              <a:t>: </a:t>
            </a:r>
            <a:r>
              <a:rPr lang="ko-KR" altLang="en-US" dirty="0"/>
              <a:t>결제완료 </a:t>
            </a:r>
            <a:r>
              <a:rPr lang="en-US" altLang="ko-KR" dirty="0"/>
              <a:t>-&gt; </a:t>
            </a:r>
            <a:r>
              <a:rPr lang="ko-KR" altLang="en-US" dirty="0"/>
              <a:t>선택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en-US" altLang="ko-KR" dirty="0"/>
              <a:t>1-3. </a:t>
            </a:r>
            <a:r>
              <a:rPr lang="ko-KR" altLang="en-US" dirty="0"/>
              <a:t>항목의 조회 후 결과수치와 경영관리시스템</a:t>
            </a:r>
            <a:r>
              <a:rPr lang="en-US" altLang="ko-KR" dirty="0"/>
              <a:t>/</a:t>
            </a:r>
            <a:r>
              <a:rPr lang="ko-KR" altLang="en-US" dirty="0"/>
              <a:t>판매관리시스템  조회 값과 동일해야 함</a:t>
            </a:r>
            <a:endParaRPr lang="en-US" altLang="ko-KR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è"/>
            </a:pPr>
            <a:r>
              <a:rPr lang="ko-KR" altLang="en-US" dirty="0">
                <a:solidFill>
                  <a:srgbClr val="EE0000"/>
                </a:solidFill>
              </a:rPr>
              <a:t>그전에 해당내용을 전달하였음 </a:t>
            </a:r>
            <a:endParaRPr lang="en-US" altLang="ko-KR" dirty="0">
              <a:solidFill>
                <a:srgbClr val="EE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dirty="0"/>
              <a:t>1-4. </a:t>
            </a:r>
            <a:r>
              <a:rPr lang="ko-KR" altLang="en-US" dirty="0"/>
              <a:t>기간검색 </a:t>
            </a:r>
            <a:r>
              <a:rPr lang="en-US" altLang="ko-KR" dirty="0"/>
              <a:t>(</a:t>
            </a:r>
            <a:r>
              <a:rPr lang="ko-KR" altLang="en-US" dirty="0"/>
              <a:t>예약일</a:t>
            </a:r>
            <a:r>
              <a:rPr lang="en-US" altLang="ko-KR" dirty="0"/>
              <a:t>), 2024</a:t>
            </a:r>
            <a:r>
              <a:rPr lang="ko-KR" altLang="en-US" dirty="0"/>
              <a:t>년 </a:t>
            </a:r>
            <a:r>
              <a:rPr lang="en-US" altLang="ko-KR" dirty="0"/>
              <a:t>40,802</a:t>
            </a:r>
            <a:r>
              <a:rPr lang="ko-KR" altLang="en-US" dirty="0"/>
              <a:t>명</a:t>
            </a:r>
            <a:r>
              <a:rPr lang="en-US" altLang="ko-KR" dirty="0"/>
              <a:t>(</a:t>
            </a:r>
            <a:r>
              <a:rPr lang="ko-KR" altLang="en-US" dirty="0" err="1"/>
              <a:t>모객인원</a:t>
            </a:r>
            <a:r>
              <a:rPr lang="en-US" altLang="ko-KR" dirty="0"/>
              <a:t>), 3,395,703,042(</a:t>
            </a:r>
            <a:r>
              <a:rPr lang="ko-KR" altLang="en-US" dirty="0"/>
              <a:t>판매금액</a:t>
            </a:r>
            <a:r>
              <a:rPr lang="en-US" altLang="ko-KR" dirty="0"/>
              <a:t>), 1,043,351</a:t>
            </a:r>
            <a:r>
              <a:rPr lang="ko-KR" altLang="en-US" dirty="0"/>
              <a:t>  </a:t>
            </a:r>
            <a:r>
              <a:rPr lang="en-US" altLang="ko-KR" dirty="0"/>
              <a:t>(@</a:t>
            </a:r>
            <a:r>
              <a:rPr lang="ko-KR" altLang="en-US" dirty="0"/>
              <a:t>판매가액</a:t>
            </a:r>
            <a:r>
              <a:rPr lang="en-US" altLang="ko-KR" dirty="0"/>
              <a:t>(</a:t>
            </a:r>
            <a:r>
              <a:rPr lang="ko-KR" altLang="en-US" dirty="0"/>
              <a:t>단가</a:t>
            </a:r>
            <a:r>
              <a:rPr lang="en-US" altLang="ko-KR" dirty="0"/>
              <a:t>))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è"/>
            </a:pPr>
            <a:r>
              <a:rPr lang="en-US" altLang="ko-KR" dirty="0"/>
              <a:t>“</a:t>
            </a:r>
            <a:r>
              <a:rPr lang="ko-KR" altLang="en-US" dirty="0"/>
              <a:t>계</a:t>
            </a:r>
            <a:r>
              <a:rPr lang="en-US" altLang="ko-KR" dirty="0"/>
              <a:t>” </a:t>
            </a:r>
            <a:r>
              <a:rPr lang="ko-KR" altLang="en-US" dirty="0"/>
              <a:t>단가 </a:t>
            </a:r>
            <a:r>
              <a:rPr lang="ko-KR" altLang="en-US" dirty="0" err="1"/>
              <a:t>식오류</a:t>
            </a:r>
            <a:r>
              <a:rPr lang="ko-KR" altLang="en-US" dirty="0"/>
              <a:t> </a:t>
            </a:r>
            <a:r>
              <a:rPr lang="en-US" altLang="ko-KR" dirty="0"/>
              <a:t>(</a:t>
            </a:r>
            <a:r>
              <a:rPr lang="ko-KR" altLang="en-US" dirty="0"/>
              <a:t>판매가격</a:t>
            </a:r>
            <a:r>
              <a:rPr lang="en-US" altLang="ko-KR" dirty="0"/>
              <a:t>=</a:t>
            </a:r>
            <a:r>
              <a:rPr lang="ko-KR" altLang="en-US" dirty="0"/>
              <a:t>판매금액</a:t>
            </a:r>
            <a:r>
              <a:rPr lang="en-US" altLang="ko-KR" dirty="0"/>
              <a:t>/</a:t>
            </a:r>
            <a:r>
              <a:rPr lang="ko-KR" altLang="en-US" dirty="0" err="1"/>
              <a:t>모객인원</a:t>
            </a:r>
            <a:r>
              <a:rPr lang="en-US" altLang="ko-KR" dirty="0"/>
              <a:t>)</a:t>
            </a:r>
            <a:br>
              <a:rPr lang="en-US" altLang="ko-KR" dirty="0"/>
            </a:br>
            <a:endParaRPr lang="en-US" altLang="ko-KR" dirty="0">
              <a:solidFill>
                <a:srgbClr val="C0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dirty="0"/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7228B21-98F7-44B1-21AA-8BD372150CFD}"/>
              </a:ext>
            </a:extLst>
          </p:cNvPr>
          <p:cNvSpPr txBox="1"/>
          <p:nvPr/>
        </p:nvSpPr>
        <p:spPr>
          <a:xfrm>
            <a:off x="369455" y="1251477"/>
            <a:ext cx="48306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ko-KR" altLang="en-US" dirty="0"/>
              <a:t>본 검색화면의 출력 </a:t>
            </a:r>
            <a:r>
              <a:rPr lang="en-US" altLang="ko-KR" dirty="0"/>
              <a:t>data </a:t>
            </a:r>
            <a:r>
              <a:rPr lang="ko-KR" altLang="en-US" dirty="0"/>
              <a:t>값 </a:t>
            </a:r>
            <a:r>
              <a:rPr lang="ko-KR" altLang="en-US" dirty="0" err="1"/>
              <a:t>검증안됨</a:t>
            </a:r>
            <a:r>
              <a:rPr lang="en-US" altLang="ko-KR" dirty="0"/>
              <a:t/>
            </a:r>
            <a:br>
              <a:rPr lang="en-US" altLang="ko-KR" dirty="0"/>
            </a:br>
            <a:r>
              <a:rPr lang="ko-KR" altLang="en-US" sz="1400" b="1" dirty="0" err="1">
                <a:solidFill>
                  <a:srgbClr val="FF0000"/>
                </a:solidFill>
              </a:rPr>
              <a:t>수정완료</a:t>
            </a:r>
            <a:r>
              <a:rPr lang="en-US" altLang="ko-KR" sz="1400" dirty="0">
                <a:solidFill>
                  <a:srgbClr val="FF0000"/>
                </a:solidFill>
              </a:rPr>
              <a:t>(26.01.12)</a:t>
            </a:r>
            <a:endParaRPr lang="en-US" altLang="ko-KR" dirty="0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820FA5F-53F3-8CC0-6FED-1BCFA8270A98}"/>
              </a:ext>
            </a:extLst>
          </p:cNvPr>
          <p:cNvSpPr txBox="1"/>
          <p:nvPr/>
        </p:nvSpPr>
        <p:spPr>
          <a:xfrm>
            <a:off x="466437" y="2421028"/>
            <a:ext cx="46366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2. </a:t>
            </a:r>
            <a:r>
              <a:rPr lang="ko-KR" altLang="en-US" dirty="0"/>
              <a:t>출력의 칸 높이를 지금보다 </a:t>
            </a:r>
            <a:r>
              <a:rPr lang="en-US" altLang="ko-KR" dirty="0"/>
              <a:t>30% </a:t>
            </a:r>
            <a:r>
              <a:rPr lang="ko-KR" altLang="en-US" dirty="0"/>
              <a:t>줄임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D9046C8-C8FA-CEDB-4DEB-D85C3C475F53}"/>
              </a:ext>
            </a:extLst>
          </p:cNvPr>
          <p:cNvSpPr txBox="1"/>
          <p:nvPr/>
        </p:nvSpPr>
        <p:spPr>
          <a:xfrm>
            <a:off x="494149" y="2886364"/>
            <a:ext cx="463665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3. </a:t>
            </a:r>
            <a:r>
              <a:rPr lang="ko-KR" altLang="en-US" dirty="0"/>
              <a:t>현재 </a:t>
            </a:r>
            <a:r>
              <a:rPr lang="en-US" altLang="ko-KR" dirty="0"/>
              <a:t>“</a:t>
            </a:r>
            <a:r>
              <a:rPr lang="ko-KR" altLang="en-US" dirty="0"/>
              <a:t>예약관리</a:t>
            </a:r>
            <a:r>
              <a:rPr lang="en-US" altLang="ko-KR" dirty="0"/>
              <a:t>/.</a:t>
            </a:r>
            <a:r>
              <a:rPr lang="ko-KR" altLang="en-US" dirty="0"/>
              <a:t>개인별예약현황</a:t>
            </a:r>
            <a:r>
              <a:rPr lang="en-US" altLang="ko-KR" dirty="0"/>
              <a:t>” </a:t>
            </a:r>
            <a:r>
              <a:rPr lang="ko-KR" altLang="en-US" dirty="0"/>
              <a:t>검색 값도 오류가 발생되고 있음</a:t>
            </a:r>
            <a:endParaRPr lang="en-US" altLang="ko-KR" dirty="0"/>
          </a:p>
          <a:p>
            <a:pPr marL="285750" indent="-285750">
              <a:buFont typeface="Symbol" panose="05050102010706020507" pitchFamily="18" charset="2"/>
              <a:buChar char="Þ"/>
            </a:pPr>
            <a:r>
              <a:rPr lang="ko-KR" altLang="en-US" dirty="0">
                <a:solidFill>
                  <a:srgbClr val="EE0000"/>
                </a:solidFill>
              </a:rPr>
              <a:t> 오류정정하고 다시 한번 검증되어야 함</a:t>
            </a:r>
            <a:endParaRPr lang="en-US" altLang="ko-KR" dirty="0">
              <a:solidFill>
                <a:srgbClr val="EE0000"/>
              </a:solidFill>
            </a:endParaRPr>
          </a:p>
          <a:p>
            <a:pPr marL="285750" indent="-285750">
              <a:buFont typeface="Symbol" panose="05050102010706020507" pitchFamily="18" charset="2"/>
              <a:buChar char="Þ"/>
            </a:pPr>
            <a:r>
              <a:rPr lang="ko-KR" altLang="en-US" dirty="0">
                <a:solidFill>
                  <a:srgbClr val="0070C0"/>
                </a:solidFill>
              </a:rPr>
              <a:t>정확히 오류의 현상</a:t>
            </a:r>
            <a:r>
              <a:rPr lang="en-US" altLang="ko-KR" dirty="0">
                <a:solidFill>
                  <a:srgbClr val="0070C0"/>
                </a:solidFill>
              </a:rPr>
              <a:t>(</a:t>
            </a:r>
            <a:r>
              <a:rPr lang="ko-KR" altLang="en-US" dirty="0">
                <a:solidFill>
                  <a:srgbClr val="0070C0"/>
                </a:solidFill>
              </a:rPr>
              <a:t>예시</a:t>
            </a:r>
            <a:r>
              <a:rPr lang="en-US" altLang="ko-KR" dirty="0">
                <a:solidFill>
                  <a:srgbClr val="0070C0"/>
                </a:solidFill>
              </a:rPr>
              <a:t>)</a:t>
            </a:r>
            <a:r>
              <a:rPr lang="ko-KR" altLang="en-US" dirty="0">
                <a:solidFill>
                  <a:srgbClr val="0070C0"/>
                </a:solidFill>
              </a:rPr>
              <a:t>를 알려주세요</a:t>
            </a:r>
            <a:r>
              <a:rPr lang="en-US" altLang="ko-KR" dirty="0">
                <a:solidFill>
                  <a:srgbClr val="0070C0"/>
                </a:solidFill>
              </a:rPr>
              <a:t/>
            </a:r>
            <a:br>
              <a:rPr lang="en-US" altLang="ko-KR" dirty="0">
                <a:solidFill>
                  <a:srgbClr val="0070C0"/>
                </a:solidFill>
              </a:rPr>
            </a:br>
            <a:endParaRPr lang="ko-KR" altLang="en-US" dirty="0">
              <a:solidFill>
                <a:srgbClr val="0070C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70A75AE-979B-9C3C-CDB2-1D4167158CDE}"/>
              </a:ext>
            </a:extLst>
          </p:cNvPr>
          <p:cNvSpPr txBox="1"/>
          <p:nvPr/>
        </p:nvSpPr>
        <p:spPr>
          <a:xfrm>
            <a:off x="369455" y="4041252"/>
            <a:ext cx="4830618" cy="21698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è"/>
            </a:pPr>
            <a:r>
              <a:rPr lang="ko-KR" altLang="en-US" dirty="0" err="1">
                <a:sym typeface="Wingdings" panose="05000000000000000000" pitchFamily="2" charset="2"/>
              </a:rPr>
              <a:t>출력값은</a:t>
            </a:r>
            <a:r>
              <a:rPr lang="ko-KR" altLang="en-US" dirty="0">
                <a:sym typeface="Wingdings" panose="05000000000000000000" pitchFamily="2" charset="2"/>
              </a:rPr>
              <a:t> </a:t>
            </a:r>
            <a:r>
              <a:rPr lang="en-US" altLang="ko-KR" dirty="0"/>
              <a:t>“</a:t>
            </a:r>
            <a:r>
              <a:rPr lang="ko-KR" altLang="en-US" dirty="0"/>
              <a:t>예약관리</a:t>
            </a:r>
            <a:r>
              <a:rPr lang="en-US" altLang="ko-KR" dirty="0"/>
              <a:t>/</a:t>
            </a:r>
            <a:r>
              <a:rPr lang="ko-KR" altLang="en-US" dirty="0"/>
              <a:t>개인별 예약현황</a:t>
            </a:r>
            <a:r>
              <a:rPr lang="en-US" altLang="ko-KR" dirty="0"/>
              <a:t>” </a:t>
            </a:r>
            <a:r>
              <a:rPr lang="ko-KR" altLang="en-US" dirty="0" err="1"/>
              <a:t>조회값과</a:t>
            </a:r>
            <a:r>
              <a:rPr lang="ko-KR" altLang="en-US" dirty="0"/>
              <a:t> </a:t>
            </a:r>
            <a:r>
              <a:rPr lang="ko-KR" altLang="en-US" dirty="0" err="1"/>
              <a:t>일치되어야하나</a:t>
            </a:r>
            <a:r>
              <a:rPr lang="ko-KR" altLang="en-US" dirty="0"/>
              <a:t> </a:t>
            </a:r>
            <a:r>
              <a:rPr lang="en-US" altLang="ko-KR" dirty="0"/>
              <a:t>“</a:t>
            </a:r>
            <a:r>
              <a:rPr lang="ko-KR" altLang="en-US" dirty="0"/>
              <a:t>예약관리</a:t>
            </a:r>
            <a:r>
              <a:rPr lang="en-US" altLang="ko-KR" dirty="0"/>
              <a:t>/</a:t>
            </a:r>
            <a:r>
              <a:rPr lang="ko-KR" altLang="en-US" dirty="0"/>
              <a:t>개인별예약현황</a:t>
            </a:r>
            <a:r>
              <a:rPr lang="en-US" altLang="ko-KR" dirty="0"/>
              <a:t>“</a:t>
            </a:r>
            <a:r>
              <a:rPr lang="ko-KR" altLang="en-US" dirty="0"/>
              <a:t>도 검색이 문제발생</a:t>
            </a:r>
            <a:endParaRPr lang="en-US" altLang="ko-KR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è"/>
            </a:pPr>
            <a:r>
              <a:rPr lang="ko-KR" altLang="en-US" dirty="0"/>
              <a:t>조회선택에서 예약일</a:t>
            </a:r>
            <a:r>
              <a:rPr lang="en-US" altLang="ko-KR" dirty="0"/>
              <a:t>, </a:t>
            </a:r>
            <a:r>
              <a:rPr lang="ko-KR" altLang="en-US" dirty="0"/>
              <a:t>출발일 조건도 동시에 검증되어야 함</a:t>
            </a:r>
            <a:endParaRPr lang="en-US" altLang="ko-KR" dirty="0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0EDC182F-48BA-DB12-E94C-51DC04EDB82C}"/>
              </a:ext>
            </a:extLst>
          </p:cNvPr>
          <p:cNvSpPr/>
          <p:nvPr/>
        </p:nvSpPr>
        <p:spPr>
          <a:xfrm>
            <a:off x="9307547" y="5940852"/>
            <a:ext cx="1694756" cy="772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ko-KR" altLang="en-US" sz="1200" dirty="0" smtClean="0"/>
              <a:t>처리완료 </a:t>
            </a:r>
            <a:r>
              <a:rPr lang="en-US" altLang="ko-KR" sz="1200" dirty="0" smtClean="0"/>
              <a:t>(26.01.15)</a:t>
            </a:r>
            <a:endParaRPr lang="ko-KR" altLang="en-US" sz="12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49D7738-B087-2947-F58A-FE5EA38713FA}"/>
              </a:ext>
            </a:extLst>
          </p:cNvPr>
          <p:cNvSpPr txBox="1"/>
          <p:nvPr/>
        </p:nvSpPr>
        <p:spPr>
          <a:xfrm>
            <a:off x="838200" y="6153916"/>
            <a:ext cx="8117850" cy="373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 err="1">
                <a:solidFill>
                  <a:srgbClr val="00B0F0"/>
                </a:solidFill>
              </a:rPr>
              <a:t>모객인원</a:t>
            </a:r>
            <a:r>
              <a:rPr lang="ko-KR" altLang="en-US" sz="1400" b="1" dirty="0">
                <a:solidFill>
                  <a:srgbClr val="00B0F0"/>
                </a:solidFill>
              </a:rPr>
              <a:t> </a:t>
            </a:r>
            <a:r>
              <a:rPr lang="en-US" altLang="ko-KR" sz="1400" b="1" dirty="0">
                <a:solidFill>
                  <a:srgbClr val="00B0F0"/>
                </a:solidFill>
              </a:rPr>
              <a:t>= </a:t>
            </a:r>
            <a:r>
              <a:rPr lang="ko-KR" altLang="en-US" sz="1400" b="1" dirty="0">
                <a:solidFill>
                  <a:srgbClr val="00B0F0"/>
                </a:solidFill>
              </a:rPr>
              <a:t>예약확정</a:t>
            </a:r>
            <a:r>
              <a:rPr lang="en-US" altLang="ko-KR" sz="1400" b="1" dirty="0">
                <a:solidFill>
                  <a:srgbClr val="00B0F0"/>
                </a:solidFill>
              </a:rPr>
              <a:t>,</a:t>
            </a:r>
            <a:r>
              <a:rPr lang="ko-KR" altLang="en-US" sz="1400" b="1" dirty="0">
                <a:solidFill>
                  <a:srgbClr val="00B0F0"/>
                </a:solidFill>
              </a:rPr>
              <a:t>결제완료인 고객</a:t>
            </a:r>
            <a:r>
              <a:rPr lang="en-US" altLang="ko-KR" sz="1400" b="1" dirty="0">
                <a:solidFill>
                  <a:srgbClr val="00B0F0"/>
                </a:solidFill>
              </a:rPr>
              <a:t>(</a:t>
            </a:r>
            <a:r>
              <a:rPr lang="ko-KR" altLang="en-US" sz="1400" b="1" dirty="0">
                <a:solidFill>
                  <a:srgbClr val="00B0F0"/>
                </a:solidFill>
              </a:rPr>
              <a:t>실투어고객</a:t>
            </a:r>
            <a:r>
              <a:rPr lang="en-US" altLang="ko-KR" sz="1400" b="1" dirty="0">
                <a:solidFill>
                  <a:srgbClr val="00B0F0"/>
                </a:solidFill>
              </a:rPr>
              <a:t>)</a:t>
            </a:r>
            <a:r>
              <a:rPr lang="ko-KR" altLang="en-US" sz="1400" b="1" dirty="0">
                <a:solidFill>
                  <a:srgbClr val="00B0F0"/>
                </a:solidFill>
              </a:rPr>
              <a:t> </a:t>
            </a:r>
            <a:r>
              <a:rPr lang="en-US" altLang="ko-KR" sz="1400" b="1" dirty="0">
                <a:solidFill>
                  <a:srgbClr val="00B0F0"/>
                </a:solidFill>
              </a:rPr>
              <a:t>&lt; </a:t>
            </a:r>
            <a:r>
              <a:rPr lang="ko-KR" altLang="en-US" sz="1400" b="1" dirty="0" err="1">
                <a:solidFill>
                  <a:srgbClr val="00B0F0"/>
                </a:solidFill>
              </a:rPr>
              <a:t>누락노쇼</a:t>
            </a:r>
            <a:r>
              <a:rPr lang="en-US" altLang="ko-KR" sz="1400" b="1" dirty="0">
                <a:solidFill>
                  <a:srgbClr val="00B0F0"/>
                </a:solidFill>
              </a:rPr>
              <a:t>, </a:t>
            </a:r>
            <a:r>
              <a:rPr lang="ko-KR" altLang="en-US" sz="1400" b="1" dirty="0">
                <a:solidFill>
                  <a:srgbClr val="00B0F0"/>
                </a:solidFill>
              </a:rPr>
              <a:t>예약취소 제외한 고객을 말함</a:t>
            </a:r>
          </a:p>
        </p:txBody>
      </p:sp>
      <p:cxnSp>
        <p:nvCxnSpPr>
          <p:cNvPr id="13" name="직선 화살표 연결선 12">
            <a:extLst>
              <a:ext uri="{FF2B5EF4-FFF2-40B4-BE49-F238E27FC236}">
                <a16:creationId xmlns:a16="http://schemas.microsoft.com/office/drawing/2014/main" id="{8AF963D4-6209-4FBB-F501-F76C28FB92FB}"/>
              </a:ext>
            </a:extLst>
          </p:cNvPr>
          <p:cNvCxnSpPr>
            <a:cxnSpLocks/>
            <a:stCxn id="12" idx="0"/>
          </p:cNvCxnSpPr>
          <p:nvPr/>
        </p:nvCxnSpPr>
        <p:spPr>
          <a:xfrm flipV="1">
            <a:off x="4897125" y="5151120"/>
            <a:ext cx="5090155" cy="1002796"/>
          </a:xfrm>
          <a:prstGeom prst="straightConnector1">
            <a:avLst/>
          </a:prstGeom>
          <a:ln w="57150">
            <a:solidFill>
              <a:srgbClr val="00B0F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CB3DB147-6893-ACB7-0204-FF2D4B5EE9BE}"/>
              </a:ext>
            </a:extLst>
          </p:cNvPr>
          <p:cNvSpPr/>
          <p:nvPr/>
        </p:nvSpPr>
        <p:spPr>
          <a:xfrm>
            <a:off x="7680960" y="2689037"/>
            <a:ext cx="1092210" cy="899160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7" name="직선 화살표 연결선 16">
            <a:extLst>
              <a:ext uri="{FF2B5EF4-FFF2-40B4-BE49-F238E27FC236}">
                <a16:creationId xmlns:a16="http://schemas.microsoft.com/office/drawing/2014/main" id="{324DF84A-8987-4EDD-76A7-AE25D8FEA465}"/>
              </a:ext>
            </a:extLst>
          </p:cNvPr>
          <p:cNvCxnSpPr>
            <a:cxnSpLocks/>
          </p:cNvCxnSpPr>
          <p:nvPr/>
        </p:nvCxnSpPr>
        <p:spPr>
          <a:xfrm>
            <a:off x="8773170" y="3429000"/>
            <a:ext cx="1600190" cy="1397000"/>
          </a:xfrm>
          <a:prstGeom prst="straightConnector1">
            <a:avLst/>
          </a:prstGeom>
          <a:ln w="57150">
            <a:solidFill>
              <a:srgbClr val="00B0F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5478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A5F48A-EC00-D910-4053-EBD656F948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BAD4FAC-C0DF-C626-6A3F-F0D8CA9A82D3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ADMIN-</a:t>
            </a:r>
            <a:r>
              <a:rPr lang="ko-KR" altLang="en-US" b="1" dirty="0">
                <a:solidFill>
                  <a:schemeClr val="bg1"/>
                </a:solidFill>
              </a:rPr>
              <a:t>예약관리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3E8874-F902-9AD8-FFDF-6B356AD228A8}"/>
              </a:ext>
            </a:extLst>
          </p:cNvPr>
          <p:cNvSpPr txBox="1"/>
          <p:nvPr/>
        </p:nvSpPr>
        <p:spPr>
          <a:xfrm>
            <a:off x="0" y="369332"/>
            <a:ext cx="12192000" cy="689589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b="1" dirty="0">
                <a:solidFill>
                  <a:srgbClr val="002060"/>
                </a:solidFill>
              </a:rPr>
              <a:t>경영관리시스템</a:t>
            </a:r>
            <a:r>
              <a:rPr lang="en-US" altLang="ko-KR" b="1" dirty="0">
                <a:solidFill>
                  <a:srgbClr val="002060"/>
                </a:solidFill>
              </a:rPr>
              <a:t>&gt; </a:t>
            </a:r>
            <a:r>
              <a:rPr lang="ko-KR" altLang="en-US" b="1" dirty="0">
                <a:solidFill>
                  <a:srgbClr val="002060"/>
                </a:solidFill>
              </a:rPr>
              <a:t>수익관리시스템</a:t>
            </a:r>
          </a:p>
          <a:p>
            <a:endParaRPr lang="ko-KR" altLang="en-US" sz="1200" b="1" dirty="0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E9A31F9E-5F26-AC24-9A83-2817831920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3356334"/>
              </p:ext>
            </p:extLst>
          </p:nvPr>
        </p:nvGraphicFramePr>
        <p:xfrm>
          <a:off x="6096000" y="1021945"/>
          <a:ext cx="5790657" cy="4131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065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973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기존 </a:t>
                      </a:r>
                      <a:r>
                        <a:rPr lang="en-US" altLang="ko-KR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ERP </a:t>
                      </a: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</a:t>
                      </a: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3734643">
                <a:tc>
                  <a:txBody>
                    <a:bodyPr/>
                    <a:lstStyle/>
                    <a:p>
                      <a:pPr marL="0" indent="0" latinLnBrk="1">
                        <a:lnSpc>
                          <a:spcPct val="20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400" b="1" dirty="0">
                          <a:solidFill>
                            <a:schemeClr val="tx1"/>
                          </a:solidFill>
                        </a:rPr>
                        <a:t>2.</a:t>
                      </a:r>
                      <a:r>
                        <a:rPr lang="ko-KR" altLang="en-US" sz="1400" b="1" dirty="0">
                          <a:solidFill>
                            <a:schemeClr val="tx1"/>
                          </a:solidFill>
                        </a:rPr>
                        <a:t> 출력화면수정</a:t>
                      </a:r>
                      <a:endParaRPr lang="en-US" altLang="ko-KR" sz="1400" b="1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 latinLnBrk="1">
                        <a:lnSpc>
                          <a:spcPct val="200000"/>
                        </a:lnSpc>
                        <a:buFontTx/>
                        <a:buNone/>
                      </a:pP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2-1. “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원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“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텍스트 삭제 </a:t>
                      </a:r>
                      <a:r>
                        <a:rPr lang="en-US" altLang="ko-KR" sz="1200" dirty="0">
                          <a:solidFill>
                            <a:srgbClr val="FF0000"/>
                          </a:solidFill>
                        </a:rPr>
                        <a:t>- </a:t>
                      </a:r>
                      <a:r>
                        <a:rPr lang="ko-KR" altLang="en-US" sz="1200" dirty="0">
                          <a:solidFill>
                            <a:srgbClr val="FF0000"/>
                          </a:solidFill>
                        </a:rPr>
                        <a:t>처리완료</a:t>
                      </a:r>
                      <a:endParaRPr lang="en-US" altLang="ko-KR" sz="1200" dirty="0">
                        <a:solidFill>
                          <a:srgbClr val="FF0000"/>
                        </a:solidFill>
                      </a:endParaRPr>
                    </a:p>
                    <a:p>
                      <a:pPr marL="0" indent="0" latinLnBrk="1">
                        <a:lnSpc>
                          <a:spcPct val="200000"/>
                        </a:lnSpc>
                        <a:buFontTx/>
                        <a:buNone/>
                      </a:pP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2-2. “###,###”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형식으로 </a:t>
                      </a:r>
                      <a:r>
                        <a:rPr lang="ko-KR" altLang="en-US" sz="1200" dirty="0" err="1">
                          <a:solidFill>
                            <a:schemeClr val="tx1"/>
                          </a:solidFill>
                        </a:rPr>
                        <a:t>좌측정렬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–</a:t>
                      </a:r>
                      <a:r>
                        <a:rPr lang="en-US" altLang="ko-KR" sz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ko-KR" altLang="en-US" sz="1200" baseline="0" dirty="0">
                          <a:solidFill>
                            <a:srgbClr val="0070C0"/>
                          </a:solidFill>
                        </a:rPr>
                        <a:t>원래 금액은 </a:t>
                      </a:r>
                      <a:r>
                        <a:rPr lang="ko-KR" altLang="en-US" sz="1200" baseline="0" dirty="0" err="1">
                          <a:solidFill>
                            <a:srgbClr val="0070C0"/>
                          </a:solidFill>
                        </a:rPr>
                        <a:t>좌측정렬입니다</a:t>
                      </a:r>
                      <a:r>
                        <a:rPr lang="en-US" altLang="ko-KR" sz="1200" baseline="0" dirty="0">
                          <a:solidFill>
                            <a:srgbClr val="0070C0"/>
                          </a:solidFill>
                        </a:rPr>
                        <a:t>.</a:t>
                      </a:r>
                      <a:endParaRPr lang="en-US" altLang="ko-KR" sz="1200" dirty="0">
                        <a:solidFill>
                          <a:srgbClr val="0070C0"/>
                        </a:solidFill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2-3. </a:t>
                      </a:r>
                      <a:r>
                        <a:rPr lang="ko-KR" altLang="en-US" sz="1200" dirty="0" err="1">
                          <a:solidFill>
                            <a:schemeClr val="tx1"/>
                          </a:solidFill>
                        </a:rPr>
                        <a:t>수익율은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ko-KR" altLang="en-US" sz="1200" dirty="0" err="1">
                          <a:solidFill>
                            <a:schemeClr val="tx1"/>
                          </a:solidFill>
                        </a:rPr>
                        <a:t>중간정렬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ko-KR" sz="1200" dirty="0">
                          <a:solidFill>
                            <a:srgbClr val="FF0000"/>
                          </a:solidFill>
                        </a:rPr>
                        <a:t>- </a:t>
                      </a:r>
                      <a:r>
                        <a:rPr lang="ko-KR" altLang="en-US" sz="1200" dirty="0">
                          <a:solidFill>
                            <a:srgbClr val="FF0000"/>
                          </a:solidFill>
                        </a:rPr>
                        <a:t>처리완료</a:t>
                      </a:r>
                      <a:endParaRPr lang="en-US" altLang="ko-KR" sz="1200" dirty="0">
                        <a:solidFill>
                          <a:srgbClr val="FF0000"/>
                        </a:solidFill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3-1.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엑셀다운로드 </a:t>
                      </a:r>
                      <a:r>
                        <a:rPr lang="en-US" altLang="ko-KR" sz="1200" dirty="0">
                          <a:solidFill>
                            <a:srgbClr val="FF0000"/>
                          </a:solidFill>
                        </a:rPr>
                        <a:t>– </a:t>
                      </a:r>
                      <a:r>
                        <a:rPr lang="ko-KR" altLang="en-US" sz="1200" dirty="0">
                          <a:solidFill>
                            <a:srgbClr val="FF0000"/>
                          </a:solidFill>
                        </a:rPr>
                        <a:t>엑셀 </a:t>
                      </a:r>
                      <a:r>
                        <a:rPr lang="ko-KR" altLang="en-US" sz="1200" dirty="0" err="1">
                          <a:solidFill>
                            <a:srgbClr val="FF0000"/>
                          </a:solidFill>
                        </a:rPr>
                        <a:t>다운로드시</a:t>
                      </a:r>
                      <a:r>
                        <a:rPr lang="ko-KR" altLang="en-US" sz="1200" dirty="0">
                          <a:solidFill>
                            <a:srgbClr val="FF0000"/>
                          </a:solidFill>
                        </a:rPr>
                        <a:t> 형식 처리완료</a:t>
                      </a:r>
                      <a:endParaRPr lang="en-US" altLang="ko-KR" sz="1200" dirty="0">
                        <a:solidFill>
                          <a:srgbClr val="FF0000"/>
                        </a:solidFill>
                      </a:endParaRPr>
                    </a:p>
                    <a:p>
                      <a:pPr marL="0" indent="0" latinLnBrk="1">
                        <a:lnSpc>
                          <a:spcPct val="200000"/>
                        </a:lnSpc>
                        <a:buFontTx/>
                        <a:buNone/>
                      </a:pP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3-1-1 “###,###”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형식 필드는 숫자형식으로 변환할 것</a:t>
                      </a:r>
                      <a:endParaRPr lang="en-US" altLang="ko-KR" sz="120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 latinLnBrk="1">
                        <a:lnSpc>
                          <a:spcPct val="200000"/>
                        </a:lnSpc>
                        <a:buFontTx/>
                        <a:buNone/>
                      </a:pPr>
                      <a:endParaRPr lang="en-US" altLang="ko-KR" sz="1200" dirty="0">
                        <a:solidFill>
                          <a:schemeClr val="tx1"/>
                        </a:solidFill>
                      </a:endParaRPr>
                    </a:p>
                    <a:p>
                      <a:pPr marL="171450" indent="-171450" latinLnBrk="1">
                        <a:lnSpc>
                          <a:spcPct val="200000"/>
                        </a:lnSpc>
                        <a:buFontTx/>
                        <a:buChar char="-"/>
                      </a:pPr>
                      <a:endParaRPr lang="en-US" altLang="ko-KR" sz="12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  <a:p>
                      <a:pPr marL="171450" indent="-171450" latinLnBrk="1">
                        <a:lnSpc>
                          <a:spcPct val="200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altLang="ko-KR" sz="12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  <a:p>
                      <a:pPr latinLnBrk="1"/>
                      <a:endParaRPr lang="ko-KR" altLang="en-US" sz="14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D82F9D4A-65F5-F748-101F-3213158DF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4</a:t>
            </a:fld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37C2662-DDAF-2C32-9B62-5BA775E2B4C6}"/>
              </a:ext>
            </a:extLst>
          </p:cNvPr>
          <p:cNvSpPr txBox="1"/>
          <p:nvPr/>
        </p:nvSpPr>
        <p:spPr>
          <a:xfrm>
            <a:off x="304800" y="960582"/>
            <a:ext cx="5116945" cy="21162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dirty="0">
                <a:solidFill>
                  <a:srgbClr val="EE0000"/>
                </a:solidFill>
              </a:rPr>
              <a:t>1.</a:t>
            </a:r>
            <a:r>
              <a:rPr lang="ko-KR" altLang="en-US" dirty="0">
                <a:solidFill>
                  <a:srgbClr val="EE0000"/>
                </a:solidFill>
              </a:rPr>
              <a:t> 이 화면은 </a:t>
            </a:r>
            <a:r>
              <a:rPr lang="en-US" altLang="ko-KR" dirty="0">
                <a:solidFill>
                  <a:srgbClr val="EE0000"/>
                </a:solidFill>
              </a:rPr>
              <a:t>“</a:t>
            </a:r>
            <a:r>
              <a:rPr lang="ko-KR" altLang="en-US" dirty="0">
                <a:solidFill>
                  <a:srgbClr val="EE0000"/>
                </a:solidFill>
              </a:rPr>
              <a:t>회계업무</a:t>
            </a:r>
            <a:r>
              <a:rPr lang="en-US" altLang="ko-KR" dirty="0">
                <a:solidFill>
                  <a:srgbClr val="EE0000"/>
                </a:solidFill>
              </a:rPr>
              <a:t>/</a:t>
            </a:r>
            <a:r>
              <a:rPr lang="ko-KR" altLang="en-US" dirty="0">
                <a:solidFill>
                  <a:srgbClr val="EE0000"/>
                </a:solidFill>
              </a:rPr>
              <a:t>정산</a:t>
            </a:r>
            <a:r>
              <a:rPr lang="en-US" altLang="ko-KR" dirty="0">
                <a:solidFill>
                  <a:srgbClr val="EE0000"/>
                </a:solidFill>
              </a:rPr>
              <a:t>” </a:t>
            </a:r>
            <a:r>
              <a:rPr lang="ko-KR" altLang="en-US" dirty="0">
                <a:solidFill>
                  <a:srgbClr val="EE0000"/>
                </a:solidFill>
              </a:rPr>
              <a:t>메뉴의 </a:t>
            </a:r>
            <a:r>
              <a:rPr lang="en-US" altLang="ko-KR" dirty="0">
                <a:solidFill>
                  <a:srgbClr val="EE0000"/>
                </a:solidFill>
              </a:rPr>
              <a:t>“</a:t>
            </a:r>
            <a:r>
              <a:rPr lang="ko-KR" altLang="en-US" dirty="0">
                <a:solidFill>
                  <a:srgbClr val="EE0000"/>
                </a:solidFill>
              </a:rPr>
              <a:t>요약화면</a:t>
            </a:r>
            <a:r>
              <a:rPr lang="en-US" altLang="ko-KR" dirty="0">
                <a:solidFill>
                  <a:srgbClr val="EE0000"/>
                </a:solidFill>
              </a:rPr>
              <a:t>”</a:t>
            </a:r>
            <a:r>
              <a:rPr lang="ko-KR" altLang="en-US" dirty="0">
                <a:solidFill>
                  <a:srgbClr val="EE0000"/>
                </a:solidFill>
              </a:rPr>
              <a:t>이나</a:t>
            </a:r>
            <a:r>
              <a:rPr lang="en-US" altLang="ko-KR" dirty="0">
                <a:solidFill>
                  <a:srgbClr val="EE0000"/>
                </a:solidFill>
              </a:rPr>
              <a:t>, </a:t>
            </a:r>
            <a:r>
              <a:rPr lang="ko-KR" altLang="en-US" dirty="0">
                <a:solidFill>
                  <a:srgbClr val="EE0000"/>
                </a:solidFill>
              </a:rPr>
              <a:t>현재 </a:t>
            </a:r>
            <a:r>
              <a:rPr lang="en-US" altLang="ko-KR" dirty="0">
                <a:solidFill>
                  <a:srgbClr val="EE0000"/>
                </a:solidFill>
              </a:rPr>
              <a:t>“</a:t>
            </a:r>
            <a:r>
              <a:rPr lang="ko-KR" altLang="en-US" dirty="0">
                <a:solidFill>
                  <a:srgbClr val="EE0000"/>
                </a:solidFill>
              </a:rPr>
              <a:t>회계업무</a:t>
            </a:r>
            <a:r>
              <a:rPr lang="en-US" altLang="ko-KR" dirty="0">
                <a:solidFill>
                  <a:srgbClr val="EE0000"/>
                </a:solidFill>
              </a:rPr>
              <a:t>/</a:t>
            </a:r>
            <a:r>
              <a:rPr lang="ko-KR" altLang="en-US" dirty="0">
                <a:solidFill>
                  <a:srgbClr val="EE0000"/>
                </a:solidFill>
              </a:rPr>
              <a:t>정산</a:t>
            </a:r>
            <a:r>
              <a:rPr lang="en-US" altLang="ko-KR" dirty="0">
                <a:solidFill>
                  <a:srgbClr val="EE0000"/>
                </a:solidFill>
              </a:rPr>
              <a:t>” </a:t>
            </a:r>
            <a:r>
              <a:rPr lang="ko-KR" altLang="en-US" dirty="0">
                <a:solidFill>
                  <a:srgbClr val="EE0000"/>
                </a:solidFill>
              </a:rPr>
              <a:t>메뉴가 제대로 구현이 안되어서 검증이 안됨</a:t>
            </a:r>
            <a:r>
              <a:rPr lang="en-US" altLang="ko-KR" dirty="0">
                <a:solidFill>
                  <a:srgbClr val="EE0000"/>
                </a:solidFill>
              </a:rPr>
              <a:t>.</a:t>
            </a:r>
            <a:r>
              <a:rPr lang="ko-KR" altLang="en-US" dirty="0">
                <a:solidFill>
                  <a:srgbClr val="EE0000"/>
                </a:solidFill>
              </a:rPr>
              <a:t> 현재 출력화면 등만  전달하고 </a:t>
            </a:r>
            <a:r>
              <a:rPr lang="en-US" altLang="ko-KR" dirty="0">
                <a:solidFill>
                  <a:srgbClr val="EE0000"/>
                </a:solidFill>
              </a:rPr>
              <a:t>“</a:t>
            </a:r>
            <a:r>
              <a:rPr lang="ko-KR" altLang="en-US" dirty="0">
                <a:solidFill>
                  <a:srgbClr val="EE0000"/>
                </a:solidFill>
              </a:rPr>
              <a:t>회계업무</a:t>
            </a:r>
            <a:r>
              <a:rPr lang="en-US" altLang="ko-KR" dirty="0">
                <a:solidFill>
                  <a:srgbClr val="EE0000"/>
                </a:solidFill>
              </a:rPr>
              <a:t>/</a:t>
            </a:r>
            <a:r>
              <a:rPr lang="ko-KR" altLang="en-US" dirty="0">
                <a:solidFill>
                  <a:srgbClr val="EE0000"/>
                </a:solidFill>
              </a:rPr>
              <a:t>정산</a:t>
            </a:r>
            <a:r>
              <a:rPr lang="en-US" altLang="ko-KR" dirty="0">
                <a:solidFill>
                  <a:srgbClr val="EE0000"/>
                </a:solidFill>
              </a:rPr>
              <a:t>” </a:t>
            </a:r>
            <a:r>
              <a:rPr lang="ko-KR" altLang="en-US" dirty="0">
                <a:solidFill>
                  <a:srgbClr val="EE0000"/>
                </a:solidFill>
              </a:rPr>
              <a:t>이 완료되면 다시한번 검증할 예정임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49E12E0-B15D-0CBF-CAAC-87986CAE5147}"/>
              </a:ext>
            </a:extLst>
          </p:cNvPr>
          <p:cNvSpPr txBox="1"/>
          <p:nvPr/>
        </p:nvSpPr>
        <p:spPr>
          <a:xfrm>
            <a:off x="304800" y="3214255"/>
            <a:ext cx="50061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2. </a:t>
            </a:r>
            <a:r>
              <a:rPr lang="ko-KR" altLang="en-US" dirty="0"/>
              <a:t>출력화면 수정 </a:t>
            </a:r>
            <a:r>
              <a:rPr lang="en-US" altLang="ko-KR" dirty="0"/>
              <a:t>(</a:t>
            </a:r>
            <a:r>
              <a:rPr lang="ko-KR" altLang="en-US" dirty="0"/>
              <a:t>기 전달한 내용</a:t>
            </a:r>
            <a:r>
              <a:rPr lang="en-US" altLang="ko-KR" dirty="0"/>
              <a:t>)</a:t>
            </a:r>
          </a:p>
          <a:p>
            <a:endParaRPr lang="ko-KR" altLang="en-US" dirty="0"/>
          </a:p>
        </p:txBody>
      </p:sp>
      <p:pic>
        <p:nvPicPr>
          <p:cNvPr id="8" name="그림 7" descr="텍스트, 번호, 스크린샷, 폰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2B0D0D1C-06F7-833D-3D4E-84E717131A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686" y="3860586"/>
            <a:ext cx="4834678" cy="236472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08C5F99-7C0E-950D-7AB0-7203A48330FB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2026.1.7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709376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8FE09A1-B484-0626-A0A9-F18DB506CF59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ADMIN-</a:t>
            </a:r>
            <a:r>
              <a:rPr lang="ko-KR" altLang="en-US" b="1" dirty="0">
                <a:solidFill>
                  <a:schemeClr val="bg1"/>
                </a:solidFill>
              </a:rPr>
              <a:t>예약관리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B2523E-1516-9AE3-0184-64966AAF5C0E}"/>
              </a:ext>
            </a:extLst>
          </p:cNvPr>
          <p:cNvSpPr txBox="1"/>
          <p:nvPr/>
        </p:nvSpPr>
        <p:spPr>
          <a:xfrm>
            <a:off x="0" y="369332"/>
            <a:ext cx="12192000" cy="689589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b="1" dirty="0">
                <a:solidFill>
                  <a:srgbClr val="002060"/>
                </a:solidFill>
              </a:rPr>
              <a:t>경영관리시스템</a:t>
            </a:r>
            <a:r>
              <a:rPr lang="en-US" altLang="ko-KR" b="1" dirty="0">
                <a:solidFill>
                  <a:srgbClr val="002060"/>
                </a:solidFill>
              </a:rPr>
              <a:t>&gt; </a:t>
            </a:r>
            <a:r>
              <a:rPr lang="ko-KR" altLang="en-US" b="1" dirty="0">
                <a:solidFill>
                  <a:srgbClr val="002060"/>
                </a:solidFill>
              </a:rPr>
              <a:t>수익관리시스템</a:t>
            </a:r>
          </a:p>
          <a:p>
            <a:endParaRPr lang="ko-KR" altLang="en-US" sz="1200" b="1" dirty="0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7F8C6CF5-55DF-E20D-1BB3-59651BF704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6942530"/>
              </p:ext>
            </p:extLst>
          </p:nvPr>
        </p:nvGraphicFramePr>
        <p:xfrm>
          <a:off x="406401" y="3075538"/>
          <a:ext cx="11554690" cy="23780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54690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2705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기존 </a:t>
                      </a:r>
                      <a:r>
                        <a:rPr lang="en-US" altLang="ko-KR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ERP </a:t>
                      </a: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</a:t>
                      </a: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2010974">
                <a:tc>
                  <a:txBody>
                    <a:bodyPr/>
                    <a:lstStyle/>
                    <a:p>
                      <a:pPr marL="0" indent="0" latinLnBrk="1">
                        <a:lnSpc>
                          <a:spcPct val="20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400" b="1" dirty="0">
                          <a:solidFill>
                            <a:schemeClr val="tx1"/>
                          </a:solidFill>
                        </a:rPr>
                        <a:t>1.</a:t>
                      </a:r>
                      <a:r>
                        <a:rPr lang="ko-KR" altLang="en-US" sz="1400" b="1" dirty="0">
                          <a:solidFill>
                            <a:schemeClr val="tx1"/>
                          </a:solidFill>
                        </a:rPr>
                        <a:t> 검색기능추가 </a:t>
                      </a:r>
                      <a:endParaRPr lang="en-US" altLang="ko-KR" sz="1400" b="1" dirty="0">
                        <a:solidFill>
                          <a:schemeClr val="tx1"/>
                        </a:solidFill>
                      </a:endParaRPr>
                    </a:p>
                    <a:p>
                      <a:pPr latinLnBrk="1"/>
                      <a:r>
                        <a:rPr lang="en-US" altLang="ko-KR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 101. </a:t>
                      </a: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상품정보의 </a:t>
                      </a:r>
                      <a:r>
                        <a:rPr lang="en-US" altLang="ko-KR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“ 1. </a:t>
                      </a: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전체</a:t>
                      </a:r>
                      <a:r>
                        <a:rPr lang="en-US" altLang="ko-KR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,   2. </a:t>
                      </a:r>
                      <a:r>
                        <a:rPr lang="ko-KR" altLang="en-US" sz="1400" dirty="0" err="1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정산서매출</a:t>
                      </a:r>
                      <a:r>
                        <a:rPr lang="en-US" altLang="ko-KR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, </a:t>
                      </a: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en-US" altLang="ko-KR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3.</a:t>
                      </a: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 총액매출 </a:t>
                      </a:r>
                      <a:r>
                        <a:rPr lang="en-US" altLang="ko-KR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“</a:t>
                      </a: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  검색조건 체크되게 추가 </a:t>
                      </a:r>
                      <a:r>
                        <a:rPr lang="en-US" altLang="ko-KR" sz="1400" dirty="0">
                          <a:solidFill>
                            <a:schemeClr val="bg2">
                              <a:lumMod val="50000"/>
                            </a:schemeClr>
                          </a:solidFill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  <a:sym typeface="Wingdings" panose="05000000000000000000" pitchFamily="2" charset="2"/>
                        </a:rPr>
                        <a:t>기존에 요청 사항임</a:t>
                      </a: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 </a:t>
                      </a:r>
                      <a:endParaRPr lang="en-US" altLang="ko-KR" sz="14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  <a:p>
                      <a:pPr latinLnBrk="1"/>
                      <a:endParaRPr lang="ko-KR" altLang="en-US" sz="1400" dirty="0">
                        <a:solidFill>
                          <a:schemeClr val="bg2">
                            <a:lumMod val="50000"/>
                          </a:schemeClr>
                        </a:solidFill>
                        <a:highlight>
                          <a:srgbClr val="000000"/>
                        </a:highlight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9C0F6D0D-2FFB-56D4-E83B-EFAA10F23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5</a:t>
            </a:fld>
            <a:endParaRPr lang="ko-KR" altLang="en-US"/>
          </a:p>
        </p:txBody>
      </p:sp>
      <p:pic>
        <p:nvPicPr>
          <p:cNvPr id="11" name="그림 10" descr="텍스트, 라인, 폰트, 번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7C67CBA-0643-5B28-AC4F-B6C9FBE261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58921"/>
            <a:ext cx="12192000" cy="2405474"/>
          </a:xfrm>
          <a:prstGeom prst="rect">
            <a:avLst/>
          </a:prstGeom>
        </p:spPr>
      </p:pic>
      <p:pic>
        <p:nvPicPr>
          <p:cNvPr id="14" name="그림 13" descr="텍스트, 스크린샷, 폰트, 라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6252301-A49D-1C8E-99E3-ABA6851FD8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244" y="4198387"/>
            <a:ext cx="4563112" cy="61921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A1B481A-DC07-FC85-1319-437E6D97DF5D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2026.1.7</a:t>
            </a:r>
            <a:endParaRPr lang="ko-KR" altLang="en-US" sz="1200" dirty="0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088491FB-27F8-7E25-C38C-FC79A1E2A669}"/>
              </a:ext>
            </a:extLst>
          </p:cNvPr>
          <p:cNvSpPr/>
          <p:nvPr/>
        </p:nvSpPr>
        <p:spPr>
          <a:xfrm>
            <a:off x="669670" y="4371362"/>
            <a:ext cx="3658490" cy="241277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9BA49F9-9531-8FDA-BE4B-9E5DF759C840}"/>
              </a:ext>
            </a:extLst>
          </p:cNvPr>
          <p:cNvSpPr txBox="1"/>
          <p:nvPr/>
        </p:nvSpPr>
        <p:spPr>
          <a:xfrm>
            <a:off x="4328160" y="4338111"/>
            <a:ext cx="30187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/>
              <a:t>&lt;&lt;</a:t>
            </a:r>
            <a:r>
              <a:rPr lang="ko-KR" altLang="en-US" sz="1400" dirty="0"/>
              <a:t>상품관리</a:t>
            </a:r>
            <a:r>
              <a:rPr lang="en-US" altLang="ko-KR" sz="1400" dirty="0"/>
              <a:t>&gt;</a:t>
            </a:r>
            <a:r>
              <a:rPr lang="ko-KR" altLang="en-US" sz="1400" dirty="0"/>
              <a:t>일반정보에 있는 부분</a:t>
            </a:r>
          </a:p>
        </p:txBody>
      </p:sp>
      <p:cxnSp>
        <p:nvCxnSpPr>
          <p:cNvPr id="8" name="직선 화살표 연결선 7">
            <a:extLst>
              <a:ext uri="{FF2B5EF4-FFF2-40B4-BE49-F238E27FC236}">
                <a16:creationId xmlns:a16="http://schemas.microsoft.com/office/drawing/2014/main" id="{69FE6C7A-CE7C-31AA-C9F8-DF155C023D91}"/>
              </a:ext>
            </a:extLst>
          </p:cNvPr>
          <p:cNvCxnSpPr>
            <a:cxnSpLocks/>
          </p:cNvCxnSpPr>
          <p:nvPr/>
        </p:nvCxnSpPr>
        <p:spPr>
          <a:xfrm flipV="1">
            <a:off x="4871512" y="2103541"/>
            <a:ext cx="3500328" cy="174309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0" name="직사각형 9">
            <a:extLst>
              <a:ext uri="{FF2B5EF4-FFF2-40B4-BE49-F238E27FC236}">
                <a16:creationId xmlns:a16="http://schemas.microsoft.com/office/drawing/2014/main" id="{28941283-8569-B09E-E17C-D5784D2AA2E3}"/>
              </a:ext>
            </a:extLst>
          </p:cNvPr>
          <p:cNvSpPr/>
          <p:nvPr/>
        </p:nvSpPr>
        <p:spPr>
          <a:xfrm>
            <a:off x="8477630" y="1961679"/>
            <a:ext cx="1215010" cy="193180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noFill/>
              </a:rPr>
              <a:t>검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148918" y="4612639"/>
            <a:ext cx="23666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>
                <a:solidFill>
                  <a:srgbClr val="FF0000"/>
                </a:solidFill>
              </a:rPr>
              <a:t>처리완료</a:t>
            </a:r>
            <a:r>
              <a:rPr lang="en-US" altLang="ko-KR" dirty="0">
                <a:solidFill>
                  <a:srgbClr val="FF0000"/>
                </a:solidFill>
              </a:rPr>
              <a:t>(26.01.12)</a:t>
            </a:r>
            <a:endParaRPr lang="ko-KR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28947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884</TotalTime>
  <Words>444</Words>
  <Application>Microsoft Office PowerPoint</Application>
  <PresentationFormat>와이드스크린</PresentationFormat>
  <Paragraphs>75</Paragraphs>
  <Slides>5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1" baseType="lpstr">
      <vt:lpstr>HY견고딕</vt:lpstr>
      <vt:lpstr>맑은 고딕</vt:lpstr>
      <vt:lpstr>Arial</vt:lpstr>
      <vt:lpstr>Symbol</vt:lpstr>
      <vt:lpstr>Wingdings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최 아름</dc:creator>
  <cp:lastModifiedBy>USER</cp:lastModifiedBy>
  <cp:revision>42</cp:revision>
  <dcterms:created xsi:type="dcterms:W3CDTF">2025-11-14T06:29:01Z</dcterms:created>
  <dcterms:modified xsi:type="dcterms:W3CDTF">2026-01-16T04:04:52Z</dcterms:modified>
</cp:coreProperties>
</file>