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86" r:id="rId2"/>
    <p:sldId id="424" r:id="rId3"/>
    <p:sldId id="425" r:id="rId4"/>
    <p:sldId id="426" r:id="rId5"/>
    <p:sldId id="428" r:id="rId6"/>
    <p:sldId id="429" r:id="rId7"/>
    <p:sldId id="430" r:id="rId8"/>
    <p:sldId id="431" r:id="rId9"/>
    <p:sldId id="432" r:id="rId10"/>
    <p:sldId id="433" r:id="rId11"/>
    <p:sldId id="434" r:id="rId12"/>
    <p:sldId id="435" r:id="rId13"/>
    <p:sldId id="436" r:id="rId14"/>
    <p:sldId id="437" r:id="rId15"/>
    <p:sldId id="438" r:id="rId16"/>
    <p:sldId id="439" r:id="rId17"/>
    <p:sldId id="440" r:id="rId1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150" d="100"/>
          <a:sy n="150" d="100"/>
        </p:scale>
        <p:origin x="-1980" y="-1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2026-01-24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10571-5FEC-DF99-A0F0-19F9E7CB1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BE77EFC-EBC6-B582-4DE9-FB23F8DC2F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7E2D165-9003-CE7F-FFA3-06DC6276DB36}"/>
              </a:ext>
            </a:extLst>
          </p:cNvPr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97CD0D-398E-5D1E-5CE7-9D9BB9D52A58}"/>
              </a:ext>
            </a:extLst>
          </p:cNvPr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2025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E966BC-222E-4B84-C125-2B3ADCAE106C}"/>
              </a:ext>
            </a:extLst>
          </p:cNvPr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4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(2025.01.23.)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FA69755-E1B8-3D88-558C-51AC84697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B9A70CD4-224B-E70C-8928-166516B3FA7E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89FD44C9-C699-6BA9-FCD2-C7FE7A0811A7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7FC8D16D-B62A-529E-1FE6-68F52691FB7D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0E78E871-F99F-9975-CDA1-90F9BB4FAF2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EA273E2E-842A-B23D-94B3-95405A804B2D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44E013F6-B9CD-DB9F-3002-B057FBE67DFD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0737BB9-A186-F92E-F278-2222C9C3E581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A6FFEE-378A-E1CF-2D68-815601151F84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1F8526-48D5-5D57-6677-FD460D9F4516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760D9C-23FD-07FE-DEB2-0753BC3012A0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F4352A-C240-1B65-9221-2C43F57C5719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41F081-0E5E-D681-63D2-83A33581CE3F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2026.01.23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C25644-A58E-52DF-0E35-395770C383F7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여행</a:t>
            </a: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673011D-E190-2B64-9E23-6DAF5EB2C1B0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>
                <a:solidFill>
                  <a:schemeClr val="bg2">
                    <a:lumMod val="50000"/>
                  </a:schemeClr>
                </a:solidFill>
              </a:rPr>
              <a:t>최아름</a:t>
            </a:r>
            <a:endParaRPr lang="ko-KR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53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84B7D-CADA-DD03-1632-1DDF64DE98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083454-1A60-84BE-AB18-8309F7BF8A7E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개인별예약현황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예약수정</a:t>
            </a:r>
            <a:r>
              <a:rPr lang="en-US" altLang="ko-KR" sz="1200" b="1" dirty="0"/>
              <a:t>_PC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726098-92F4-3045-FA6C-C366D4BDF748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2026.01.23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23AB683-9615-D892-4EF0-CA5D0009A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10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F48C59EF-1A35-F49B-9F1C-7157C189A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299278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1/25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서울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_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테스트용 상품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260121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결재도 하지 않았는데 예약확정이라고 뜹니다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658BEBD-86B9-5945-2C33-372D83683F17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A83E3EF9-E7A9-D84E-74A4-3E46FB224B31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518BA7C-D30F-E6A6-B4D1-22A23E6F0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30" y="908316"/>
            <a:ext cx="5162550" cy="1979739"/>
          </a:xfrm>
          <a:prstGeom prst="rect">
            <a:avLst/>
          </a:prstGeom>
        </p:spPr>
      </p:pic>
      <p:pic>
        <p:nvPicPr>
          <p:cNvPr id="11" name="그림 10" descr="텍스트, 라인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8A10EE7-78F0-D3ED-BBD0-30673F641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30" y="3087918"/>
            <a:ext cx="5162550" cy="1064210"/>
          </a:xfrm>
          <a:prstGeom prst="rect">
            <a:avLst/>
          </a:prstGeom>
        </p:spPr>
      </p:pic>
      <p:pic>
        <p:nvPicPr>
          <p:cNvPr id="14" name="그림 13" descr="텍스트, 번호, 라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AD94D78-28CF-FD40-0DC6-5F3BED8958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830" y="4430931"/>
            <a:ext cx="5358709" cy="2181279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DDF3FE45-2B75-6235-6789-BA86F706DA2B}"/>
              </a:ext>
            </a:extLst>
          </p:cNvPr>
          <p:cNvSpPr/>
          <p:nvPr/>
        </p:nvSpPr>
        <p:spPr>
          <a:xfrm>
            <a:off x="6625298" y="2143872"/>
            <a:ext cx="2690152" cy="308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>
                <a:solidFill>
                  <a:srgbClr val="002060"/>
                </a:solidFill>
              </a:rPr>
              <a:t>재확인 요망</a:t>
            </a:r>
            <a:r>
              <a:rPr lang="en-US" altLang="ko-KR" sz="1100" b="1" dirty="0">
                <a:solidFill>
                  <a:srgbClr val="002060"/>
                </a:solidFill>
              </a:rPr>
              <a:t> (26.01.26 by </a:t>
            </a:r>
            <a:r>
              <a:rPr lang="ko-KR" altLang="en-US" sz="1100" b="1" dirty="0">
                <a:solidFill>
                  <a:srgbClr val="002060"/>
                </a:solidFill>
              </a:rPr>
              <a:t>최규만</a:t>
            </a:r>
            <a:r>
              <a:rPr lang="en-US" altLang="ko-KR" sz="1100" b="1" dirty="0">
                <a:solidFill>
                  <a:srgbClr val="002060"/>
                </a:solidFill>
              </a:rPr>
              <a:t>)</a:t>
            </a:r>
            <a:endParaRPr lang="ko-KR" altLang="en-US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9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88341A-871A-39C4-E377-A3D124B565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78FB11E-007E-6020-7DA0-A53B37BEA623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개인별예약현황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예약수정</a:t>
            </a:r>
            <a:r>
              <a:rPr lang="en-US" altLang="ko-KR" sz="1200" b="1" dirty="0"/>
              <a:t>_PC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035D1D-77EE-BD3F-7382-D77F8F1C61A9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2026.01.23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910B39C-C4D7-07B9-6F55-A6B6793F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11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EBB118B6-6EFD-6794-E470-2292D4ECE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218640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1/24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서울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_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테스트용 상품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260121 DM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미납액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때문에 저렇게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뜨는것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같습니다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확인부탁드립니다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13B4F64-CE01-29EC-894C-3A72E461878E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0933CA7F-E5D2-AAF4-9334-8AA16CA3C575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라인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04A3FEB-0570-6C48-DCAE-7CF15B4BA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858" y="1141876"/>
            <a:ext cx="5457010" cy="1428143"/>
          </a:xfrm>
          <a:prstGeom prst="rect">
            <a:avLst/>
          </a:prstGeom>
        </p:spPr>
      </p:pic>
      <p:pic>
        <p:nvPicPr>
          <p:cNvPr id="8" name="그림 7" descr="텍스트, 스크린샷, 소프트웨어, 컴퓨터 아이콘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2A8DAE8-5462-233F-F0B0-E9E89FC75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58" y="2555387"/>
            <a:ext cx="5439819" cy="3983525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4540A069-83C6-4B15-00C9-6B79132B9376}"/>
              </a:ext>
            </a:extLst>
          </p:cNvPr>
          <p:cNvCxnSpPr>
            <a:cxnSpLocks/>
          </p:cNvCxnSpPr>
          <p:nvPr/>
        </p:nvCxnSpPr>
        <p:spPr>
          <a:xfrm flipV="1">
            <a:off x="5196689" y="1704109"/>
            <a:ext cx="1104523" cy="32481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3157CD0C-187D-CB5F-FB10-A082EF5D683C}"/>
              </a:ext>
            </a:extLst>
          </p:cNvPr>
          <p:cNvSpPr/>
          <p:nvPr/>
        </p:nvSpPr>
        <p:spPr>
          <a:xfrm>
            <a:off x="6518535" y="2107850"/>
            <a:ext cx="5073390" cy="863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>
                <a:solidFill>
                  <a:srgbClr val="002060"/>
                </a:solidFill>
              </a:rPr>
              <a:t>재확인 요망</a:t>
            </a:r>
            <a:r>
              <a:rPr lang="en-US" altLang="ko-KR" sz="1100" b="1" dirty="0">
                <a:solidFill>
                  <a:srgbClr val="002060"/>
                </a:solidFill>
              </a:rPr>
              <a:t> (26.01.26 by </a:t>
            </a:r>
            <a:r>
              <a:rPr lang="ko-KR" altLang="en-US" sz="1100" b="1" dirty="0">
                <a:solidFill>
                  <a:srgbClr val="002060"/>
                </a:solidFill>
              </a:rPr>
              <a:t>최규만</a:t>
            </a:r>
            <a:r>
              <a:rPr lang="en-US" altLang="ko-KR" sz="1100" b="1" dirty="0">
                <a:solidFill>
                  <a:srgbClr val="002060"/>
                </a:solidFill>
              </a:rPr>
              <a:t>)</a:t>
            </a:r>
          </a:p>
          <a:p>
            <a:endParaRPr lang="en-US" altLang="ko-KR" sz="1100" b="1" dirty="0">
              <a:solidFill>
                <a:srgbClr val="002060"/>
              </a:solidFill>
            </a:endParaRPr>
          </a:p>
          <a:p>
            <a:r>
              <a:rPr lang="ko-KR" altLang="en-US" sz="1100" b="1" dirty="0">
                <a:solidFill>
                  <a:srgbClr val="002060"/>
                </a:solidFill>
              </a:rPr>
              <a:t>기존 오류가 나는 </a:t>
            </a:r>
            <a:r>
              <a:rPr lang="ko-KR" altLang="en-US" sz="1100" b="1" dirty="0" err="1">
                <a:solidFill>
                  <a:srgbClr val="002060"/>
                </a:solidFill>
              </a:rPr>
              <a:t>예약건을</a:t>
            </a:r>
            <a:r>
              <a:rPr lang="ko-KR" altLang="en-US" sz="1100" b="1" dirty="0">
                <a:solidFill>
                  <a:srgbClr val="002060"/>
                </a:solidFill>
              </a:rPr>
              <a:t> 재확인 하지 마시고</a:t>
            </a:r>
            <a:r>
              <a:rPr lang="en-US" altLang="ko-KR" sz="1100" b="1" dirty="0">
                <a:solidFill>
                  <a:srgbClr val="002060"/>
                </a:solidFill>
              </a:rPr>
              <a:t>, </a:t>
            </a:r>
            <a:r>
              <a:rPr lang="ko-KR" altLang="en-US" sz="1100" b="1" dirty="0">
                <a:solidFill>
                  <a:srgbClr val="002060"/>
                </a:solidFill>
              </a:rPr>
              <a:t>신규 예약을 하시고</a:t>
            </a:r>
            <a:r>
              <a:rPr lang="en-US" altLang="ko-KR" sz="1100" b="1" dirty="0">
                <a:solidFill>
                  <a:srgbClr val="002060"/>
                </a:solidFill>
              </a:rPr>
              <a:t>, </a:t>
            </a:r>
          </a:p>
          <a:p>
            <a:r>
              <a:rPr lang="ko-KR" altLang="en-US" sz="1100" b="1" dirty="0">
                <a:solidFill>
                  <a:srgbClr val="002060"/>
                </a:solidFill>
              </a:rPr>
              <a:t>확인 하시기 바랍니다</a:t>
            </a:r>
            <a:r>
              <a:rPr lang="en-US" altLang="ko-KR" sz="1100" b="1" dirty="0">
                <a:solidFill>
                  <a:srgbClr val="002060"/>
                </a:solidFill>
              </a:rPr>
              <a:t>.</a:t>
            </a:r>
            <a:endParaRPr lang="ko-KR" altLang="en-US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71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6E4597-5848-93B5-DF85-BC85E0292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E1FD10-E05E-758E-12D1-AF8EA73D6DD8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출발일자별 예약현황</a:t>
            </a:r>
            <a:r>
              <a:rPr lang="en-US" altLang="ko-KR" sz="1200" b="1" dirty="0"/>
              <a:t>_PC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DC0261-CC7D-338C-5F21-30173619FEF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2026.01.23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95AB03E-29A0-F911-E472-B561E6A6C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ED09C76-9A0E-9F05-52A3-A4C3A77AB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859161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예약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결재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미결재 최종 숫자가 나타나지 않음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544BD25-CB94-0C66-FBE3-5C9B7EFA58AA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6778113C-0F25-D661-E11F-D9FDC47EE8C1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번호, 스크린샷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610D8C0-B116-B8D7-AE7E-224523DDB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56" y="1306647"/>
            <a:ext cx="5790657" cy="4197859"/>
          </a:xfrm>
          <a:prstGeom prst="rect">
            <a:avLst/>
          </a:prstGeom>
        </p:spPr>
      </p:pic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43FC20F3-562D-F5E0-FDFC-592D59F989CC}"/>
              </a:ext>
            </a:extLst>
          </p:cNvPr>
          <p:cNvCxnSpPr>
            <a:cxnSpLocks/>
          </p:cNvCxnSpPr>
          <p:nvPr/>
        </p:nvCxnSpPr>
        <p:spPr>
          <a:xfrm flipV="1">
            <a:off x="5821378" y="1704109"/>
            <a:ext cx="503978" cy="14464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4CF075C2-AB5E-7C1F-F79D-35CBF893BEE7}"/>
              </a:ext>
            </a:extLst>
          </p:cNvPr>
          <p:cNvCxnSpPr>
            <a:cxnSpLocks/>
          </p:cNvCxnSpPr>
          <p:nvPr/>
        </p:nvCxnSpPr>
        <p:spPr>
          <a:xfrm flipV="1">
            <a:off x="5748950" y="1638677"/>
            <a:ext cx="507539" cy="654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BCB3F5C6-9483-41DC-2F8B-2A1C2E41ED1E}"/>
              </a:ext>
            </a:extLst>
          </p:cNvPr>
          <p:cNvSpPr/>
          <p:nvPr/>
        </p:nvSpPr>
        <p:spPr>
          <a:xfrm>
            <a:off x="6485843" y="1799377"/>
            <a:ext cx="3047999" cy="3081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dirty="0"/>
              <a:t>처리완료 </a:t>
            </a:r>
            <a:r>
              <a:rPr lang="en-US" altLang="ko-KR" sz="1100" dirty="0"/>
              <a:t>(26.01.26 by </a:t>
            </a:r>
            <a:r>
              <a:rPr lang="ko-KR" altLang="en-US" sz="1100" dirty="0"/>
              <a:t>최규만</a:t>
            </a:r>
            <a:r>
              <a:rPr lang="en-US" altLang="ko-KR" sz="1100" dirty="0"/>
              <a:t>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988980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89833-2165-CDBA-65F3-DEC00CCD0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05FE036-4294-876E-550A-4A4189C97B2F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홈페이지</a:t>
            </a:r>
            <a:r>
              <a:rPr lang="en-US" altLang="ko-KR" sz="1200" b="1" dirty="0"/>
              <a:t>_</a:t>
            </a:r>
            <a:r>
              <a:rPr lang="ko-KR" altLang="en-US" sz="1200" b="1" dirty="0"/>
              <a:t>아이폰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9577C7-1EE5-41EB-DE6C-1485D24AA623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2026.01.23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74BCA2C-6DEB-72CA-2569-53D760B4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8631270D-D9A4-1711-1232-1D55A37677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797948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호차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까지 배정을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하였을때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120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명으로 설정을 하였는데 오전에는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호차로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 예약을 진행했는데 아이폰으로 하려고 하니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31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일 좌석이 없다고 하네요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2E32665-B873-FF2C-4DB4-4208CBFB56F7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8708AE86-EC32-F976-A662-E826C1BA36EE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CCBEDD6-E69A-620E-23E6-6A06F718D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1150485"/>
            <a:ext cx="3995053" cy="3041530"/>
          </a:xfrm>
          <a:prstGeom prst="rect">
            <a:avLst/>
          </a:prstGeom>
        </p:spPr>
      </p:pic>
      <p:pic>
        <p:nvPicPr>
          <p:cNvPr id="10" name="그림 9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AEFDCED-D307-5740-636D-28CDFC058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235" y="1150484"/>
            <a:ext cx="2280134" cy="4943192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2B174798-8084-0211-2ACE-BBE21038CAEE}"/>
              </a:ext>
            </a:extLst>
          </p:cNvPr>
          <p:cNvSpPr/>
          <p:nvPr/>
        </p:nvSpPr>
        <p:spPr>
          <a:xfrm>
            <a:off x="4119327" y="4381877"/>
            <a:ext cx="778598" cy="412590"/>
          </a:xfrm>
          <a:prstGeom prst="rect">
            <a:avLst/>
          </a:prstGeom>
          <a:noFill/>
          <a:ln w="28575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E7F0A17D-A70B-23F8-FD74-EEDBCB01F78A}"/>
              </a:ext>
            </a:extLst>
          </p:cNvPr>
          <p:cNvCxnSpPr>
            <a:cxnSpLocks/>
          </p:cNvCxnSpPr>
          <p:nvPr/>
        </p:nvCxnSpPr>
        <p:spPr>
          <a:xfrm flipV="1">
            <a:off x="3259248" y="1704109"/>
            <a:ext cx="3066108" cy="10481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4D49C624-6F88-8AEE-5814-49EC66F87A0D}"/>
              </a:ext>
            </a:extLst>
          </p:cNvPr>
          <p:cNvCxnSpPr>
            <a:cxnSpLocks/>
          </p:cNvCxnSpPr>
          <p:nvPr/>
        </p:nvCxnSpPr>
        <p:spPr>
          <a:xfrm flipV="1">
            <a:off x="4897925" y="1719926"/>
            <a:ext cx="1426329" cy="26619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409EC627-B082-A0F5-EBC1-8A47A87ACB18}"/>
              </a:ext>
            </a:extLst>
          </p:cNvPr>
          <p:cNvCxnSpPr>
            <a:cxnSpLocks/>
          </p:cNvCxnSpPr>
          <p:nvPr/>
        </p:nvCxnSpPr>
        <p:spPr>
          <a:xfrm flipV="1">
            <a:off x="1630377" y="1856509"/>
            <a:ext cx="4694979" cy="14500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008F9B9D-5E6B-4871-5DE1-EAEBD6CB7203}"/>
              </a:ext>
            </a:extLst>
          </p:cNvPr>
          <p:cNvSpPr/>
          <p:nvPr/>
        </p:nvSpPr>
        <p:spPr>
          <a:xfrm>
            <a:off x="6518535" y="2107849"/>
            <a:ext cx="5073390" cy="11986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en-US" altLang="ko-KR" sz="1100" b="1" dirty="0">
                <a:solidFill>
                  <a:srgbClr val="002060"/>
                </a:solidFill>
              </a:rPr>
            </a:br>
            <a:br>
              <a:rPr lang="en-US" altLang="ko-KR" sz="1100" b="1" dirty="0">
                <a:solidFill>
                  <a:srgbClr val="002060"/>
                </a:solidFill>
              </a:rPr>
            </a:br>
            <a:r>
              <a:rPr lang="ko-KR" altLang="en-US" sz="1100" b="1" dirty="0">
                <a:solidFill>
                  <a:srgbClr val="002060"/>
                </a:solidFill>
              </a:rPr>
              <a:t>재확인 요망</a:t>
            </a:r>
            <a:endParaRPr lang="en-US" altLang="ko-KR" sz="1100" b="1" dirty="0">
              <a:solidFill>
                <a:srgbClr val="002060"/>
              </a:solidFill>
            </a:endParaRPr>
          </a:p>
          <a:p>
            <a:r>
              <a:rPr lang="ko-KR" altLang="en-US" sz="1100" b="1" dirty="0">
                <a:solidFill>
                  <a:srgbClr val="002060"/>
                </a:solidFill>
              </a:rPr>
              <a:t>모집인원에 </a:t>
            </a:r>
            <a:r>
              <a:rPr lang="en-US" altLang="ko-KR" sz="1100" b="1" dirty="0">
                <a:solidFill>
                  <a:srgbClr val="002060"/>
                </a:solidFill>
              </a:rPr>
              <a:t>120</a:t>
            </a:r>
            <a:r>
              <a:rPr lang="ko-KR" altLang="en-US" sz="1100" b="1" dirty="0">
                <a:solidFill>
                  <a:srgbClr val="002060"/>
                </a:solidFill>
              </a:rPr>
              <a:t>명을 입력해야 합니다</a:t>
            </a:r>
            <a:r>
              <a:rPr lang="en-US" altLang="ko-KR" sz="1100" b="1" dirty="0">
                <a:solidFill>
                  <a:srgbClr val="002060"/>
                </a:solidFill>
              </a:rPr>
              <a:t>. (</a:t>
            </a:r>
            <a:r>
              <a:rPr lang="ko-KR" altLang="en-US" sz="1100" b="1" dirty="0">
                <a:solidFill>
                  <a:srgbClr val="002060"/>
                </a:solidFill>
              </a:rPr>
              <a:t>필수</a:t>
            </a:r>
            <a:r>
              <a:rPr lang="en-US" altLang="ko-KR" sz="1100" b="1" dirty="0">
                <a:solidFill>
                  <a:srgbClr val="002060"/>
                </a:solidFill>
              </a:rPr>
              <a:t>)</a:t>
            </a:r>
            <a:br>
              <a:rPr lang="en-US" altLang="ko-KR" sz="1100" b="1" dirty="0">
                <a:solidFill>
                  <a:srgbClr val="002060"/>
                </a:solidFill>
              </a:rPr>
            </a:br>
            <a:r>
              <a:rPr lang="ko-KR" altLang="en-US" sz="1100" b="1" dirty="0">
                <a:solidFill>
                  <a:srgbClr val="002060"/>
                </a:solidFill>
              </a:rPr>
              <a:t>아니면 개별 날짜 수정화면에서 모집인원 입력해야 합니다</a:t>
            </a:r>
            <a:r>
              <a:rPr lang="en-US" altLang="ko-KR" sz="1100" b="1" dirty="0">
                <a:solidFill>
                  <a:srgbClr val="002060"/>
                </a:solidFill>
              </a:rPr>
              <a:t>.</a:t>
            </a:r>
            <a:br>
              <a:rPr lang="en-US" altLang="ko-KR" sz="1100" b="1" dirty="0">
                <a:solidFill>
                  <a:srgbClr val="002060"/>
                </a:solidFill>
              </a:rPr>
            </a:br>
            <a:r>
              <a:rPr lang="en-US" altLang="ko-KR" sz="1100" b="1" dirty="0">
                <a:solidFill>
                  <a:srgbClr val="002060"/>
                </a:solidFill>
              </a:rPr>
              <a:t>(</a:t>
            </a:r>
            <a:r>
              <a:rPr lang="ko-KR" altLang="en-US" sz="1100" b="1" dirty="0" err="1">
                <a:solidFill>
                  <a:srgbClr val="002060"/>
                </a:solidFill>
              </a:rPr>
              <a:t>잔여석</a:t>
            </a:r>
            <a:r>
              <a:rPr lang="ko-KR" altLang="en-US" sz="1100" b="1" dirty="0">
                <a:solidFill>
                  <a:srgbClr val="002060"/>
                </a:solidFill>
              </a:rPr>
              <a:t> </a:t>
            </a:r>
            <a:r>
              <a:rPr lang="ko-KR" altLang="en-US" sz="1100" b="1" dirty="0" err="1">
                <a:solidFill>
                  <a:srgbClr val="002060"/>
                </a:solidFill>
              </a:rPr>
              <a:t>계산시</a:t>
            </a:r>
            <a:r>
              <a:rPr lang="ko-KR" altLang="en-US" sz="1100" b="1" dirty="0">
                <a:solidFill>
                  <a:srgbClr val="002060"/>
                </a:solidFill>
              </a:rPr>
              <a:t> 해당 </a:t>
            </a:r>
            <a:r>
              <a:rPr lang="ko-KR" altLang="en-US" sz="1100" b="1" dirty="0" err="1">
                <a:solidFill>
                  <a:srgbClr val="002060"/>
                </a:solidFill>
              </a:rPr>
              <a:t>모집인원으</a:t>
            </a:r>
            <a:r>
              <a:rPr lang="ko-KR" altLang="en-US" sz="1100" b="1" dirty="0">
                <a:solidFill>
                  <a:srgbClr val="002060"/>
                </a:solidFill>
              </a:rPr>
              <a:t> 가지고 계산합니다</a:t>
            </a:r>
            <a:r>
              <a:rPr lang="en-US" altLang="ko-KR" sz="1100" b="1" dirty="0">
                <a:solidFill>
                  <a:srgbClr val="002060"/>
                </a:solidFill>
              </a:rPr>
              <a:t>.</a:t>
            </a:r>
          </a:p>
          <a:p>
            <a:endParaRPr lang="en-US" altLang="ko-KR" sz="1100" b="1" dirty="0">
              <a:solidFill>
                <a:srgbClr val="002060"/>
              </a:solidFill>
            </a:endParaRPr>
          </a:p>
          <a:p>
            <a:r>
              <a:rPr lang="ko-KR" altLang="en-US" sz="1100" b="1" dirty="0">
                <a:solidFill>
                  <a:srgbClr val="002060"/>
                </a:solidFill>
              </a:rPr>
              <a:t>현재 </a:t>
            </a:r>
            <a:r>
              <a:rPr lang="en-US" altLang="ko-KR" sz="1100" b="1" dirty="0">
                <a:solidFill>
                  <a:srgbClr val="002060"/>
                </a:solidFill>
              </a:rPr>
              <a:t>(26.01.26) 3</a:t>
            </a:r>
            <a:r>
              <a:rPr lang="ko-KR" altLang="en-US" sz="1100" b="1" dirty="0" err="1">
                <a:solidFill>
                  <a:srgbClr val="002060"/>
                </a:solidFill>
              </a:rPr>
              <a:t>호차</a:t>
            </a:r>
            <a:r>
              <a:rPr lang="ko-KR" altLang="en-US" sz="1100" b="1" dirty="0">
                <a:solidFill>
                  <a:srgbClr val="002060"/>
                </a:solidFill>
              </a:rPr>
              <a:t> 선택 나오고</a:t>
            </a:r>
            <a:r>
              <a:rPr lang="en-US" altLang="ko-KR" sz="1100" b="1" dirty="0">
                <a:solidFill>
                  <a:srgbClr val="002060"/>
                </a:solidFill>
              </a:rPr>
              <a:t>, </a:t>
            </a:r>
            <a:r>
              <a:rPr lang="ko-KR" altLang="en-US" sz="1100" b="1" dirty="0" err="1">
                <a:solidFill>
                  <a:srgbClr val="002060"/>
                </a:solidFill>
              </a:rPr>
              <a:t>잔여석</a:t>
            </a:r>
            <a:r>
              <a:rPr lang="ko-KR" altLang="en-US" sz="1100" b="1" dirty="0">
                <a:solidFill>
                  <a:srgbClr val="002060"/>
                </a:solidFill>
              </a:rPr>
              <a:t> </a:t>
            </a:r>
            <a:r>
              <a:rPr lang="en-US" altLang="ko-KR" sz="1100" b="1" dirty="0">
                <a:solidFill>
                  <a:srgbClr val="002060"/>
                </a:solidFill>
              </a:rPr>
              <a:t>76</a:t>
            </a:r>
            <a:r>
              <a:rPr lang="ko-KR" altLang="en-US" sz="1100" b="1" dirty="0">
                <a:solidFill>
                  <a:srgbClr val="002060"/>
                </a:solidFill>
              </a:rPr>
              <a:t>석 나옵니다</a:t>
            </a:r>
            <a:r>
              <a:rPr lang="en-US" altLang="ko-KR" sz="1100" b="1" dirty="0">
                <a:solidFill>
                  <a:srgbClr val="002060"/>
                </a:solidFill>
              </a:rPr>
              <a:t>.</a:t>
            </a:r>
          </a:p>
          <a:p>
            <a:endParaRPr lang="en-US" altLang="ko-KR" sz="1100" b="1" dirty="0">
              <a:solidFill>
                <a:srgbClr val="002060"/>
              </a:solidFill>
            </a:endParaRPr>
          </a:p>
          <a:p>
            <a:endParaRPr lang="ko-KR" altLang="en-US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433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6987F-271F-223E-2772-3FBA9D007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3A1A5B5-786A-376D-47ED-6D2C991B8BC6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홈페이지</a:t>
            </a:r>
            <a:r>
              <a:rPr lang="en-US" altLang="ko-KR" sz="1200" b="1" dirty="0"/>
              <a:t>_</a:t>
            </a:r>
            <a:r>
              <a:rPr lang="ko-KR" altLang="en-US" sz="1200" b="1" dirty="0"/>
              <a:t>안드로이드</a:t>
            </a:r>
            <a:r>
              <a:rPr lang="en-US" altLang="ko-KR" sz="1200" b="1" dirty="0"/>
              <a:t>/</a:t>
            </a:r>
            <a:r>
              <a:rPr lang="ko-KR" altLang="en-US" sz="1200" b="1" dirty="0"/>
              <a:t>아이폰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7C0FBE-8B5B-552E-B8C3-CB01B84F113D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2026.01.23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5521708-B4F8-8683-CD00-14DE4FE42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14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291D58C4-E90E-2400-324F-A33CDCD0C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6594805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명인데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명으로 선택해도 인원이 불일치 멘트가 나오지 않음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  -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이 상황은 안드로이드와 아이폰 동일함</a:t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065FADB-C3E0-862F-BFE4-6C18A7293899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18FDE0F2-5362-C79A-1C5A-7FCAAF1803DD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69C7F56-25A6-6056-23DE-03C6FE197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162" y="853336"/>
            <a:ext cx="3165231" cy="5685576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6334EF95-05B1-91F5-E60F-04B8E70D0723}"/>
              </a:ext>
            </a:extLst>
          </p:cNvPr>
          <p:cNvSpPr/>
          <p:nvPr/>
        </p:nvSpPr>
        <p:spPr>
          <a:xfrm>
            <a:off x="3512743" y="2925879"/>
            <a:ext cx="778598" cy="412590"/>
          </a:xfrm>
          <a:prstGeom prst="rect">
            <a:avLst/>
          </a:prstGeom>
          <a:noFill/>
          <a:ln w="28575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B75E73B4-4CE9-7E37-4C80-BEAAFFCDDE9D}"/>
              </a:ext>
            </a:extLst>
          </p:cNvPr>
          <p:cNvCxnSpPr>
            <a:cxnSpLocks/>
          </p:cNvCxnSpPr>
          <p:nvPr/>
        </p:nvCxnSpPr>
        <p:spPr>
          <a:xfrm flipV="1">
            <a:off x="4402393" y="1704109"/>
            <a:ext cx="1922963" cy="13288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" name="그림 3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3A7584A-B59F-A232-6747-77EABE934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907" y="1157529"/>
            <a:ext cx="3333750" cy="5381383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523D90A2-8373-769D-1F31-C62DF554C682}"/>
              </a:ext>
            </a:extLst>
          </p:cNvPr>
          <p:cNvSpPr/>
          <p:nvPr/>
        </p:nvSpPr>
        <p:spPr>
          <a:xfrm>
            <a:off x="6518535" y="2107849"/>
            <a:ext cx="5073390" cy="12306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>
                <a:solidFill>
                  <a:srgbClr val="002060"/>
                </a:solidFill>
              </a:rPr>
              <a:t>기존 </a:t>
            </a:r>
            <a:r>
              <a:rPr lang="ko-KR" altLang="en-US" sz="1100" b="1" dirty="0" err="1">
                <a:solidFill>
                  <a:srgbClr val="002060"/>
                </a:solidFill>
              </a:rPr>
              <a:t>로망스투어에서도</a:t>
            </a:r>
            <a:r>
              <a:rPr lang="ko-KR" altLang="en-US" sz="1100" b="1" dirty="0">
                <a:solidFill>
                  <a:srgbClr val="002060"/>
                </a:solidFill>
              </a:rPr>
              <a:t> 동일하게 </a:t>
            </a:r>
            <a:r>
              <a:rPr lang="ko-KR" altLang="en-US" sz="1100" b="1" dirty="0" err="1">
                <a:solidFill>
                  <a:srgbClr val="002060"/>
                </a:solidFill>
              </a:rPr>
              <a:t>선택가능합니다</a:t>
            </a:r>
            <a:r>
              <a:rPr lang="en-US" altLang="ko-KR" sz="1100" b="1" dirty="0">
                <a:solidFill>
                  <a:srgbClr val="002060"/>
                </a:solidFill>
              </a:rPr>
              <a:t>.</a:t>
            </a:r>
            <a:br>
              <a:rPr lang="en-US" altLang="ko-KR" sz="1100" b="1" dirty="0">
                <a:solidFill>
                  <a:srgbClr val="002060"/>
                </a:solidFill>
              </a:rPr>
            </a:br>
            <a:r>
              <a:rPr lang="ko-KR" altLang="en-US" sz="1100" b="1" dirty="0">
                <a:solidFill>
                  <a:srgbClr val="002060"/>
                </a:solidFill>
              </a:rPr>
              <a:t>또한 인원 불일치 멘트는 요금구분 인원에서 선택한 총인원과</a:t>
            </a:r>
            <a:endParaRPr lang="en-US" altLang="ko-KR" sz="1100" b="1" dirty="0">
              <a:solidFill>
                <a:srgbClr val="002060"/>
              </a:solidFill>
            </a:endParaRPr>
          </a:p>
          <a:p>
            <a:r>
              <a:rPr lang="ko-KR" altLang="en-US" sz="1100" b="1" dirty="0">
                <a:solidFill>
                  <a:srgbClr val="002060"/>
                </a:solidFill>
              </a:rPr>
              <a:t>여행자정보에서 생성한 인원이 맞지 </a:t>
            </a:r>
            <a:r>
              <a:rPr lang="ko-KR" altLang="en-US" sz="1100" b="1" dirty="0" err="1">
                <a:solidFill>
                  <a:srgbClr val="002060"/>
                </a:solidFill>
              </a:rPr>
              <a:t>않으때</a:t>
            </a:r>
            <a:r>
              <a:rPr lang="ko-KR" altLang="en-US" sz="1100" b="1" dirty="0">
                <a:solidFill>
                  <a:srgbClr val="002060"/>
                </a:solidFill>
              </a:rPr>
              <a:t> 출력됩니다</a:t>
            </a:r>
            <a:r>
              <a:rPr lang="en-US" altLang="ko-KR" sz="1100" b="1" dirty="0">
                <a:solidFill>
                  <a:srgbClr val="002060"/>
                </a:solidFill>
              </a:rPr>
              <a:t>.</a:t>
            </a:r>
            <a:br>
              <a:rPr lang="en-US" altLang="ko-KR" sz="1100" b="1" dirty="0">
                <a:solidFill>
                  <a:srgbClr val="002060"/>
                </a:solidFill>
              </a:rPr>
            </a:br>
            <a:endParaRPr lang="en-US" altLang="ko-KR" sz="1100" b="1" dirty="0">
              <a:solidFill>
                <a:srgbClr val="002060"/>
              </a:solidFill>
            </a:endParaRPr>
          </a:p>
          <a:p>
            <a:endParaRPr lang="en-US" altLang="ko-KR" sz="1100" b="1" dirty="0">
              <a:solidFill>
                <a:srgbClr val="002060"/>
              </a:solidFill>
            </a:endParaRPr>
          </a:p>
          <a:p>
            <a:r>
              <a:rPr lang="en-US" altLang="ko-KR" sz="1100" b="1" dirty="0">
                <a:solidFill>
                  <a:srgbClr val="002060"/>
                </a:solidFill>
              </a:rPr>
              <a:t>(26.01.26 by </a:t>
            </a:r>
            <a:r>
              <a:rPr lang="ko-KR" altLang="en-US" sz="1100" b="1" dirty="0">
                <a:solidFill>
                  <a:srgbClr val="002060"/>
                </a:solidFill>
              </a:rPr>
              <a:t>최규만</a:t>
            </a:r>
            <a:r>
              <a:rPr lang="en-US" altLang="ko-KR" sz="1100" b="1" dirty="0">
                <a:solidFill>
                  <a:srgbClr val="002060"/>
                </a:solidFill>
              </a:rPr>
              <a:t>)</a:t>
            </a:r>
            <a:endParaRPr lang="ko-KR" altLang="en-US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5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E53374-3013-6B59-B986-A84DC261E7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F51354E-B9F1-9505-0F4A-34B6CF8C5AA4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</a:t>
            </a:r>
            <a:r>
              <a:rPr lang="ko-KR" altLang="en-US" sz="1200" b="1" dirty="0"/>
              <a:t>페이지</a:t>
            </a:r>
            <a:r>
              <a:rPr lang="en-US" altLang="ko-KR" sz="1200" b="1" dirty="0"/>
              <a:t>_</a:t>
            </a:r>
            <a:r>
              <a:rPr lang="ko-KR" altLang="en-US" sz="1200" b="1" dirty="0"/>
              <a:t>안드로이드</a:t>
            </a:r>
            <a:r>
              <a:rPr lang="en-US" altLang="ko-KR" sz="1200" b="1" dirty="0"/>
              <a:t>/</a:t>
            </a:r>
            <a:r>
              <a:rPr lang="ko-KR" altLang="en-US" sz="1200" b="1" dirty="0"/>
              <a:t>아이폰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A532FB-E87C-02A0-E44A-D1052BC8C970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2026.01.23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2419995-849A-05DB-9A88-163DC8743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15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1FD92492-0B16-A6D3-1509-62B26E42EC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301983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ERP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페이지를 안드로이드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아이폰으로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로그인했을때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오류가 남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F0F865E-8AEB-D058-214E-C66929A28008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80521285-4239-0CD5-AF63-28433457AC49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335AE236-8A50-DA54-1674-B1BA6EB556DE}"/>
              </a:ext>
            </a:extLst>
          </p:cNvPr>
          <p:cNvCxnSpPr>
            <a:cxnSpLocks/>
          </p:cNvCxnSpPr>
          <p:nvPr/>
        </p:nvCxnSpPr>
        <p:spPr>
          <a:xfrm flipV="1">
            <a:off x="4402393" y="1704109"/>
            <a:ext cx="1922963" cy="13288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4" name="그림 3" descr="텍스트, 스크린샷, 디스플레이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9394122-AC3D-70F0-D652-5FC7FE54A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896" y="1704108"/>
            <a:ext cx="3163373" cy="4785329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4567E63E-9061-59E4-73B1-9F9C351227B2}"/>
              </a:ext>
            </a:extLst>
          </p:cNvPr>
          <p:cNvSpPr/>
          <p:nvPr/>
        </p:nvSpPr>
        <p:spPr>
          <a:xfrm flipV="1">
            <a:off x="1096772" y="2176575"/>
            <a:ext cx="778598" cy="191935"/>
          </a:xfrm>
          <a:prstGeom prst="rect">
            <a:avLst/>
          </a:prstGeom>
          <a:noFill/>
          <a:ln w="28575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9552F666-4C3E-561E-FC0A-AB5C9B66951F}"/>
              </a:ext>
            </a:extLst>
          </p:cNvPr>
          <p:cNvSpPr/>
          <p:nvPr/>
        </p:nvSpPr>
        <p:spPr>
          <a:xfrm>
            <a:off x="6518535" y="2107849"/>
            <a:ext cx="5073390" cy="123061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>
                <a:solidFill>
                  <a:srgbClr val="002060"/>
                </a:solidFill>
              </a:rPr>
              <a:t>재확인 요망</a:t>
            </a:r>
            <a:br>
              <a:rPr lang="en-US" altLang="ko-KR" sz="1100" b="1" dirty="0">
                <a:solidFill>
                  <a:srgbClr val="002060"/>
                </a:solidFill>
              </a:rPr>
            </a:br>
            <a:r>
              <a:rPr lang="ko-KR" altLang="en-US" sz="1100" b="1" dirty="0">
                <a:solidFill>
                  <a:srgbClr val="002060"/>
                </a:solidFill>
              </a:rPr>
              <a:t>안드로이드</a:t>
            </a:r>
            <a:r>
              <a:rPr lang="en-US" altLang="ko-KR" sz="1100" b="1" dirty="0">
                <a:solidFill>
                  <a:srgbClr val="002060"/>
                </a:solidFill>
              </a:rPr>
              <a:t>(</a:t>
            </a:r>
            <a:r>
              <a:rPr lang="ko-KR" altLang="en-US" sz="1100" b="1" dirty="0">
                <a:solidFill>
                  <a:srgbClr val="002060"/>
                </a:solidFill>
              </a:rPr>
              <a:t>갤럭시 </a:t>
            </a:r>
            <a:r>
              <a:rPr lang="en-US" altLang="ko-KR" sz="1100" b="1" dirty="0">
                <a:solidFill>
                  <a:srgbClr val="002060"/>
                </a:solidFill>
              </a:rPr>
              <a:t>S20)</a:t>
            </a:r>
            <a:r>
              <a:rPr lang="ko-KR" altLang="en-US" sz="1100" b="1" dirty="0">
                <a:solidFill>
                  <a:srgbClr val="002060"/>
                </a:solidFill>
              </a:rPr>
              <a:t>로 로그인 시 문제없이 로그인 확인</a:t>
            </a:r>
            <a:br>
              <a:rPr lang="en-US" altLang="ko-KR" sz="1100" b="1" dirty="0">
                <a:solidFill>
                  <a:srgbClr val="002060"/>
                </a:solidFill>
              </a:rPr>
            </a:br>
            <a:endParaRPr lang="en-US" altLang="ko-KR" sz="1100" b="1" dirty="0">
              <a:solidFill>
                <a:srgbClr val="002060"/>
              </a:solidFill>
            </a:endParaRPr>
          </a:p>
          <a:p>
            <a:r>
              <a:rPr lang="en-US" altLang="ko-KR" sz="1100" b="1" dirty="0">
                <a:solidFill>
                  <a:srgbClr val="002060"/>
                </a:solidFill>
              </a:rPr>
              <a:t>(26.01.26 by </a:t>
            </a:r>
            <a:r>
              <a:rPr lang="ko-KR" altLang="en-US" sz="1100" b="1" dirty="0">
                <a:solidFill>
                  <a:srgbClr val="002060"/>
                </a:solidFill>
              </a:rPr>
              <a:t>최규만</a:t>
            </a:r>
            <a:r>
              <a:rPr lang="en-US" altLang="ko-KR" sz="1100" b="1" dirty="0">
                <a:solidFill>
                  <a:srgbClr val="002060"/>
                </a:solidFill>
              </a:rPr>
              <a:t>)</a:t>
            </a:r>
            <a:endParaRPr lang="ko-KR" altLang="en-US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76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93EDA-31A7-514B-0E82-1761DED5B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4A35FB8-1D05-D624-1078-E2C7F7DD424B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개인별예약현황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9C7913-FB13-2C0A-8B1E-97E7B3FF0104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2026.01.23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6943858-94A6-E518-4B42-B4DF249F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16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AB6F11AD-7F1F-D371-95EF-A9DE523F2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166213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아이폰으로 로그인하여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예약들어온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페이지에 담당자가 기재되지 않음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419F7192-1D55-4113-6DCE-1F7164FD309D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81C62215-68B9-8B11-761D-F817375C79B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E4515C8-26B5-2488-3206-2181423CA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1021945"/>
            <a:ext cx="5276851" cy="2481263"/>
          </a:xfrm>
          <a:prstGeom prst="rect">
            <a:avLst/>
          </a:prstGeom>
        </p:spPr>
      </p:pic>
      <p:pic>
        <p:nvPicPr>
          <p:cNvPr id="10" name="그림 9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249E8F5-0D56-49E4-B094-473564B6C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34" y="3668963"/>
            <a:ext cx="5276851" cy="2596035"/>
          </a:xfrm>
          <a:prstGeom prst="rect">
            <a:avLst/>
          </a:prstGeom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BEB901C0-DE0E-9401-C7C0-5EE0C0CE38E7}"/>
              </a:ext>
            </a:extLst>
          </p:cNvPr>
          <p:cNvCxnSpPr>
            <a:cxnSpLocks/>
          </p:cNvCxnSpPr>
          <p:nvPr/>
        </p:nvCxnSpPr>
        <p:spPr>
          <a:xfrm flipV="1">
            <a:off x="1602463" y="1704109"/>
            <a:ext cx="4722893" cy="40086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AA68A655-B8FC-0067-AF0B-512D18EF13E1}"/>
              </a:ext>
            </a:extLst>
          </p:cNvPr>
          <p:cNvSpPr/>
          <p:nvPr/>
        </p:nvSpPr>
        <p:spPr>
          <a:xfrm>
            <a:off x="6518535" y="2107849"/>
            <a:ext cx="5073390" cy="17847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>
                <a:solidFill>
                  <a:srgbClr val="002060"/>
                </a:solidFill>
              </a:rPr>
              <a:t>재확인 요망</a:t>
            </a:r>
            <a:endParaRPr lang="en-US" altLang="ko-KR" sz="1100" b="1" dirty="0">
              <a:solidFill>
                <a:srgbClr val="002060"/>
              </a:solidFill>
            </a:endParaRPr>
          </a:p>
          <a:p>
            <a:endParaRPr lang="en-US" altLang="ko-KR" sz="1100" b="1" dirty="0">
              <a:solidFill>
                <a:srgbClr val="002060"/>
              </a:solidFill>
            </a:endParaRPr>
          </a:p>
          <a:p>
            <a:r>
              <a:rPr lang="ko-KR" altLang="en-US" sz="1100" b="1" dirty="0">
                <a:solidFill>
                  <a:srgbClr val="002060"/>
                </a:solidFill>
              </a:rPr>
              <a:t>확인 해 본 결과</a:t>
            </a:r>
            <a:r>
              <a:rPr lang="en-US" altLang="ko-KR" sz="1100" b="1" dirty="0">
                <a:solidFill>
                  <a:srgbClr val="002060"/>
                </a:solidFill>
              </a:rPr>
              <a:t>, </a:t>
            </a:r>
            <a:r>
              <a:rPr lang="ko-KR" altLang="en-US" sz="1100" b="1" dirty="0">
                <a:solidFill>
                  <a:srgbClr val="002060"/>
                </a:solidFill>
              </a:rPr>
              <a:t>해당 상품</a:t>
            </a:r>
            <a:r>
              <a:rPr lang="en-US" altLang="ko-KR" sz="1100" b="1" dirty="0">
                <a:solidFill>
                  <a:srgbClr val="002060"/>
                </a:solidFill>
              </a:rPr>
              <a:t>(</a:t>
            </a:r>
            <a:r>
              <a:rPr lang="ko-KR" altLang="en-US" sz="1100" b="1" dirty="0">
                <a:solidFill>
                  <a:srgbClr val="002060"/>
                </a:solidFill>
              </a:rPr>
              <a:t>서울</a:t>
            </a:r>
            <a:r>
              <a:rPr lang="en-US" altLang="ko-KR" sz="1100" b="1" dirty="0">
                <a:solidFill>
                  <a:srgbClr val="002060"/>
                </a:solidFill>
              </a:rPr>
              <a:t>_</a:t>
            </a:r>
            <a:r>
              <a:rPr lang="ko-KR" altLang="en-US" sz="1100" b="1" dirty="0">
                <a:solidFill>
                  <a:srgbClr val="002060"/>
                </a:solidFill>
              </a:rPr>
              <a:t>테스트용 상품 </a:t>
            </a:r>
            <a:r>
              <a:rPr lang="en-US" altLang="ko-KR" sz="1100" b="1" dirty="0">
                <a:solidFill>
                  <a:srgbClr val="002060"/>
                </a:solidFill>
              </a:rPr>
              <a:t>260121)</a:t>
            </a:r>
            <a:r>
              <a:rPr lang="ko-KR" altLang="en-US" sz="1100" b="1" dirty="0">
                <a:solidFill>
                  <a:srgbClr val="002060"/>
                </a:solidFill>
              </a:rPr>
              <a:t>의 담당자가</a:t>
            </a:r>
            <a:endParaRPr lang="en-US" altLang="ko-KR" sz="1100" b="1" dirty="0">
              <a:solidFill>
                <a:srgbClr val="002060"/>
              </a:solidFill>
            </a:endParaRPr>
          </a:p>
          <a:p>
            <a:r>
              <a:rPr lang="en-US" altLang="ko-KR" sz="1100" b="1" dirty="0">
                <a:solidFill>
                  <a:srgbClr val="002060"/>
                </a:solidFill>
              </a:rPr>
              <a:t>[</a:t>
            </a:r>
            <a:r>
              <a:rPr lang="ko-KR" altLang="en-US" sz="1100" b="1" dirty="0">
                <a:solidFill>
                  <a:srgbClr val="002060"/>
                </a:solidFill>
              </a:rPr>
              <a:t>홍길동</a:t>
            </a:r>
            <a:r>
              <a:rPr lang="en-US" altLang="ko-KR" sz="1100" b="1" dirty="0">
                <a:solidFill>
                  <a:srgbClr val="002060"/>
                </a:solidFill>
              </a:rPr>
              <a:t>]</a:t>
            </a:r>
            <a:r>
              <a:rPr lang="ko-KR" altLang="en-US" sz="1100" b="1" dirty="0">
                <a:solidFill>
                  <a:srgbClr val="002060"/>
                </a:solidFill>
              </a:rPr>
              <a:t>으로 확인됩니다</a:t>
            </a:r>
            <a:r>
              <a:rPr lang="en-US" altLang="ko-KR" sz="1100" b="1" dirty="0">
                <a:solidFill>
                  <a:srgbClr val="002060"/>
                </a:solidFill>
              </a:rPr>
              <a:t>.</a:t>
            </a:r>
          </a:p>
          <a:p>
            <a:endParaRPr lang="en-US" altLang="ko-KR" sz="1100" b="1" dirty="0">
              <a:solidFill>
                <a:srgbClr val="002060"/>
              </a:solidFill>
            </a:endParaRPr>
          </a:p>
          <a:p>
            <a:r>
              <a:rPr lang="ko-KR" altLang="en-US" sz="1100" b="1" dirty="0">
                <a:solidFill>
                  <a:srgbClr val="002060"/>
                </a:solidFill>
              </a:rPr>
              <a:t>하지만 고객관리에서 홍길동으로 검색하면 </a:t>
            </a:r>
            <a:r>
              <a:rPr lang="en-US" altLang="ko-KR" sz="1100" b="1" dirty="0">
                <a:solidFill>
                  <a:srgbClr val="002060"/>
                </a:solidFill>
              </a:rPr>
              <a:t>2</a:t>
            </a:r>
            <a:r>
              <a:rPr lang="ko-KR" altLang="en-US" sz="1100" b="1" dirty="0">
                <a:solidFill>
                  <a:srgbClr val="002060"/>
                </a:solidFill>
              </a:rPr>
              <a:t>명이 나오는데</a:t>
            </a:r>
            <a:endParaRPr lang="en-US" altLang="ko-KR" sz="1100" b="1" dirty="0">
              <a:solidFill>
                <a:srgbClr val="002060"/>
              </a:solidFill>
            </a:endParaRPr>
          </a:p>
          <a:p>
            <a:r>
              <a:rPr lang="ko-KR" altLang="en-US" sz="1100" b="1" dirty="0">
                <a:solidFill>
                  <a:srgbClr val="002060"/>
                </a:solidFill>
              </a:rPr>
              <a:t>모두 회원등급이 일반회원이라서 예약정보에 나오지 않는 것입니다</a:t>
            </a:r>
            <a:r>
              <a:rPr lang="en-US" altLang="ko-KR" sz="1100" b="1" dirty="0">
                <a:solidFill>
                  <a:srgbClr val="002060"/>
                </a:solidFill>
              </a:rPr>
              <a:t>.</a:t>
            </a:r>
          </a:p>
          <a:p>
            <a:endParaRPr lang="en-US" altLang="ko-KR" sz="1100" b="1" dirty="0">
              <a:solidFill>
                <a:srgbClr val="002060"/>
              </a:solidFill>
            </a:endParaRPr>
          </a:p>
          <a:p>
            <a:r>
              <a:rPr lang="en-US" altLang="ko-KR" sz="1100" b="1" dirty="0">
                <a:solidFill>
                  <a:srgbClr val="002060"/>
                </a:solidFill>
              </a:rPr>
              <a:t>(26.01.26 by </a:t>
            </a:r>
            <a:r>
              <a:rPr lang="ko-KR" altLang="en-US" sz="1100" b="1" dirty="0">
                <a:solidFill>
                  <a:srgbClr val="002060"/>
                </a:solidFill>
              </a:rPr>
              <a:t>최규만</a:t>
            </a:r>
            <a:r>
              <a:rPr lang="en-US" altLang="ko-KR" sz="1100" b="1" dirty="0">
                <a:solidFill>
                  <a:srgbClr val="002060"/>
                </a:solidFill>
              </a:rPr>
              <a:t>)</a:t>
            </a:r>
            <a:endParaRPr lang="ko-KR" altLang="en-US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85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1E62F-F450-1157-76CD-DFFA6567D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C37FB63-0E77-8707-4082-94EEB1B4379C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예약관리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개인별예약현황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예약수정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8DF798-7F7D-90B2-6AAF-3DD3C139FA17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2026.01.23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ED6E959-F1DE-CE5D-1953-3AF4CAA74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17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37A3CDF-B058-617F-8A34-CC7009611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611990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관리자카드결재 시에 카드번호를 다 적은 후 결재를 누르면 옆에 화면처리 나오고 결재가 되지 않습니다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7C4A2B8-DFFA-DDFA-0E3E-3541DA6333CF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DCF8F5DE-7FA8-B243-2F7F-18B075AB3463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DC61F53-0722-B9A0-05A7-AB84E658B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65" y="1953434"/>
            <a:ext cx="5790657" cy="238125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06E1537-4C4D-4906-3FB8-5CA6FE1B2B5C}"/>
              </a:ext>
            </a:extLst>
          </p:cNvPr>
          <p:cNvSpPr/>
          <p:nvPr/>
        </p:nvSpPr>
        <p:spPr>
          <a:xfrm>
            <a:off x="7681608" y="2107850"/>
            <a:ext cx="3047999" cy="3081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dirty="0"/>
              <a:t>처리완료 </a:t>
            </a:r>
            <a:r>
              <a:rPr lang="en-US" altLang="ko-KR" sz="1100" dirty="0"/>
              <a:t>(26.01.26 by </a:t>
            </a:r>
            <a:r>
              <a:rPr lang="ko-KR" altLang="en-US" sz="1100" dirty="0"/>
              <a:t>최규만</a:t>
            </a:r>
            <a:r>
              <a:rPr lang="en-US" altLang="ko-KR" sz="1100" dirty="0"/>
              <a:t>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73006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806B3-2769-DE01-D2E6-23031EBC7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A0B059-9A61-F377-4975-392822CC11DF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상품관리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상품목록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F9E691-49A7-7E40-785D-D6DF5FFD55FA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2026.01.23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FF8ECBC-6A3D-9554-6B1E-DBDDEEFB6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B0C8AEE-2588-F3BA-82BD-68B367568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498944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기존과 동일하게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20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페이씩 끊어서 보여주세요</a:t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답변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: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아직 처리가 되지 않았습니다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029BE7F-DC73-650F-75FD-B6F24ED0B112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7CA581DF-154D-A80F-BB56-73583FF33F11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1" name="그림 10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4947F47-A688-F476-B791-521C9384C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92" y="1895485"/>
            <a:ext cx="4970353" cy="3498429"/>
          </a:xfrm>
          <a:prstGeom prst="rect">
            <a:avLst/>
          </a:prstGeom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073CA865-F418-FD49-F8F3-88CCFF7BF1FF}"/>
              </a:ext>
            </a:extLst>
          </p:cNvPr>
          <p:cNvCxnSpPr>
            <a:cxnSpLocks/>
          </p:cNvCxnSpPr>
          <p:nvPr/>
        </p:nvCxnSpPr>
        <p:spPr>
          <a:xfrm flipV="1">
            <a:off x="4617267" y="1704109"/>
            <a:ext cx="1548143" cy="32028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307BC614-21DB-7412-CFFF-3483A9DA25C0}"/>
              </a:ext>
            </a:extLst>
          </p:cNvPr>
          <p:cNvSpPr/>
          <p:nvPr/>
        </p:nvSpPr>
        <p:spPr>
          <a:xfrm>
            <a:off x="8885583" y="2594113"/>
            <a:ext cx="2117034" cy="3081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처리완료 </a:t>
            </a:r>
            <a:r>
              <a:rPr lang="en-US" altLang="ko-KR" sz="1100" dirty="0"/>
              <a:t>(26.01.26) by</a:t>
            </a:r>
            <a:r>
              <a:rPr lang="ko-KR" altLang="en-US" sz="1100" dirty="0"/>
              <a:t> 최규만</a:t>
            </a:r>
          </a:p>
        </p:txBody>
      </p:sp>
    </p:spTree>
    <p:extLst>
      <p:ext uri="{BB962C8B-B14F-4D97-AF65-F5344CB8AC3E}">
        <p14:creationId xmlns:p14="http://schemas.microsoft.com/office/powerpoint/2010/main" val="1713852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9E3D8-2DFB-51D8-4428-95A442BD2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29C4B53-8929-E48C-ADE3-636ECF9DB590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기초환경설정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탑승자관리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77064F-116A-8AFE-0096-B1AA606ABCE6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2026.01.23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CE89B44C-0470-4FBE-D78E-A06B7E56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6EBBBDFC-EF01-A582-C755-25DFD8CAC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816071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순서가 뒤죽박죽입니다 순차적으로 정렬해주세요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번호랑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코드만 정렬해주세요</a:t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-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처리완료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번호는 정렬되나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코드는 </a:t>
                      </a:r>
                      <a:r>
                        <a:rPr lang="ko-KR" altLang="en-US" sz="1200" b="1" dirty="0" err="1">
                          <a:solidFill>
                            <a:srgbClr val="FF0000"/>
                          </a:solidFill>
                        </a:rPr>
                        <a:t>고유값이라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b="1" baseline="0" dirty="0">
                          <a:solidFill>
                            <a:srgbClr val="FF0000"/>
                          </a:solidFill>
                        </a:rPr>
                        <a:t> 정렬되지 않습니다</a:t>
                      </a:r>
                      <a:r>
                        <a:rPr lang="en-US" altLang="ko-KR" sz="1200" b="1" baseline="0" dirty="0">
                          <a:solidFill>
                            <a:srgbClr val="FF0000"/>
                          </a:solidFill>
                        </a:rPr>
                        <a:t>.)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baseline="0" dirty="0">
                        <a:solidFill>
                          <a:srgbClr val="FF0000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답변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: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번호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탑승지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코드 왜 이렇게 순서가 되어있을까요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?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2B18259-2C28-A69C-4794-A672D321CB90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7473A759-52B1-374A-D493-C0E24DC1BB95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번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48EAD1E-82F9-4D6D-3F66-EA587B962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1733335"/>
            <a:ext cx="5416447" cy="4223845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E3C71534-C5DF-4C2B-F67D-0AE027BD56A6}"/>
              </a:ext>
            </a:extLst>
          </p:cNvPr>
          <p:cNvCxnSpPr>
            <a:cxnSpLocks/>
          </p:cNvCxnSpPr>
          <p:nvPr/>
        </p:nvCxnSpPr>
        <p:spPr>
          <a:xfrm flipV="1">
            <a:off x="923453" y="1704109"/>
            <a:ext cx="5241957" cy="22703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" name="그림 9" descr="텍스트, 라인, 번호, 그래프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F14B8BC-6E8E-F271-874F-7877C5E29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2463" y="4085987"/>
            <a:ext cx="6531182" cy="2270363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37D01FA9-7AC0-1386-43B9-D52238F4FCDF}"/>
              </a:ext>
            </a:extLst>
          </p:cNvPr>
          <p:cNvSpPr/>
          <p:nvPr/>
        </p:nvSpPr>
        <p:spPr>
          <a:xfrm>
            <a:off x="6493565" y="2933861"/>
            <a:ext cx="4648199" cy="25426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dirty="0"/>
              <a:t>코드는 </a:t>
            </a:r>
            <a:r>
              <a:rPr lang="ko-KR" altLang="en-US" sz="1100" dirty="0" err="1"/>
              <a:t>고정값이라</a:t>
            </a:r>
            <a:r>
              <a:rPr lang="ko-KR" altLang="en-US" sz="1100" dirty="0"/>
              <a:t> </a:t>
            </a:r>
            <a:r>
              <a:rPr lang="en-US" altLang="ko-KR" sz="1100" dirty="0"/>
              <a:t>1,2,3</a:t>
            </a:r>
            <a:r>
              <a:rPr lang="ko-KR" altLang="en-US" sz="1100" dirty="0"/>
              <a:t>으로 순차적으로 정렬할 수 없는 데이터입니다</a:t>
            </a:r>
            <a:r>
              <a:rPr lang="en-US" altLang="ko-KR" sz="1100" dirty="0"/>
              <a:t>.</a:t>
            </a:r>
          </a:p>
          <a:p>
            <a:r>
              <a:rPr lang="ko-KR" altLang="en-US" sz="1100" dirty="0"/>
              <a:t>번호와 코드가 붙어있어서 헷갈릴 것 같아 코드 항목을 탑승지 다음으로 이동하였습니다</a:t>
            </a:r>
            <a:r>
              <a:rPr lang="en-US" altLang="ko-KR" sz="1100" dirty="0"/>
              <a:t>.</a:t>
            </a:r>
          </a:p>
          <a:p>
            <a:endParaRPr lang="en-US" altLang="ko-KR" sz="1100" dirty="0"/>
          </a:p>
          <a:p>
            <a:r>
              <a:rPr lang="ko-KR" altLang="en-US" sz="1100" dirty="0"/>
              <a:t>해당 내용을 </a:t>
            </a:r>
            <a:r>
              <a:rPr lang="ko-KR" altLang="en-US" sz="1100" dirty="0" err="1"/>
              <a:t>김태진과장님에게</a:t>
            </a:r>
            <a:r>
              <a:rPr lang="ko-KR" altLang="en-US" sz="1100" dirty="0"/>
              <a:t> 유선상으로 설명 드렸습니다</a:t>
            </a:r>
            <a:r>
              <a:rPr lang="en-US" altLang="ko-KR" sz="1100" dirty="0"/>
              <a:t>.</a:t>
            </a:r>
          </a:p>
          <a:p>
            <a:r>
              <a:rPr lang="ko-KR" altLang="en-US" sz="1100" dirty="0" err="1"/>
              <a:t>김태진과장님에게</a:t>
            </a:r>
            <a:r>
              <a:rPr lang="ko-KR" altLang="en-US" sz="1100" dirty="0"/>
              <a:t> 문의하시기 바랍니다</a:t>
            </a:r>
            <a:r>
              <a:rPr lang="en-US" altLang="ko-KR" sz="1100" dirty="0"/>
              <a:t>.</a:t>
            </a:r>
            <a:br>
              <a:rPr lang="en-US" altLang="ko-KR" sz="1100" dirty="0"/>
            </a:br>
            <a:br>
              <a:rPr lang="en-US" altLang="ko-KR" sz="1100" dirty="0"/>
            </a:br>
            <a:r>
              <a:rPr lang="ko-KR" altLang="en-US" sz="1100" dirty="0"/>
              <a:t>그리고</a:t>
            </a:r>
            <a:r>
              <a:rPr lang="en-US" altLang="ko-KR" sz="1100" dirty="0"/>
              <a:t>, </a:t>
            </a:r>
            <a:r>
              <a:rPr lang="ko-KR" altLang="en-US" sz="1100" dirty="0"/>
              <a:t>순서를 </a:t>
            </a:r>
            <a:r>
              <a:rPr lang="ko-KR" altLang="en-US" sz="1100" dirty="0" err="1"/>
              <a:t>원복해달라는</a:t>
            </a:r>
            <a:r>
              <a:rPr lang="ko-KR" altLang="en-US" sz="1100" dirty="0"/>
              <a:t> 의미인가요</a:t>
            </a:r>
            <a:r>
              <a:rPr lang="en-US" altLang="ko-KR" sz="1100" dirty="0"/>
              <a:t>?</a:t>
            </a:r>
          </a:p>
          <a:p>
            <a:endParaRPr lang="en-US" altLang="ko-KR" sz="1100" dirty="0"/>
          </a:p>
          <a:p>
            <a:pPr marL="228600" indent="-228600">
              <a:buAutoNum type="arabicPeriod"/>
            </a:pPr>
            <a:r>
              <a:rPr lang="ko-KR" altLang="en-US" sz="1100" dirty="0"/>
              <a:t>현상</a:t>
            </a:r>
            <a:endParaRPr lang="en-US" altLang="ko-KR" sz="1100" dirty="0"/>
          </a:p>
          <a:p>
            <a:pPr marL="228600" indent="-228600">
              <a:buAutoNum type="arabicPeriod"/>
            </a:pPr>
            <a:r>
              <a:rPr lang="ko-KR" altLang="en-US" sz="1100" dirty="0"/>
              <a:t>문제원인</a:t>
            </a:r>
            <a:r>
              <a:rPr lang="en-US" altLang="ko-KR" sz="1100" dirty="0"/>
              <a:t>(</a:t>
            </a:r>
            <a:r>
              <a:rPr lang="ko-KR" altLang="en-US" sz="1100" dirty="0"/>
              <a:t>무엇이 문제인가</a:t>
            </a:r>
            <a:r>
              <a:rPr lang="en-US" altLang="ko-KR" sz="1100" dirty="0"/>
              <a:t>)</a:t>
            </a:r>
          </a:p>
          <a:p>
            <a:pPr marL="228600" indent="-228600">
              <a:buAutoNum type="arabicPeriod"/>
            </a:pPr>
            <a:r>
              <a:rPr lang="ko-KR" altLang="en-US" sz="1100" dirty="0"/>
              <a:t>최종 처리 내용</a:t>
            </a:r>
            <a:endParaRPr lang="en-US" altLang="ko-KR" sz="1100" dirty="0"/>
          </a:p>
          <a:p>
            <a:endParaRPr lang="en-US" altLang="ko-KR" sz="1100" dirty="0"/>
          </a:p>
          <a:p>
            <a:r>
              <a:rPr lang="ko-KR" altLang="en-US" sz="1100" dirty="0"/>
              <a:t>이렇게 검토사항의 내용을 </a:t>
            </a:r>
            <a:r>
              <a:rPr lang="ko-KR" altLang="en-US" sz="1100" dirty="0" err="1"/>
              <a:t>적어주셔야</a:t>
            </a:r>
            <a:r>
              <a:rPr lang="ko-KR" altLang="en-US" sz="1100" dirty="0"/>
              <a:t> 빠르게 처리됩니다</a:t>
            </a:r>
            <a:r>
              <a:rPr lang="en-US" altLang="ko-KR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686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0425C7-2842-3E58-0834-41B34E329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AF2117D-1EC1-5850-BFAD-16DEDD41BD70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상품관리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일반정보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FE37CF-49BE-B148-A75C-1DA52C11C749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2026.01.23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F3387A7-60EC-C1FE-BA04-6A12A1597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923C70B6-AC86-4CF6-8F4E-3D46F3CF00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057214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상품 일반정보에 단축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URL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이 생성되어 있지 않습니다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- 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상품정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보는 </a:t>
                      </a:r>
                      <a:r>
                        <a:rPr lang="en-US" altLang="ko-KR" sz="1200" b="1" baseline="0" dirty="0" err="1">
                          <a:solidFill>
                            <a:srgbClr val="0070C0"/>
                          </a:solidFill>
                        </a:rPr>
                        <a:t>db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이전만 하고 상품 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update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를 하지 않는데</a:t>
                      </a:r>
                      <a:b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  1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월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20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일 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3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시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36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분에 단축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URL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을 생성하셨네요</a:t>
                      </a:r>
                      <a:b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따라서 그 부분이 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UPDATE</a:t>
                      </a:r>
                      <a:r>
                        <a:rPr lang="ko-KR" altLang="en-US" sz="1200" b="1" baseline="0" dirty="0">
                          <a:solidFill>
                            <a:srgbClr val="0070C0"/>
                          </a:solidFill>
                        </a:rPr>
                        <a:t>되지 </a:t>
                      </a:r>
                      <a:r>
                        <a:rPr lang="ko-KR" altLang="en-US" sz="1200" b="1" baseline="0" dirty="0" err="1">
                          <a:solidFill>
                            <a:srgbClr val="0070C0"/>
                          </a:solidFill>
                        </a:rPr>
                        <a:t>않은겁니다</a:t>
                      </a:r>
                      <a:r>
                        <a:rPr lang="en-US" altLang="ko-KR" sz="1200" b="1" baseline="0" dirty="0">
                          <a:solidFill>
                            <a:srgbClr val="0070C0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baseline="0" dirty="0">
                        <a:solidFill>
                          <a:srgbClr val="0070C0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답변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: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업데이트 후 확인 </a:t>
                      </a:r>
                      <a:r>
                        <a:rPr lang="ko-KR" altLang="en-US" sz="1200" b="1" dirty="0" err="1">
                          <a:solidFill>
                            <a:srgbClr val="FF0000"/>
                          </a:solidFill>
                        </a:rPr>
                        <a:t>되는걸로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 알고 있겠습니다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E902236-036D-18DC-B488-32111789B554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C5B9AC77-8031-1323-D372-7D34AB8372B2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8DA7636-6069-E1BD-21D4-C77C432A6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54" y="1477650"/>
            <a:ext cx="4925086" cy="4420489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1794B949-6FB1-1F04-84EF-A5A84DC463CA}"/>
              </a:ext>
            </a:extLst>
          </p:cNvPr>
          <p:cNvCxnSpPr>
            <a:cxnSpLocks/>
          </p:cNvCxnSpPr>
          <p:nvPr/>
        </p:nvCxnSpPr>
        <p:spPr>
          <a:xfrm flipV="1">
            <a:off x="4834550" y="1704109"/>
            <a:ext cx="1330860" cy="7222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7470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55312-5201-7CB3-CA1E-6EC4945BD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3DFB5D-65E4-80E6-B1C2-39F8BF739A28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홈페이지 예약내역보기</a:t>
            </a:r>
            <a:r>
              <a:rPr lang="en-US" altLang="ko-KR" sz="1200" b="1" dirty="0"/>
              <a:t>_PC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4D83D8-80DA-15E3-DFF0-5F68BFA3C412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2026.01.23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2F64060-1D28-29AB-DC34-0B413185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9905B76B-C0CD-A018-9D4C-54B7F0374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690680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엑스버튼이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클릭 되지 않습니다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AAD71B64-6440-5D47-CBBE-67CFCF360A6E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88C58AEC-A05B-6F49-66B4-B2FE789ECD7D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스크린샷, 소프트웨어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CC7D9E3-D4D0-7A2D-6BE8-77CBE50D0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78" y="1406366"/>
            <a:ext cx="5646574" cy="3762614"/>
          </a:xfrm>
          <a:prstGeom prst="rect">
            <a:avLst/>
          </a:prstGeom>
        </p:spPr>
      </p:pic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id="{23A84C75-AC2F-0A8D-AD48-0AA8491B1500}"/>
              </a:ext>
            </a:extLst>
          </p:cNvPr>
          <p:cNvCxnSpPr>
            <a:cxnSpLocks/>
          </p:cNvCxnSpPr>
          <p:nvPr/>
        </p:nvCxnSpPr>
        <p:spPr>
          <a:xfrm flipV="1">
            <a:off x="3874883" y="1704109"/>
            <a:ext cx="2290527" cy="703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id="{6A26E0D6-5F9F-3AAA-BCF7-81129CC5568A}"/>
              </a:ext>
            </a:extLst>
          </p:cNvPr>
          <p:cNvSpPr/>
          <p:nvPr/>
        </p:nvSpPr>
        <p:spPr>
          <a:xfrm>
            <a:off x="6493566" y="1953434"/>
            <a:ext cx="2117034" cy="3081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/>
              <a:t>처리완료 </a:t>
            </a:r>
            <a:r>
              <a:rPr lang="en-US" altLang="ko-KR" sz="1100" dirty="0"/>
              <a:t>(26.01.26) by</a:t>
            </a:r>
            <a:r>
              <a:rPr lang="ko-KR" altLang="en-US" sz="1100" dirty="0"/>
              <a:t> 최규만</a:t>
            </a:r>
          </a:p>
        </p:txBody>
      </p:sp>
    </p:spTree>
    <p:extLst>
      <p:ext uri="{BB962C8B-B14F-4D97-AF65-F5344CB8AC3E}">
        <p14:creationId xmlns:p14="http://schemas.microsoft.com/office/powerpoint/2010/main" val="1181476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F8FB5-187F-5AA7-E89D-AD023267C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D8DD658-4EA4-9C5A-C288-1D2CFFF4EB90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개인별예약현황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예약수정</a:t>
            </a:r>
            <a:r>
              <a:rPr lang="en-US" altLang="ko-KR" sz="1200" b="1" dirty="0"/>
              <a:t> _PC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A4B88F-FFDC-107C-197B-586B52C4990E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2026.01.23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4B15DF9-7F2B-DCDA-AF8F-0F5D8057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6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5C74D94E-8A46-2125-D750-29B3EF1DA4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641589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인원 변경 후 위에 안내가 뜨는 이유가 무엇일까요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?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그리고 요금정보 수정하기를 누르면 창 화면이 자동적으로 닫히지 않습니다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FFAF7DB-D8B5-152D-8520-B95EFE7F4DF9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9D83A291-FA5B-0772-C807-98F812FFF88F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78685AE-AB56-B133-7A76-516000A3E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53" y="1700180"/>
            <a:ext cx="5802498" cy="3227514"/>
          </a:xfrm>
          <a:prstGeom prst="rect">
            <a:avLst/>
          </a:prstGeom>
        </p:spPr>
      </p:pic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6B382088-D9C9-2F4A-C8A6-019ED36F58B8}"/>
              </a:ext>
            </a:extLst>
          </p:cNvPr>
          <p:cNvCxnSpPr>
            <a:cxnSpLocks/>
          </p:cNvCxnSpPr>
          <p:nvPr/>
        </p:nvCxnSpPr>
        <p:spPr>
          <a:xfrm flipV="1">
            <a:off x="3983525" y="1704109"/>
            <a:ext cx="2181885" cy="4053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A6B18546-383F-D78A-1AC7-78A1E2D64595}"/>
              </a:ext>
            </a:extLst>
          </p:cNvPr>
          <p:cNvSpPr/>
          <p:nvPr/>
        </p:nvSpPr>
        <p:spPr>
          <a:xfrm>
            <a:off x="6493566" y="2261906"/>
            <a:ext cx="4479234" cy="308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b="1" dirty="0" err="1">
                <a:solidFill>
                  <a:srgbClr val="002060"/>
                </a:solidFill>
              </a:rPr>
              <a:t>문제없는것으로</a:t>
            </a:r>
            <a:r>
              <a:rPr lang="ko-KR" altLang="en-US" sz="1100" b="1" dirty="0">
                <a:solidFill>
                  <a:srgbClr val="002060"/>
                </a:solidFill>
              </a:rPr>
              <a:t> 확인됩니다</a:t>
            </a:r>
            <a:r>
              <a:rPr lang="en-US" altLang="ko-KR" sz="1100" b="1" dirty="0">
                <a:solidFill>
                  <a:srgbClr val="002060"/>
                </a:solidFill>
              </a:rPr>
              <a:t>. (26.01.26 by</a:t>
            </a:r>
            <a:r>
              <a:rPr lang="ko-KR" altLang="en-US" sz="1100" b="1" dirty="0">
                <a:solidFill>
                  <a:srgbClr val="002060"/>
                </a:solidFill>
              </a:rPr>
              <a:t> 최규만</a:t>
            </a:r>
            <a:r>
              <a:rPr lang="en-US" altLang="ko-KR" sz="1100" b="1" dirty="0">
                <a:solidFill>
                  <a:srgbClr val="002060"/>
                </a:solidFill>
              </a:rPr>
              <a:t>)</a:t>
            </a:r>
            <a:endParaRPr lang="ko-KR" altLang="en-US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763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F6379-89CA-B3FC-CFF6-F101D35B1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86E9B2-D028-F89C-002C-69957E50AF10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개인별예약현황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예약수정</a:t>
            </a:r>
            <a:r>
              <a:rPr lang="en-US" altLang="ko-KR" sz="1200" b="1" dirty="0"/>
              <a:t>_PC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906646-6716-BBE7-3EE4-77131597968D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2026.01.20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BDA0FD92-6E49-7D1E-4A93-774B4E9F5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7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C52452C-956E-F6D7-3E42-D09BD5F1A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508469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DB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를 가지고 왔는데 여행자명단 정보가 입력이 되어 있지 않습니다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- 1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월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20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일자 </a:t>
                      </a:r>
                      <a:r>
                        <a:rPr lang="ko-KR" altLang="en-US" sz="1200" b="1" dirty="0" err="1">
                          <a:solidFill>
                            <a:srgbClr val="0070C0"/>
                          </a:solidFill>
                        </a:rPr>
                        <a:t>예약정보네요</a:t>
                      </a:r>
                      <a:b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   DB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를 </a:t>
                      </a:r>
                      <a:r>
                        <a:rPr lang="ko-KR" altLang="en-US" sz="1200" b="1" dirty="0" err="1">
                          <a:solidFill>
                            <a:srgbClr val="0070C0"/>
                          </a:solidFill>
                        </a:rPr>
                        <a:t>가져온건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 그 이전입니다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.</a:t>
                      </a:r>
                      <a:b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</a:b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- 1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월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30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일에 일괄 예약정보 </a:t>
                      </a:r>
                      <a:r>
                        <a:rPr lang="ko-KR" altLang="en-US" sz="1200" b="1" dirty="0" err="1">
                          <a:solidFill>
                            <a:srgbClr val="0070C0"/>
                          </a:solidFill>
                        </a:rPr>
                        <a:t>수정할때</a:t>
                      </a:r>
                      <a:r>
                        <a:rPr lang="ko-KR" altLang="en-US" sz="1200" b="1" dirty="0">
                          <a:solidFill>
                            <a:srgbClr val="0070C0"/>
                          </a:solidFill>
                        </a:rPr>
                        <a:t> 가져옵니다</a:t>
                      </a:r>
                      <a:r>
                        <a:rPr lang="en-US" altLang="ko-KR" sz="1200" b="1" dirty="0">
                          <a:solidFill>
                            <a:srgbClr val="0070C0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답변 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: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업데이트 후 확인 </a:t>
                      </a:r>
                      <a:r>
                        <a:rPr lang="ko-KR" altLang="en-US" sz="1200" b="1" dirty="0" err="1">
                          <a:solidFill>
                            <a:srgbClr val="FF0000"/>
                          </a:solidFill>
                        </a:rPr>
                        <a:t>되는걸로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 알고 있겠습니다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10BFC66-39D8-1B95-EA6A-B07059379F72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3B6E8E0F-C45B-CE6F-0042-290388780845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번호, 소프트웨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D8118A5D-64E6-7AF0-CE81-FB22301ED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43" y="994019"/>
            <a:ext cx="5561303" cy="2364817"/>
          </a:xfrm>
          <a:prstGeom prst="rect">
            <a:avLst/>
          </a:prstGeom>
        </p:spPr>
      </p:pic>
      <p:pic>
        <p:nvPicPr>
          <p:cNvPr id="7" name="그림 6" descr="텍스트, 폰트, 라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96B86A3-1921-18C5-E0DB-12B06CF5B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343" y="3666463"/>
            <a:ext cx="5561303" cy="2169592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1AB64852-F435-C40F-BBF4-5B3C3F38E7C0}"/>
              </a:ext>
            </a:extLst>
          </p:cNvPr>
          <p:cNvSpPr/>
          <p:nvPr/>
        </p:nvSpPr>
        <p:spPr>
          <a:xfrm>
            <a:off x="4037844" y="4264182"/>
            <a:ext cx="1711105" cy="434567"/>
          </a:xfrm>
          <a:prstGeom prst="rect">
            <a:avLst/>
          </a:prstGeom>
          <a:noFill/>
          <a:ln w="19050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F328F24-23FD-E9F9-6A24-547CA3A9F5AF}"/>
              </a:ext>
            </a:extLst>
          </p:cNvPr>
          <p:cNvSpPr/>
          <p:nvPr/>
        </p:nvSpPr>
        <p:spPr>
          <a:xfrm>
            <a:off x="425512" y="4698749"/>
            <a:ext cx="5441134" cy="597719"/>
          </a:xfrm>
          <a:prstGeom prst="rect">
            <a:avLst/>
          </a:prstGeom>
          <a:noFill/>
          <a:ln w="19050">
            <a:solidFill>
              <a:srgbClr val="EE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62E2F859-65CB-8FC6-A304-D40E8B581BE6}"/>
              </a:ext>
            </a:extLst>
          </p:cNvPr>
          <p:cNvCxnSpPr>
            <a:cxnSpLocks/>
          </p:cNvCxnSpPr>
          <p:nvPr/>
        </p:nvCxnSpPr>
        <p:spPr>
          <a:xfrm flipV="1">
            <a:off x="5613149" y="1704109"/>
            <a:ext cx="712207" cy="24966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524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0D78D-1864-E2D7-E39D-E6B4EB350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E13C576-EA05-AECD-754F-7601E0B5B71B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홈페이지</a:t>
            </a:r>
            <a:r>
              <a:rPr lang="en-US" altLang="ko-KR" sz="1200" b="1" dirty="0"/>
              <a:t>_PC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7CC58C-F2A9-A2FA-85EE-E033367070B5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2026.01.23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61D7AF93-FC31-6353-B537-577E74690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8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2ACF42DD-C22E-1152-97BA-D8FA5C4684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930987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홈페이지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PC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에서 결재를 진행하였는데 주문내역에서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0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원으로 뜹니다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A7C38E7-02EC-713D-43E0-7DDE21718B2A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EF241B13-D169-EB69-B5F2-7F654C88C3F8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6" name="그림 5" descr="텍스트, 스크린샷, 소프트웨어, 디스플레이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115E070-B39B-7DF7-708B-4CB9BE602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00" y="1021945"/>
            <a:ext cx="5403998" cy="1886093"/>
          </a:xfrm>
          <a:prstGeom prst="rect">
            <a:avLst/>
          </a:prstGeom>
        </p:spPr>
      </p:pic>
      <p:pic>
        <p:nvPicPr>
          <p:cNvPr id="12" name="그림 11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CBC5D7C1-CF17-0433-0D9C-E6C1AFCB0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63" y="3006917"/>
            <a:ext cx="5553635" cy="1886092"/>
          </a:xfrm>
          <a:prstGeom prst="rect">
            <a:avLst/>
          </a:prstGeom>
        </p:spPr>
      </p:pic>
      <p:pic>
        <p:nvPicPr>
          <p:cNvPr id="18" name="그림 17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7939D10-8BDC-AE31-A881-DFCC031CA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73" y="5171892"/>
            <a:ext cx="5553636" cy="1102659"/>
          </a:xfrm>
          <a:prstGeom prst="rect">
            <a:avLst/>
          </a:prstGeom>
        </p:spPr>
      </p:pic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364ED0C1-F404-0C72-66AB-0A042A3F13DA}"/>
              </a:ext>
            </a:extLst>
          </p:cNvPr>
          <p:cNvCxnSpPr>
            <a:cxnSpLocks/>
          </p:cNvCxnSpPr>
          <p:nvPr/>
        </p:nvCxnSpPr>
        <p:spPr>
          <a:xfrm flipV="1">
            <a:off x="5151422" y="1704109"/>
            <a:ext cx="1173934" cy="9666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59AB6264-FEE3-2A12-64CD-BB64E6BAEC3F}"/>
              </a:ext>
            </a:extLst>
          </p:cNvPr>
          <p:cNvCxnSpPr>
            <a:cxnSpLocks/>
          </p:cNvCxnSpPr>
          <p:nvPr/>
        </p:nvCxnSpPr>
        <p:spPr>
          <a:xfrm flipV="1">
            <a:off x="5423026" y="1856509"/>
            <a:ext cx="1054730" cy="32973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직사각형 2">
            <a:extLst>
              <a:ext uri="{FF2B5EF4-FFF2-40B4-BE49-F238E27FC236}">
                <a16:creationId xmlns:a16="http://schemas.microsoft.com/office/drawing/2014/main" id="{CCCAE14A-CA8F-20F8-DED1-9228146387C5}"/>
              </a:ext>
            </a:extLst>
          </p:cNvPr>
          <p:cNvSpPr/>
          <p:nvPr/>
        </p:nvSpPr>
        <p:spPr>
          <a:xfrm>
            <a:off x="6493565" y="1953434"/>
            <a:ext cx="3047999" cy="3081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dirty="0"/>
              <a:t>오류 수정완료 </a:t>
            </a:r>
            <a:r>
              <a:rPr lang="en-US" altLang="ko-KR" sz="1100" dirty="0"/>
              <a:t>(26.01.26 by </a:t>
            </a:r>
            <a:r>
              <a:rPr lang="ko-KR" altLang="en-US" sz="1100" dirty="0"/>
              <a:t>최규만</a:t>
            </a:r>
            <a:r>
              <a:rPr lang="en-US" altLang="ko-KR" sz="1100" dirty="0"/>
              <a:t>)</a:t>
            </a:r>
            <a:endParaRPr lang="ko-KR" altLang="en-US" sz="1100" dirty="0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22C7D1C-F1C9-D036-189E-84D304B97C72}"/>
              </a:ext>
            </a:extLst>
          </p:cNvPr>
          <p:cNvSpPr/>
          <p:nvPr/>
        </p:nvSpPr>
        <p:spPr>
          <a:xfrm>
            <a:off x="6466272" y="2409875"/>
            <a:ext cx="4479234" cy="308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b="1" dirty="0">
                <a:solidFill>
                  <a:srgbClr val="002060"/>
                </a:solidFill>
              </a:rPr>
              <a:t>단</a:t>
            </a:r>
            <a:r>
              <a:rPr lang="en-US" altLang="ko-KR" sz="1100" b="1" dirty="0">
                <a:solidFill>
                  <a:srgbClr val="002060"/>
                </a:solidFill>
              </a:rPr>
              <a:t>, 1</a:t>
            </a:r>
            <a:r>
              <a:rPr lang="ko-KR" altLang="en-US" sz="1100" b="1" dirty="0">
                <a:solidFill>
                  <a:srgbClr val="002060"/>
                </a:solidFill>
              </a:rPr>
              <a:t>월</a:t>
            </a:r>
            <a:r>
              <a:rPr lang="en-US" altLang="ko-KR" sz="1100" b="1" dirty="0">
                <a:solidFill>
                  <a:srgbClr val="002060"/>
                </a:solidFill>
              </a:rPr>
              <a:t>26</a:t>
            </a:r>
            <a:r>
              <a:rPr lang="ko-KR" altLang="en-US" sz="1100" b="1" dirty="0">
                <a:solidFill>
                  <a:srgbClr val="002060"/>
                </a:solidFill>
              </a:rPr>
              <a:t>일 시점의 신규 예약부터 수정된 내용이 적용될 겁니다</a:t>
            </a:r>
            <a:r>
              <a:rPr lang="en-US" altLang="ko-KR" sz="1100" b="1" dirty="0">
                <a:solidFill>
                  <a:srgbClr val="002060"/>
                </a:solidFill>
              </a:rPr>
              <a:t>.</a:t>
            </a:r>
            <a:endParaRPr lang="ko-KR" altLang="en-US" sz="11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74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BA926-C770-5E58-2D4D-CCC046983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697AB4-A1E0-705C-5D63-E1A7505C9AFC}"/>
              </a:ext>
            </a:extLst>
          </p:cNvPr>
          <p:cNvSpPr txBox="1"/>
          <p:nvPr/>
        </p:nvSpPr>
        <p:spPr>
          <a:xfrm>
            <a:off x="0" y="36856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ko-KR" altLang="en-US" sz="1200" b="1" dirty="0"/>
              <a:t>개인별예약현황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예약수정</a:t>
            </a:r>
            <a:r>
              <a:rPr lang="en-US" altLang="ko-KR" sz="1200" b="1" dirty="0"/>
              <a:t>_PC</a:t>
            </a:r>
            <a:endParaRPr lang="ko-KR" altLang="en-US" sz="1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F13924-5623-7895-AFC0-889EF2B20C88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 </a:t>
            </a:r>
            <a:r>
              <a:rPr lang="ko-KR" altLang="en-US" sz="1200" dirty="0" err="1"/>
              <a:t>최아름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2026.01.23</a:t>
            </a:r>
            <a:endParaRPr lang="ko-KR" altLang="en-US" sz="1200" dirty="0"/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D869BE71-806F-9AB8-B7C8-10C08826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9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D312D0C-0942-4556-2D61-F02C4F2AF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0165806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카드전표와 카드취소가 없습니다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rgbClr val="0070C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C812530F-4BF9-72DB-978E-927AE4780341}"/>
              </a:ext>
            </a:extLst>
          </p:cNvPr>
          <p:cNvSpPr txBox="1"/>
          <p:nvPr/>
        </p:nvSpPr>
        <p:spPr>
          <a:xfrm>
            <a:off x="0" y="-77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ADMIN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D5CFB973-525B-3E65-297B-EDA1D06A4A82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100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4" name="그림 3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7B453EA0-FBD9-F434-9EFE-E8A776BF6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46" y="1150484"/>
            <a:ext cx="5301983" cy="2420576"/>
          </a:xfrm>
          <a:prstGeom prst="rect">
            <a:avLst/>
          </a:prstGeom>
        </p:spPr>
      </p:pic>
      <p:pic>
        <p:nvPicPr>
          <p:cNvPr id="8" name="그림 7" descr="텍스트, 스크린샷, 라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672F43A2-DCCC-397B-5C4C-0D7A4F9173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646" y="4059967"/>
            <a:ext cx="5301983" cy="1647549"/>
          </a:xfrm>
          <a:prstGeom prst="rect">
            <a:avLst/>
          </a:prstGeom>
        </p:spPr>
      </p:pic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4B5BB07A-0282-26BC-D78A-1039CEBE39F2}"/>
              </a:ext>
            </a:extLst>
          </p:cNvPr>
          <p:cNvCxnSpPr>
            <a:cxnSpLocks/>
          </p:cNvCxnSpPr>
          <p:nvPr/>
        </p:nvCxnSpPr>
        <p:spPr>
          <a:xfrm flipV="1">
            <a:off x="5223850" y="1704109"/>
            <a:ext cx="1077362" cy="26325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" name="그림 19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2D6F45AB-EE63-FA01-EFDF-47E1E0DA6D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8076" y="2122754"/>
            <a:ext cx="1819275" cy="120015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160DF4BA-CAD7-B74D-0FE7-C36BD9F0CE36}"/>
              </a:ext>
            </a:extLst>
          </p:cNvPr>
          <p:cNvSpPr/>
          <p:nvPr/>
        </p:nvSpPr>
        <p:spPr>
          <a:xfrm>
            <a:off x="8610600" y="2087841"/>
            <a:ext cx="3047999" cy="30811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100" dirty="0"/>
              <a:t>처리완료 </a:t>
            </a:r>
            <a:r>
              <a:rPr lang="en-US" altLang="ko-KR" sz="1100" dirty="0"/>
              <a:t>(26.01.26 by </a:t>
            </a:r>
            <a:r>
              <a:rPr lang="ko-KR" altLang="en-US" sz="1100" dirty="0"/>
              <a:t>최규만</a:t>
            </a:r>
            <a:r>
              <a:rPr lang="en-US" altLang="ko-KR" sz="1100" dirty="0"/>
              <a:t>)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3915955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3433</TotalTime>
  <Words>873</Words>
  <Application>Microsoft Office PowerPoint</Application>
  <PresentationFormat>와이드스크린</PresentationFormat>
  <Paragraphs>175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1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규만 최</cp:lastModifiedBy>
  <cp:revision>140</cp:revision>
  <dcterms:created xsi:type="dcterms:W3CDTF">2025-11-14T06:29:01Z</dcterms:created>
  <dcterms:modified xsi:type="dcterms:W3CDTF">2026-01-24T06:22:27Z</dcterms:modified>
</cp:coreProperties>
</file>