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450" r:id="rId2"/>
    <p:sldId id="448" r:id="rId3"/>
    <p:sldId id="449" r:id="rId4"/>
    <p:sldId id="451" r:id="rId5"/>
    <p:sldId id="452" r:id="rId6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7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1E0923-9955-4490-816D-81363679A6C9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6C40C-D344-42F9-A8D5-C0CB8F2B8F6C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5672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A5D8325-BFCE-A6D4-1C95-45E52774582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ABF4425E-DF43-D6C1-1D8A-8C639DC0872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7E783363-F763-071E-C786-674BBF6B91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7D93B1B-5F16-4D7B-D720-41A2EBA4D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DDBC69A-BC98-2176-9F1E-A25ECC601D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99797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585D77-57E8-DDED-72F8-07347E66AD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28BACA6C-172C-677B-150E-5DD2EAEE22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9CD16D3-DE66-C44C-DCCE-4117A69345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72F3C23-DDC9-F547-CF0D-5A9999047E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DE364C9D-4347-B7FB-5355-B4CE5AD735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177260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D0478821-094B-56B6-10AE-D4E4981807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FA133DF3-4BBC-4CCA-486B-23E9A76D83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F60DFC1C-7E43-25A5-F83A-7C28D2E251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74669465-9FA5-8DEB-79B7-73BCB507D7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33173DE-B24E-2813-87F1-2FE70BCAD2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46365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AE17FCA-5E2F-B5B5-94A8-05E0926721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05BEEEAB-24BF-0819-1C9B-C47D47BE07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D805A216-0CD2-91F8-22AB-C945BEFD7D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BD6E28B0-6441-38F6-9512-9A19618CF0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F4C71E3B-0B2A-B35D-746F-1707C6388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0098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2A4ED4A-64FF-0282-2B29-F1A934652B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3ACFB87E-148C-DA02-CEC8-C17C217AA7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FFDD738-9D34-1D74-3482-149AC1D6D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A778E37-3E7F-9EE2-18BE-DBBAFC4112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8F42ACF-23FB-9449-601E-2DDA1964DD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3917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121E378-CB40-C291-04E8-772CB15B29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2DA61D64-3030-C98E-463E-AA9CDD617FA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F35C5F72-1CEA-53E0-3406-926932BDED1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87B7C13C-B2A8-6ADD-E239-B82D86F08F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F1883612-D3FD-49FA-5C06-27A19DE478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DC571989-BE5E-7408-8866-58460F439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88539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B1198F30-F663-3E81-80D5-4C420DE627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FFC7835E-0FE6-1FCD-DF88-FFA5B1ECC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BE250CF-C304-430F-F25F-BDE3D0885E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2E6CDAE3-E0BE-5D86-97AC-8BC6F439A6B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FEB50EBD-46E0-315D-FA83-411C859A926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38709E42-46CE-9B9B-4D35-F7F4A4E7D0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0C0D8AB7-B6E3-B2D7-D2A0-780AB0000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C8B59176-9229-B53C-2D4C-3385C8EE1C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05144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7B72BF1-F4D7-8ECF-7C62-FA7CAD4D6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49F29316-BCAF-D5D9-5791-1611B455EE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260A31D0-BACA-DBF3-E14F-15B9714BA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90FC36A6-FF2B-0164-DE90-D014778952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18899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AFA5ACED-18C2-F54F-7650-474C84587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0EB39E36-BB5D-5A12-29BD-74C6D2D5D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A996F212-FADC-7595-85B8-9B2CF0DC7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53511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E9AD1B0-79FC-53F8-81F2-09F221505D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4D222A-5567-A547-6846-DED6ACFDB2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103ED689-9441-12A9-9B40-F2869A7760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3B59D953-AFD1-338B-D5AF-1931DA41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A3C419AE-40CC-0439-F6B2-A1F6348366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CD07A541-6FD4-F9D2-F0A2-FC4D6E7EE6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11658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72E545A3-A5FB-C8EE-D220-A39555A660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67A62561-FB76-5864-AD04-F26B8E71514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7560F82D-2541-62F6-98A0-23F8E0C88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6B7E8FE4-C08A-8774-CAD5-563E847C9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67757B5F-CDF8-E5BB-4331-D2504D3A50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5060134D-4584-A14D-A62E-0DE4BE3361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2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9010D8F6-0403-DE3B-82D7-D2DE6740AF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007AAA18-001B-269A-9AA6-2CF95FB993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A761139D-9108-70D3-A09C-EB934E49A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383CD-7BF5-431C-984E-CCAAB9885123}" type="datetimeFigureOut">
              <a:rPr lang="ko-KR" altLang="en-US" smtClean="0"/>
              <a:t>2026-01-29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9C0022EA-8EBB-88D9-3731-D0B5FB79C04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B07C3262-967F-7539-E7E7-D815559420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B80EA5-3547-4298-96FB-90BF30CFB89F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09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847EFA-EDA8-8633-3242-3D4D026A3E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E00025E4-0D23-8779-2010-54CE85DDD74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chemeClr val="bg2"/>
              </a:gs>
              <a:gs pos="50000">
                <a:schemeClr val="bg1">
                  <a:lumMod val="95000"/>
                </a:schemeClr>
              </a:gs>
              <a:gs pos="100000">
                <a:schemeClr val="bg1"/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0B7458C7-785B-C5BF-E0E9-D0A566C9CF53}"/>
              </a:ext>
            </a:extLst>
          </p:cNvPr>
          <p:cNvSpPr/>
          <p:nvPr/>
        </p:nvSpPr>
        <p:spPr>
          <a:xfrm>
            <a:off x="1769166" y="2027583"/>
            <a:ext cx="9713689" cy="80916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061BD7-08E2-3D26-C8F3-6E93B038917F}"/>
              </a:ext>
            </a:extLst>
          </p:cNvPr>
          <p:cNvSpPr txBox="1"/>
          <p:nvPr/>
        </p:nvSpPr>
        <p:spPr>
          <a:xfrm>
            <a:off x="639848" y="1902551"/>
            <a:ext cx="112931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>
              <a:defRPr/>
            </a:pPr>
            <a:r>
              <a:rPr lang="en-US" altLang="ko-KR" dirty="0">
                <a:solidFill>
                  <a:schemeClr val="bg2">
                    <a:lumMod val="50000"/>
                  </a:schemeClr>
                </a:solidFill>
              </a:rPr>
              <a:t>2025</a:t>
            </a:r>
            <a:endParaRPr lang="ko-KR" altLang="en-US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4B44C81-3937-30D5-7EAB-07EA1691ED17}"/>
              </a:ext>
            </a:extLst>
          </p:cNvPr>
          <p:cNvSpPr txBox="1"/>
          <p:nvPr/>
        </p:nvSpPr>
        <p:spPr>
          <a:xfrm>
            <a:off x="649903" y="2635624"/>
            <a:ext cx="11107988" cy="8654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200000"/>
              </a:lnSpc>
              <a:defRPr/>
            </a:pPr>
            <a:r>
              <a:rPr lang="ko-KR" altLang="en-US" sz="3000" dirty="0" err="1">
                <a:ea typeface="HY견고딕"/>
              </a:rPr>
              <a:t>로망스투어</a:t>
            </a:r>
            <a:r>
              <a:rPr lang="ko-KR" altLang="en-US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 </a:t>
            </a:r>
            <a:r>
              <a:rPr lang="en-US" altLang="ko-KR" sz="3000" dirty="0">
                <a:latin typeface="HY견고딕" panose="02030600000101010101" pitchFamily="18" charset="-127"/>
                <a:ea typeface="HY견고딕" panose="02030600000101010101" pitchFamily="18" charset="-127"/>
              </a:rPr>
              <a:t>ERP</a:t>
            </a:r>
            <a:r>
              <a:rPr lang="ko-KR" altLang="en-US" sz="3000" dirty="0">
                <a:ea typeface="HY견고딕"/>
              </a:rPr>
              <a:t>리뉴얼</a:t>
            </a:r>
            <a:r>
              <a:rPr lang="en-US" altLang="ko-KR" sz="3000" dirty="0">
                <a:ea typeface="HY견고딕"/>
              </a:rPr>
              <a:t>_</a:t>
            </a:r>
            <a:r>
              <a:rPr lang="ko-KR" altLang="en-US" sz="3000" dirty="0">
                <a:ea typeface="HY견고딕"/>
              </a:rPr>
              <a:t>검토사항 </a:t>
            </a:r>
            <a:r>
              <a:rPr lang="en-US" altLang="ko-KR" sz="3000" dirty="0">
                <a:ea typeface="HY견고딕"/>
              </a:rPr>
              <a:t>5</a:t>
            </a:r>
            <a:r>
              <a:rPr lang="ko-KR" altLang="en-US" sz="3000" dirty="0">
                <a:ea typeface="HY견고딕"/>
              </a:rPr>
              <a:t>차</a:t>
            </a:r>
            <a:r>
              <a:rPr lang="en-US" altLang="ko-KR" sz="3000" dirty="0">
                <a:ea typeface="HY견고딕"/>
              </a:rPr>
              <a:t>(2025.01.29)</a:t>
            </a:r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56DA4477-8CB6-1B0A-38B0-22CE60085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1</a:t>
            </a:fld>
            <a:endParaRPr lang="ko-KR" altLang="en-US"/>
          </a:p>
        </p:txBody>
      </p:sp>
      <p:cxnSp>
        <p:nvCxnSpPr>
          <p:cNvPr id="3" name="직선 연결선 2">
            <a:extLst>
              <a:ext uri="{FF2B5EF4-FFF2-40B4-BE49-F238E27FC236}">
                <a16:creationId xmlns:a16="http://schemas.microsoft.com/office/drawing/2014/main" id="{EA36E82C-3430-4EA9-F9E1-048F7F2314F4}"/>
              </a:ext>
            </a:extLst>
          </p:cNvPr>
          <p:cNvCxnSpPr/>
          <p:nvPr/>
        </p:nvCxnSpPr>
        <p:spPr>
          <a:xfrm>
            <a:off x="666974" y="4550485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직선 연결선 7">
            <a:extLst>
              <a:ext uri="{FF2B5EF4-FFF2-40B4-BE49-F238E27FC236}">
                <a16:creationId xmlns:a16="http://schemas.microsoft.com/office/drawing/2014/main" id="{CDAFAEEA-5576-6EC8-9A9B-21FA0016C0C7}"/>
              </a:ext>
            </a:extLst>
          </p:cNvPr>
          <p:cNvCxnSpPr/>
          <p:nvPr/>
        </p:nvCxnSpPr>
        <p:spPr>
          <a:xfrm>
            <a:off x="682177" y="4861911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직선 연결선 8">
            <a:extLst>
              <a:ext uri="{FF2B5EF4-FFF2-40B4-BE49-F238E27FC236}">
                <a16:creationId xmlns:a16="http://schemas.microsoft.com/office/drawing/2014/main" id="{429BC4FB-047F-9211-691E-3C52D12064D6}"/>
              </a:ext>
            </a:extLst>
          </p:cNvPr>
          <p:cNvCxnSpPr/>
          <p:nvPr/>
        </p:nvCxnSpPr>
        <p:spPr>
          <a:xfrm>
            <a:off x="682177" y="5199842"/>
            <a:ext cx="10800678" cy="0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직선 연결선 9">
            <a:extLst>
              <a:ext uri="{FF2B5EF4-FFF2-40B4-BE49-F238E27FC236}">
                <a16:creationId xmlns:a16="http://schemas.microsoft.com/office/drawing/2014/main" id="{B317A8A1-0243-E6ED-E985-556B695B2D9A}"/>
              </a:ext>
            </a:extLst>
          </p:cNvPr>
          <p:cNvCxnSpPr/>
          <p:nvPr/>
        </p:nvCxnSpPr>
        <p:spPr>
          <a:xfrm>
            <a:off x="6142616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직선 연결선 10">
            <a:extLst>
              <a:ext uri="{FF2B5EF4-FFF2-40B4-BE49-F238E27FC236}">
                <a16:creationId xmlns:a16="http://schemas.microsoft.com/office/drawing/2014/main" id="{8EA5A74E-08EE-9798-5E4B-01266DD4B5C3}"/>
              </a:ext>
            </a:extLst>
          </p:cNvPr>
          <p:cNvCxnSpPr/>
          <p:nvPr/>
        </p:nvCxnSpPr>
        <p:spPr>
          <a:xfrm>
            <a:off x="8876851" y="454799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직선 연결선 11">
            <a:extLst>
              <a:ext uri="{FF2B5EF4-FFF2-40B4-BE49-F238E27FC236}">
                <a16:creationId xmlns:a16="http://schemas.microsoft.com/office/drawing/2014/main" id="{7FA79F2B-4459-4817-95E2-039C6F55351B}"/>
              </a:ext>
            </a:extLst>
          </p:cNvPr>
          <p:cNvCxnSpPr/>
          <p:nvPr/>
        </p:nvCxnSpPr>
        <p:spPr>
          <a:xfrm>
            <a:off x="3444240" y="4572000"/>
            <a:ext cx="0" cy="627842"/>
          </a:xfrm>
          <a:prstGeom prst="line">
            <a:avLst/>
          </a:prstGeom>
          <a:ln w="28575">
            <a:solidFill>
              <a:schemeClr val="bg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1100C30E-3D9C-3BF2-63AE-CC566B139083}"/>
              </a:ext>
            </a:extLst>
          </p:cNvPr>
          <p:cNvSpPr txBox="1"/>
          <p:nvPr/>
        </p:nvSpPr>
        <p:spPr>
          <a:xfrm>
            <a:off x="682177" y="4550228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Document Version</a:t>
            </a:r>
            <a:endParaRPr lang="ko-KR" altLang="en-US" sz="1600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EDDA64FE-30BF-4636-E9FD-D00BA0172C2B}"/>
              </a:ext>
            </a:extLst>
          </p:cNvPr>
          <p:cNvSpPr txBox="1"/>
          <p:nvPr/>
        </p:nvSpPr>
        <p:spPr>
          <a:xfrm>
            <a:off x="3452270" y="4536481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Last Updated</a:t>
            </a:r>
            <a:endParaRPr lang="ko-KR" altLang="en-US" sz="16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B21A775-0D28-317F-8B21-4B28CD152BF5}"/>
              </a:ext>
            </a:extLst>
          </p:cNvPr>
          <p:cNvSpPr txBox="1"/>
          <p:nvPr/>
        </p:nvSpPr>
        <p:spPr>
          <a:xfrm>
            <a:off x="6150646" y="4523357"/>
            <a:ext cx="27262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/>
              <a:t>Organization</a:t>
            </a:r>
            <a:endParaRPr lang="ko-KR" altLang="en-US" sz="16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37311ED-AF0E-CE67-9C60-6AFE615C32F1}"/>
              </a:ext>
            </a:extLst>
          </p:cNvPr>
          <p:cNvSpPr txBox="1"/>
          <p:nvPr/>
        </p:nvSpPr>
        <p:spPr>
          <a:xfrm>
            <a:off x="8868821" y="4535135"/>
            <a:ext cx="2598831" cy="3507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600" dirty="0" err="1"/>
              <a:t>Auther</a:t>
            </a:r>
            <a:endParaRPr lang="ko-KR" altLang="en-US" sz="1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F0C9A69-3719-42D1-EEB3-8A43B9311D12}"/>
              </a:ext>
            </a:extLst>
          </p:cNvPr>
          <p:cNvSpPr txBox="1"/>
          <p:nvPr/>
        </p:nvSpPr>
        <p:spPr>
          <a:xfrm>
            <a:off x="682177" y="4861911"/>
            <a:ext cx="2762063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0.1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DD2F54C-6D80-1D38-5AC5-7EEE608D71AE}"/>
              </a:ext>
            </a:extLst>
          </p:cNvPr>
          <p:cNvSpPr txBox="1"/>
          <p:nvPr/>
        </p:nvSpPr>
        <p:spPr>
          <a:xfrm>
            <a:off x="3454878" y="4890385"/>
            <a:ext cx="267168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2026.01.29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01D90280-4DE0-FBA4-6F70-1A0F8C7A8ED8}"/>
              </a:ext>
            </a:extLst>
          </p:cNvPr>
          <p:cNvSpPr txBox="1"/>
          <p:nvPr/>
        </p:nvSpPr>
        <p:spPr>
          <a:xfrm>
            <a:off x="6153252" y="4876810"/>
            <a:ext cx="274339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여행</a:t>
            </a:r>
            <a:r>
              <a:rPr lang="en-US" altLang="ko-KR" sz="1400" dirty="0">
                <a:solidFill>
                  <a:schemeClr val="bg2">
                    <a:lumMod val="50000"/>
                  </a:schemeClr>
                </a:solidFill>
              </a:rPr>
              <a:t>2</a:t>
            </a:r>
            <a:r>
              <a:rPr lang="ko-KR" altLang="en-US" sz="1400" dirty="0">
                <a:solidFill>
                  <a:schemeClr val="bg2">
                    <a:lumMod val="50000"/>
                  </a:schemeClr>
                </a:solidFill>
              </a:rPr>
              <a:t>팀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8E86512-07FA-BE18-434D-59D1CB4F1528}"/>
              </a:ext>
            </a:extLst>
          </p:cNvPr>
          <p:cNvSpPr txBox="1"/>
          <p:nvPr/>
        </p:nvSpPr>
        <p:spPr>
          <a:xfrm>
            <a:off x="8857054" y="4874143"/>
            <a:ext cx="26524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1200" dirty="0" err="1">
                <a:solidFill>
                  <a:schemeClr val="bg2">
                    <a:lumMod val="50000"/>
                  </a:schemeClr>
                </a:solidFill>
              </a:rPr>
              <a:t>최아름</a:t>
            </a:r>
            <a:endParaRPr lang="ko-KR" altLang="en-US" sz="1200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9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326AC1-883A-6D4E-4909-ED13C941F4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AA08AFC7-44FE-5926-86CA-CDA3EECD448D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회계업무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정산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F43291-8F29-7681-F6B4-AA3408385FD3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2026.01.29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45F01B57-11E3-01FD-2709-4DE9E20F2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2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922F38C6-42B2-F525-CD5C-DB988017AB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030283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정산서 안에 엑셀파일 다운로드가 없습니다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  <a:p>
                      <a:pPr marL="0" indent="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200" b="1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B4F3C8A8-C265-E5A1-4DF7-593CB12F698B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94C2BB26-9636-227F-CED2-A07F5EE82DB8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스크린샷, 번호, 라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059EA4CF-789B-4CFD-828A-8183DBE2C2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5342" y="1704109"/>
            <a:ext cx="5325913" cy="4019976"/>
          </a:xfrm>
          <a:prstGeom prst="rect">
            <a:avLst/>
          </a:prstGeom>
        </p:spPr>
      </p:pic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219F69BC-3191-4BE2-CA85-3D5E815C68C9}"/>
              </a:ext>
            </a:extLst>
          </p:cNvPr>
          <p:cNvCxnSpPr>
            <a:cxnSpLocks/>
          </p:cNvCxnSpPr>
          <p:nvPr/>
        </p:nvCxnSpPr>
        <p:spPr>
          <a:xfrm flipV="1">
            <a:off x="5260063" y="1665838"/>
            <a:ext cx="905347" cy="1086415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직사각형 2"/>
          <p:cNvSpPr/>
          <p:nvPr/>
        </p:nvSpPr>
        <p:spPr>
          <a:xfrm>
            <a:off x="6467192" y="1953434"/>
            <a:ext cx="4394446" cy="11274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00" b="1" dirty="0" err="1" smtClean="0">
                <a:solidFill>
                  <a:srgbClr val="0070C0"/>
                </a:solidFill>
              </a:rPr>
              <a:t>정산실시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화면에서는 엑셀다운로드가 안보입니다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  <a:br>
              <a:rPr lang="en-US" altLang="ko-KR" sz="1000" b="1" dirty="0" smtClean="0">
                <a:solidFill>
                  <a:srgbClr val="0070C0"/>
                </a:solidFill>
              </a:rPr>
            </a:br>
            <a:r>
              <a:rPr lang="en-US" altLang="ko-KR" sz="1000" b="1" dirty="0" smtClean="0">
                <a:solidFill>
                  <a:srgbClr val="0070C0"/>
                </a:solidFill>
              </a:rPr>
              <a:t>[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임시저장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] 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또는 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[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정산완료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및 저장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]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일 때만 엑셀다운로드가 </a:t>
            </a:r>
            <a:endParaRPr lang="en-US" altLang="ko-KR" sz="1000" b="1" dirty="0" smtClean="0">
              <a:solidFill>
                <a:srgbClr val="0070C0"/>
              </a:solidFill>
            </a:endParaRPr>
          </a:p>
          <a:p>
            <a:r>
              <a:rPr lang="ko-KR" altLang="en-US" sz="1000" b="1" dirty="0" smtClean="0">
                <a:solidFill>
                  <a:srgbClr val="0070C0"/>
                </a:solidFill>
              </a:rPr>
              <a:t>보입니다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00" b="1" dirty="0">
              <a:solidFill>
                <a:srgbClr val="0070C0"/>
              </a:solidFill>
            </a:endParaRPr>
          </a:p>
          <a:p>
            <a:r>
              <a:rPr lang="ko-KR" altLang="en-US" sz="1000" b="1" dirty="0" smtClean="0">
                <a:solidFill>
                  <a:srgbClr val="0070C0"/>
                </a:solidFill>
              </a:rPr>
              <a:t>이전에 문의하고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설명드린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내용입니다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  <a:endParaRPr lang="ko-KR" altLang="en-US" sz="1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3447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8A29DA-FB48-B008-C19D-45AA04D875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FF91702-8E3D-16DA-E0B2-E66A688EE09E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회계업무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정산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912C978-E178-8FEA-E685-F0D923D423C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2026.01.29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2CBA9CC7-0A91-B926-94EB-750B34DB8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3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A224E8BC-63B0-6345-320D-D537AB340D5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587724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가이드 </a:t>
                      </a: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일비는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따라오지만 가이드님 성함이 따라오지 않습니다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20F42411-693F-2688-F539-F972926DBE19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2A80A910-C275-E094-10C0-8DC9B851B5CD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번호, 평행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1B0E5428-8582-E03B-BAED-C92BBA7FD0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1070" y="1932317"/>
            <a:ext cx="5160476" cy="2993366"/>
          </a:xfrm>
          <a:prstGeom prst="rect">
            <a:avLst/>
          </a:prstGeom>
        </p:spPr>
      </p:pic>
      <p:cxnSp>
        <p:nvCxnSpPr>
          <p:cNvPr id="8" name="직선 화살표 연결선 7">
            <a:extLst>
              <a:ext uri="{FF2B5EF4-FFF2-40B4-BE49-F238E27FC236}">
                <a16:creationId xmlns:a16="http://schemas.microsoft.com/office/drawing/2014/main" id="{852334C4-C7C0-AF78-FC21-D523544F376C}"/>
              </a:ext>
            </a:extLst>
          </p:cNvPr>
          <p:cNvCxnSpPr>
            <a:cxnSpLocks/>
          </p:cNvCxnSpPr>
          <p:nvPr/>
        </p:nvCxnSpPr>
        <p:spPr>
          <a:xfrm flipV="1">
            <a:off x="3576119" y="1665838"/>
            <a:ext cx="2589291" cy="1964602"/>
          </a:xfrm>
          <a:prstGeom prst="straightConnector1">
            <a:avLst/>
          </a:prstGeom>
          <a:ln w="1905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6445188" y="1932317"/>
            <a:ext cx="1757779" cy="25391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r>
              <a:rPr lang="ko-KR" altLang="en-US" sz="1050" dirty="0" smtClean="0">
                <a:solidFill>
                  <a:schemeClr val="bg1"/>
                </a:solidFill>
              </a:rPr>
              <a:t>처리완료 </a:t>
            </a:r>
            <a:r>
              <a:rPr lang="en-US" altLang="ko-KR" sz="1050" dirty="0" smtClean="0">
                <a:solidFill>
                  <a:schemeClr val="bg1"/>
                </a:solidFill>
              </a:rPr>
              <a:t>(26.01.30)</a:t>
            </a:r>
            <a:endParaRPr lang="ko-KR" altLang="en-US" sz="105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474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DE9C7-D503-8F41-0C47-AE2DF430F0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18D3C634-C8CF-0B08-0671-31A313B593E1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회계업무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정산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E3B2F17-8A04-9514-99BC-4D465F696D6D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2026.01.29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101F10C3-EA38-2BB7-E02D-FB204D5064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4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3033E5F-EC96-11A5-5975-96007635E28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6058584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다 입금처리가 되었는데 미수금이 나오는 이유가 무엇일까요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?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C173AFCD-5378-C9EC-5C36-CA0BD7DE8244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8794647E-8B21-34DC-3751-013502E5BFB6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4" name="그림 3" descr="텍스트, 번호, 라인, 폰트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4F52EB92-DBF8-9892-A430-BA6F68DB7E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03" y="1150484"/>
            <a:ext cx="5866646" cy="2773507"/>
          </a:xfrm>
          <a:prstGeom prst="rect">
            <a:avLst/>
          </a:prstGeom>
        </p:spPr>
      </p:pic>
      <p:pic>
        <p:nvPicPr>
          <p:cNvPr id="10" name="그림 9" descr="텍스트, 스크린샷, 라인, 직사각형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259568C8-3B46-1EFC-EA77-D479ADB82B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949" y="4155813"/>
            <a:ext cx="5874328" cy="2333625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>
            <a:off x="6467192" y="1953434"/>
            <a:ext cx="4394446" cy="11274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00" b="1" dirty="0" smtClean="0">
                <a:solidFill>
                  <a:srgbClr val="0070C0"/>
                </a:solidFill>
              </a:rPr>
              <a:t>기존 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예약정보에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DB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미납액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오류로 인한 부분입니다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</a:p>
          <a:p>
            <a:endParaRPr lang="en-US" altLang="ko-KR" sz="1000" b="1" dirty="0">
              <a:solidFill>
                <a:srgbClr val="0070C0"/>
              </a:solidFill>
            </a:endParaRPr>
          </a:p>
          <a:p>
            <a:r>
              <a:rPr lang="en-US" altLang="ko-KR" sz="1000" b="1" dirty="0" smtClean="0">
                <a:solidFill>
                  <a:srgbClr val="0070C0"/>
                </a:solidFill>
              </a:rPr>
              <a:t>DB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미납액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오류 수정하였으니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, 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이후에는 미수금이 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안보일겁니다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  <a:endParaRPr lang="ko-KR" altLang="en-US" sz="1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95591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AD4543-D770-F741-8BBC-AFB2FC8993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94669FCD-8374-570A-7CFB-7032DA2EDD55}"/>
              </a:ext>
            </a:extLst>
          </p:cNvPr>
          <p:cNvSpPr txBox="1"/>
          <p:nvPr/>
        </p:nvSpPr>
        <p:spPr>
          <a:xfrm>
            <a:off x="0" y="368562"/>
            <a:ext cx="12192000" cy="412590"/>
          </a:xfrm>
          <a:prstGeom prst="rect">
            <a:avLst/>
          </a:prstGeom>
          <a:noFill/>
          <a:ln>
            <a:solidFill>
              <a:schemeClr val="bg1">
                <a:lumMod val="85000"/>
              </a:schemeClr>
            </a:solidFill>
          </a:ln>
        </p:spPr>
        <p:txBody>
          <a:bodyPr wrap="square" lIns="720000" tIns="180000" rtlCol="0">
            <a:spAutoFit/>
          </a:bodyPr>
          <a:lstStyle/>
          <a:p>
            <a:r>
              <a:rPr lang="ko-KR" altLang="en-US" sz="1200" b="1" dirty="0"/>
              <a:t>회계업무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정산</a:t>
            </a:r>
            <a:r>
              <a:rPr lang="en-US" altLang="ko-KR" sz="1200" b="1" dirty="0"/>
              <a:t>-</a:t>
            </a:r>
            <a:r>
              <a:rPr lang="ko-KR" altLang="en-US" sz="1200" b="1" dirty="0"/>
              <a:t>투어정산서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AF25111-7606-EA8E-80F0-57AAF9D2E80E}"/>
              </a:ext>
            </a:extLst>
          </p:cNvPr>
          <p:cNvSpPr txBox="1"/>
          <p:nvPr/>
        </p:nvSpPr>
        <p:spPr>
          <a:xfrm>
            <a:off x="9205608" y="432663"/>
            <a:ext cx="298639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ko-KR" altLang="en-US" sz="1200" dirty="0" err="1"/>
              <a:t>검수자</a:t>
            </a:r>
            <a:r>
              <a:rPr lang="ko-KR" altLang="en-US" sz="1200" dirty="0"/>
              <a:t> </a:t>
            </a:r>
            <a:r>
              <a:rPr lang="en-US" altLang="ko-KR" sz="1200" dirty="0"/>
              <a:t>: </a:t>
            </a:r>
            <a:r>
              <a:rPr lang="ko-KR" altLang="en-US" sz="1200" dirty="0" err="1"/>
              <a:t>최아름</a:t>
            </a:r>
            <a:r>
              <a:rPr lang="ko-KR" altLang="en-US" sz="1200" dirty="0"/>
              <a:t>   검수날짜</a:t>
            </a:r>
            <a:r>
              <a:rPr lang="en-US" altLang="ko-KR" sz="1200" dirty="0"/>
              <a:t> : 2026.01.29</a:t>
            </a:r>
            <a:endParaRPr lang="ko-KR" altLang="en-US" sz="1200" dirty="0"/>
          </a:p>
        </p:txBody>
      </p:sp>
      <p:sp>
        <p:nvSpPr>
          <p:cNvPr id="2" name="슬라이드 번호 개체 틀 1">
            <a:extLst>
              <a:ext uri="{FF2B5EF4-FFF2-40B4-BE49-F238E27FC236}">
                <a16:creationId xmlns:a16="http://schemas.microsoft.com/office/drawing/2014/main" id="{6295868E-206B-86CE-58EE-0BBC53117C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FC5C38-E953-43A3-AEC3-CD908A3DF6B8}" type="slidenum">
              <a:rPr lang="ko-KR" altLang="en-US" smtClean="0"/>
              <a:t>5</a:t>
            </a:fld>
            <a:endParaRPr lang="ko-KR" altLang="en-US"/>
          </a:p>
        </p:txBody>
      </p:sp>
      <p:graphicFrame>
        <p:nvGraphicFramePr>
          <p:cNvPr id="13" name="표 12">
            <a:extLst>
              <a:ext uri="{FF2B5EF4-FFF2-40B4-BE49-F238E27FC236}">
                <a16:creationId xmlns:a16="http://schemas.microsoft.com/office/drawing/2014/main" id="{C4FE3329-48D8-9B60-DC66-A7D7A2E224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217568"/>
              </p:ext>
            </p:extLst>
          </p:nvPr>
        </p:nvGraphicFramePr>
        <p:xfrm>
          <a:off x="6096000" y="1021945"/>
          <a:ext cx="5790657" cy="4131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9065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39730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dirty="0">
                          <a:solidFill>
                            <a:schemeClr val="bg2">
                              <a:lumMod val="50000"/>
                            </a:schemeClr>
                          </a:solidFill>
                        </a:rPr>
                        <a:t>기능 여부 검토사항 </a:t>
                      </a:r>
                    </a:p>
                  </a:txBody>
                  <a:tcPr marT="108000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3734643">
                <a:tc>
                  <a:txBody>
                    <a:bodyPr/>
                    <a:lstStyle/>
                    <a:p>
                      <a:pPr marL="171450" indent="-171450" latinLnBrk="1">
                        <a:lnSpc>
                          <a:spcPct val="15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ko-KR" altLang="en-US" sz="1200" b="1" dirty="0" err="1">
                          <a:solidFill>
                            <a:schemeClr val="tx1"/>
                          </a:solidFill>
                        </a:rPr>
                        <a:t>차량비</a:t>
                      </a:r>
                      <a:r>
                        <a:rPr lang="ko-KR" altLang="en-US" sz="1200" b="1" dirty="0">
                          <a:solidFill>
                            <a:schemeClr val="tx1"/>
                          </a:solidFill>
                        </a:rPr>
                        <a:t> 부분이 자동적으로 입력되지 않았습니다</a:t>
                      </a:r>
                      <a:r>
                        <a:rPr lang="en-US" altLang="ko-KR" sz="1200" b="1" dirty="0">
                          <a:solidFill>
                            <a:schemeClr val="tx1"/>
                          </a:solidFill>
                        </a:rPr>
                        <a:t>.</a:t>
                      </a:r>
                    </a:p>
                  </a:txBody>
                  <a:tcPr marL="216000">
                    <a:solidFill>
                      <a:srgbClr val="FFFF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537E61A3-F8D6-41B2-8AB5-289A46343E6E}"/>
              </a:ext>
            </a:extLst>
          </p:cNvPr>
          <p:cNvSpPr txBox="1"/>
          <p:nvPr/>
        </p:nvSpPr>
        <p:spPr>
          <a:xfrm>
            <a:off x="0" y="-770"/>
            <a:ext cx="12192000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72000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ADMIN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16" name="표 15">
            <a:extLst>
              <a:ext uri="{FF2B5EF4-FFF2-40B4-BE49-F238E27FC236}">
                <a16:creationId xmlns:a16="http://schemas.microsoft.com/office/drawing/2014/main" id="{CA60AA9C-914B-F3CF-E037-620D817DCA65}"/>
              </a:ext>
            </a:extLst>
          </p:cNvPr>
          <p:cNvGraphicFramePr>
            <a:graphicFrameLocks noGrp="1"/>
          </p:cNvGraphicFramePr>
          <p:nvPr/>
        </p:nvGraphicFramePr>
        <p:xfrm>
          <a:off x="6096000" y="5184068"/>
          <a:ext cx="5874327" cy="14281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4327">
                  <a:extLst>
                    <a:ext uri="{9D8B030D-6E8A-4147-A177-3AD203B41FA5}">
                      <a16:colId xmlns:a16="http://schemas.microsoft.com/office/drawing/2014/main" val="2589919347"/>
                    </a:ext>
                  </a:extLst>
                </a:gridCol>
              </a:tblGrid>
              <a:tr h="25346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300" dirty="0">
                          <a:solidFill>
                            <a:schemeClr val="bg2">
                              <a:lumMod val="75000"/>
                            </a:schemeClr>
                          </a:solidFill>
                        </a:rPr>
                        <a:t>기능 보완점</a:t>
                      </a:r>
                    </a:p>
                  </a:txBody>
                  <a:tcPr>
                    <a:solidFill>
                      <a:srgbClr val="EAEAE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6416293"/>
                  </a:ext>
                </a:extLst>
              </a:tr>
              <a:tr h="1138582">
                <a:tc>
                  <a:txBody>
                    <a:bodyPr/>
                    <a:lstStyle/>
                    <a:p>
                      <a:pPr marL="0" indent="0" latinLnBrk="1">
                        <a:lnSpc>
                          <a:spcPct val="200000"/>
                        </a:lnSpc>
                        <a:buFont typeface="Arial" panose="020B0604020202020204" pitchFamily="34" charset="0"/>
                        <a:buNone/>
                      </a:pPr>
                      <a:endParaRPr lang="en-US" altLang="ko-KR" sz="1100" dirty="0">
                        <a:solidFill>
                          <a:schemeClr val="tx1"/>
                        </a:solidFill>
                      </a:endParaRPr>
                    </a:p>
                  </a:txBody>
                  <a:tcPr marL="21600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7113516"/>
                  </a:ext>
                </a:extLst>
              </a:tr>
            </a:tbl>
          </a:graphicData>
        </a:graphic>
      </p:graphicFrame>
      <p:pic>
        <p:nvPicPr>
          <p:cNvPr id="6" name="그림 5" descr="텍스트, 스크린샷, 번호, 영수증이(가) 표시된 사진&#10;&#10;AI 생성 콘텐츠는 정확하지 않을 수 있습니다.">
            <a:extLst>
              <a:ext uri="{FF2B5EF4-FFF2-40B4-BE49-F238E27FC236}">
                <a16:creationId xmlns:a16="http://schemas.microsoft.com/office/drawing/2014/main" id="{E96ACF78-C003-9BE8-2F5D-D7428376EE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73" y="1284772"/>
            <a:ext cx="5649362" cy="4505739"/>
          </a:xfrm>
          <a:prstGeom prst="rect">
            <a:avLst/>
          </a:prstGeom>
        </p:spPr>
      </p:pic>
      <p:sp>
        <p:nvSpPr>
          <p:cNvPr id="10" name="직사각형 9"/>
          <p:cNvSpPr/>
          <p:nvPr/>
        </p:nvSpPr>
        <p:spPr>
          <a:xfrm>
            <a:off x="6467192" y="1953434"/>
            <a:ext cx="4394446" cy="112746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sz="1000" b="1" dirty="0" smtClean="0">
                <a:solidFill>
                  <a:srgbClr val="0070C0"/>
                </a:solidFill>
              </a:rPr>
              <a:t>차량비정산현황에 등록된 </a:t>
            </a:r>
            <a:r>
              <a:rPr lang="ko-KR" altLang="en-US" sz="1000" b="1" dirty="0" err="1" smtClean="0">
                <a:solidFill>
                  <a:srgbClr val="0070C0"/>
                </a:solidFill>
              </a:rPr>
              <a:t>차량비가</a:t>
            </a:r>
            <a:r>
              <a:rPr lang="ko-KR" altLang="en-US" sz="1000" b="1" dirty="0" smtClean="0">
                <a:solidFill>
                  <a:srgbClr val="0070C0"/>
                </a:solidFill>
              </a:rPr>
              <a:t> 없습니다</a:t>
            </a:r>
            <a:r>
              <a:rPr lang="en-US" altLang="ko-KR" sz="1000" b="1" dirty="0" smtClean="0">
                <a:solidFill>
                  <a:srgbClr val="0070C0"/>
                </a:solidFill>
              </a:rPr>
              <a:t>.</a:t>
            </a:r>
            <a:endParaRPr lang="ko-KR" altLang="en-US" sz="1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68687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4451</TotalTime>
  <Words>155</Words>
  <Application>Microsoft Office PowerPoint</Application>
  <PresentationFormat>와이드스크린</PresentationFormat>
  <Paragraphs>48</Paragraphs>
  <Slides>5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5</vt:i4>
      </vt:variant>
    </vt:vector>
  </HeadingPairs>
  <TitlesOfParts>
    <vt:vector size="9" baseType="lpstr">
      <vt:lpstr>HY견고딕</vt:lpstr>
      <vt:lpstr>맑은 고딕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최 아름</dc:creator>
  <cp:lastModifiedBy>USER</cp:lastModifiedBy>
  <cp:revision>193</cp:revision>
  <dcterms:created xsi:type="dcterms:W3CDTF">2025-11-14T06:29:01Z</dcterms:created>
  <dcterms:modified xsi:type="dcterms:W3CDTF">2026-01-29T13:14:23Z</dcterms:modified>
</cp:coreProperties>
</file>