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6" r:id="rId2"/>
    <p:sldId id="352" r:id="rId3"/>
    <p:sldId id="364" r:id="rId4"/>
    <p:sldId id="349" r:id="rId5"/>
    <p:sldId id="356" r:id="rId6"/>
    <p:sldId id="358" r:id="rId7"/>
    <p:sldId id="359" r:id="rId8"/>
    <p:sldId id="357" r:id="rId9"/>
    <p:sldId id="365" r:id="rId10"/>
    <p:sldId id="351" r:id="rId11"/>
    <p:sldId id="36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0B5BD-16F9-B47A-029A-A39BE6E1C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7B7F2E6-C443-A824-9EFC-5145F4E6C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F8D9D7-35CC-AFFD-8B89-915406D44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E359556-84EF-1BEA-2ACE-691A2ADB7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125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928BD-9CA6-6395-A07D-C1FCCB4CC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2A42651-BEAF-5AC8-A6BB-A10D887B4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09D8AA4-0070-247C-DA1B-B978AF815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697D93-E2C6-59AF-86BC-41D6AE525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50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00708-9920-F647-884A-15011B051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DE8231-4AA7-8193-C34C-4A8DE92B8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3EC0EA-241F-47C4-4575-C07381CE2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00787A-57F1-5743-C767-362D2A03A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78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2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A0C3A-8725-77B4-86D2-EFFEF045B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1F9859A-ACAE-EF14-86E3-E9FC63B0D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86DDB38-F94A-8002-37F6-FEEF07E47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E79975-F138-AC18-FD8E-4BCF190EB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87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7430C-A9C0-80F1-D10F-39BA38C32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FC0BA9C-9928-528A-DFD9-807A97487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67C0FAC-7C60-B17C-9607-7D8446069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ACDABB-0040-07EC-241F-2F7650742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84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FACEA-CD47-FBDB-1086-92343133F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E99CEAA-57FB-4A98-A0A6-0BE396B6E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FF20DE9-46F2-0461-6006-19154F84A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773E62-253A-0344-F6D3-FABEFF78D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32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00708-9920-F647-884A-15011B051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DE8231-4AA7-8193-C34C-4A8DE92B8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3EC0EA-241F-47C4-4575-C07381CE2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00787A-57F1-5743-C767-362D2A03A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78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FF3C2-15F0-F61F-81C3-28406CAD3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6DFEAF8-5107-B76D-D5C4-6FB726A0F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9BFB80-3333-B001-B358-30AE3CC20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820998-012A-0201-AF87-BBDD5197F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420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FF3C2-15F0-F61F-81C3-28406CAD3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6DFEAF8-5107-B76D-D5C4-6FB726A0F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9BFB80-3333-B001-B358-30AE3CC20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820998-012A-0201-AF87-BBDD5197F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42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4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(2026.1.23.)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2026.1.23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5DB86-8ED8-2C22-3A89-4423D80D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B0B671-D89E-14C0-8AFD-57ABF81B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4B9C9-57D5-5BCD-4E99-A1CE77DC5FD9}"/>
              </a:ext>
            </a:extLst>
          </p:cNvPr>
          <p:cNvSpPr txBox="1"/>
          <p:nvPr/>
        </p:nvSpPr>
        <p:spPr>
          <a:xfrm>
            <a:off x="1964089" y="1561672"/>
            <a:ext cx="8424101" cy="3202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7200" b="1" dirty="0">
                <a:solidFill>
                  <a:srgbClr val="00B0F0"/>
                </a:solidFill>
              </a:rPr>
              <a:t>기존 수정되었는데</a:t>
            </a:r>
            <a:r>
              <a:rPr lang="en-US" altLang="ko-KR" sz="7200" b="1" dirty="0">
                <a:solidFill>
                  <a:srgbClr val="00B0F0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7200" b="1" dirty="0">
                <a:solidFill>
                  <a:srgbClr val="00B0F0"/>
                </a:solidFill>
              </a:rPr>
              <a:t>다시 안되는 건</a:t>
            </a:r>
            <a:r>
              <a:rPr lang="en-US" altLang="ko-KR" sz="7200" b="1" dirty="0">
                <a:solidFill>
                  <a:srgbClr val="00B0F0"/>
                </a:solidFill>
              </a:rPr>
              <a:t> </a:t>
            </a:r>
            <a:endParaRPr lang="ko-KR" altLang="en-US" sz="7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3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7FA56-A21D-DD4E-4C6A-4AFF261C0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3DF669C-7E9D-17E1-F65F-503B84012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771500"/>
              </p:ext>
            </p:extLst>
          </p:nvPr>
        </p:nvGraphicFramePr>
        <p:xfrm>
          <a:off x="7813964" y="926280"/>
          <a:ext cx="4286972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97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상태변경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옵션수정에서 상태를 변경하면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달력페이지에서 다시 하나도 안보이게 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다시 안됩니다</a:t>
                      </a:r>
                      <a:r>
                        <a:rPr kumimoji="0" lang="en-US" altLang="ko-K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. 1.23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0A6BDEE-F707-9763-1193-4C4F8E3B9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67008"/>
            <a:ext cx="5283199" cy="27160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F8FB91-BF86-5A02-203B-DB9D80995450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출발일자별 예약현황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73E72-11DC-0A90-8344-010D5E80BD8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4B779-CEAF-CB10-2C23-CB3D495FCC0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C7293E-0874-16ED-46F9-56AA38C0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3FA2872-8266-71B4-E55B-2621869F14B9}"/>
              </a:ext>
            </a:extLst>
          </p:cNvPr>
          <p:cNvSpPr/>
          <p:nvPr/>
        </p:nvSpPr>
        <p:spPr>
          <a:xfrm>
            <a:off x="9608715" y="2459167"/>
            <a:ext cx="1678824" cy="3449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(26.01.29)</a:t>
            </a:r>
            <a:endParaRPr lang="ko-KR" alt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2440B-B7DA-C487-1584-C053B2D86DE9}"/>
              </a:ext>
            </a:extLst>
          </p:cNvPr>
          <p:cNvSpPr txBox="1"/>
          <p:nvPr/>
        </p:nvSpPr>
        <p:spPr>
          <a:xfrm>
            <a:off x="7961745" y="2804129"/>
            <a:ext cx="4139191" cy="300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7030A0"/>
                </a:solidFill>
              </a:rPr>
              <a:t>미처리</a:t>
            </a:r>
            <a:r>
              <a:rPr lang="en-US" altLang="ko-KR" sz="1600" b="1" dirty="0">
                <a:solidFill>
                  <a:srgbClr val="7030A0"/>
                </a:solidFill>
              </a:rPr>
              <a:t>. 1.29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7030A0"/>
                </a:solidFill>
              </a:rPr>
              <a:t>상태변경버튼은 되는데</a:t>
            </a:r>
            <a:r>
              <a:rPr lang="en-US" altLang="ko-KR" sz="1400" b="1" dirty="0">
                <a:solidFill>
                  <a:srgbClr val="7030A0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7030A0"/>
                </a:solidFill>
              </a:rPr>
              <a:t>   옵션수정버튼은 상태가 </a:t>
            </a:r>
            <a:r>
              <a:rPr lang="ko-KR" altLang="en-US" sz="1400" b="1" dirty="0" err="1">
                <a:solidFill>
                  <a:srgbClr val="7030A0"/>
                </a:solidFill>
              </a:rPr>
              <a:t>변경안됩니다</a:t>
            </a:r>
            <a:r>
              <a:rPr lang="en-US" altLang="ko-KR" sz="1400" b="1" dirty="0">
                <a:solidFill>
                  <a:srgbClr val="7030A0"/>
                </a:solidFill>
              </a:rPr>
              <a:t>. </a:t>
            </a:r>
            <a:r>
              <a:rPr lang="ko-KR" altLang="en-US" sz="1400" b="1" dirty="0">
                <a:solidFill>
                  <a:srgbClr val="7030A0"/>
                </a:solidFill>
              </a:rPr>
              <a:t>달력에 반영 안됨</a:t>
            </a:r>
            <a:r>
              <a:rPr lang="en-US" altLang="ko-KR" sz="1400" b="1" dirty="0">
                <a:solidFill>
                  <a:srgbClr val="7030A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err="1">
                <a:solidFill>
                  <a:srgbClr val="7030A0"/>
                </a:solidFill>
              </a:rPr>
              <a:t>출발일별금액</a:t>
            </a:r>
            <a:r>
              <a:rPr lang="ko-KR" altLang="en-US" sz="1400" b="1" dirty="0">
                <a:solidFill>
                  <a:srgbClr val="7030A0"/>
                </a:solidFill>
              </a:rPr>
              <a:t> 적용시키면 </a:t>
            </a:r>
            <a:endParaRPr lang="en-US" altLang="ko-KR" sz="14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rgbClr val="7030A0"/>
                </a:solidFill>
              </a:rPr>
              <a:t> </a:t>
            </a:r>
            <a:r>
              <a:rPr lang="ko-KR" altLang="en-US" sz="1400" b="1" dirty="0">
                <a:solidFill>
                  <a:srgbClr val="7030A0"/>
                </a:solidFill>
              </a:rPr>
              <a:t>달력에서 정보 다 사라짐</a:t>
            </a:r>
            <a:r>
              <a:rPr lang="en-US" altLang="ko-KR" sz="1400" b="1" dirty="0">
                <a:solidFill>
                  <a:srgbClr val="7030A0"/>
                </a:solidFill>
              </a:rPr>
              <a:t>. (</a:t>
            </a:r>
            <a:r>
              <a:rPr lang="ko-KR" altLang="en-US" sz="1400" b="1" dirty="0" err="1">
                <a:solidFill>
                  <a:srgbClr val="7030A0"/>
                </a:solidFill>
              </a:rPr>
              <a:t>출발일별금액</a:t>
            </a:r>
            <a:r>
              <a:rPr lang="ko-KR" altLang="en-US" sz="1400" b="1" dirty="0">
                <a:solidFill>
                  <a:srgbClr val="7030A0"/>
                </a:solidFill>
              </a:rPr>
              <a:t> </a:t>
            </a:r>
            <a:r>
              <a:rPr lang="ko-KR" altLang="en-US" sz="1400" dirty="0" err="1">
                <a:solidFill>
                  <a:srgbClr val="7030A0"/>
                </a:solidFill>
              </a:rPr>
              <a:t>기본가와</a:t>
            </a:r>
            <a:r>
              <a:rPr lang="ko-KR" altLang="en-US" sz="1400" dirty="0">
                <a:solidFill>
                  <a:srgbClr val="7030A0"/>
                </a:solidFill>
              </a:rPr>
              <a:t> 다르게 적용시키면</a:t>
            </a:r>
            <a:r>
              <a:rPr lang="en-US" altLang="ko-KR" sz="1400" dirty="0">
                <a:solidFill>
                  <a:srgbClr val="7030A0"/>
                </a:solidFill>
              </a:rPr>
              <a:t>, </a:t>
            </a:r>
            <a:r>
              <a:rPr lang="ko-KR" altLang="en-US" sz="1400" b="1" dirty="0">
                <a:solidFill>
                  <a:srgbClr val="7030A0"/>
                </a:solidFill>
              </a:rPr>
              <a:t>프론트</a:t>
            </a:r>
            <a:r>
              <a:rPr lang="en-US" altLang="ko-KR" sz="1400" b="1" dirty="0">
                <a:solidFill>
                  <a:srgbClr val="7030A0"/>
                </a:solidFill>
              </a:rPr>
              <a:t>(PC</a:t>
            </a:r>
            <a:r>
              <a:rPr lang="ko-KR" altLang="en-US" sz="1400" b="1" dirty="0" err="1">
                <a:solidFill>
                  <a:srgbClr val="7030A0"/>
                </a:solidFill>
              </a:rPr>
              <a:t>모바일동일</a:t>
            </a:r>
            <a:r>
              <a:rPr lang="en-US" altLang="ko-KR" sz="1400" b="1" dirty="0">
                <a:solidFill>
                  <a:srgbClr val="7030A0"/>
                </a:solidFill>
              </a:rPr>
              <a:t>)</a:t>
            </a:r>
            <a:r>
              <a:rPr lang="ko-KR" altLang="en-US" sz="1400" b="1" dirty="0">
                <a:solidFill>
                  <a:srgbClr val="7030A0"/>
                </a:solidFill>
              </a:rPr>
              <a:t>에서</a:t>
            </a:r>
            <a:endParaRPr lang="en-US" altLang="ko-KR" sz="14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7030A0"/>
                </a:solidFill>
              </a:rPr>
              <a:t>그 날만 클릭했을 때</a:t>
            </a:r>
            <a:r>
              <a:rPr lang="en-US" altLang="ko-KR" sz="1400" b="1" dirty="0">
                <a:solidFill>
                  <a:srgbClr val="7030A0"/>
                </a:solidFill>
              </a:rPr>
              <a:t>, </a:t>
            </a:r>
            <a:r>
              <a:rPr lang="ko-KR" altLang="en-US" sz="1400" b="1" dirty="0">
                <a:solidFill>
                  <a:srgbClr val="7030A0"/>
                </a:solidFill>
              </a:rPr>
              <a:t>가격이 다르게 </a:t>
            </a:r>
            <a:r>
              <a:rPr lang="ko-KR" altLang="en-US" sz="1400" b="1" dirty="0" err="1">
                <a:solidFill>
                  <a:srgbClr val="7030A0"/>
                </a:solidFill>
              </a:rPr>
              <a:t>보여져야합니다</a:t>
            </a:r>
            <a:r>
              <a:rPr lang="en-US" altLang="ko-KR" sz="1400" b="1" dirty="0">
                <a:solidFill>
                  <a:srgbClr val="7030A0"/>
                </a:solidFill>
              </a:rPr>
              <a:t>. (</a:t>
            </a:r>
            <a:r>
              <a:rPr lang="ko-KR" altLang="en-US" sz="1400" b="1" dirty="0" err="1">
                <a:solidFill>
                  <a:srgbClr val="7030A0"/>
                </a:solidFill>
              </a:rPr>
              <a:t>현재연동안됨</a:t>
            </a:r>
            <a:r>
              <a:rPr lang="en-US" altLang="ko-KR" sz="1400" b="1" dirty="0">
                <a:solidFill>
                  <a:srgbClr val="7030A0"/>
                </a:solidFill>
              </a:rPr>
              <a:t>)</a:t>
            </a:r>
            <a:endParaRPr lang="en-US" altLang="ko-KR" sz="1400" dirty="0">
              <a:solidFill>
                <a:srgbClr val="7030A0"/>
              </a:solidFill>
            </a:endParaRPr>
          </a:p>
        </p:txBody>
      </p:sp>
      <p:pic>
        <p:nvPicPr>
          <p:cNvPr id="8" name="그림 7" descr="텍스트, 스크린샷, 도표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683156D-BA6F-7DB9-7F72-215B2BB28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582" y="3449953"/>
            <a:ext cx="5698835" cy="3408048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2D67E50A-EAE3-AE24-0033-2C637A79C930}"/>
              </a:ext>
            </a:extLst>
          </p:cNvPr>
          <p:cNvCxnSpPr>
            <a:cxnSpLocks/>
          </p:cNvCxnSpPr>
          <p:nvPr/>
        </p:nvCxnSpPr>
        <p:spPr>
          <a:xfrm flipH="1">
            <a:off x="7389091" y="4433455"/>
            <a:ext cx="646545" cy="184727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E969982-9942-31D2-0F1F-7DDD263B42E8}"/>
              </a:ext>
            </a:extLst>
          </p:cNvPr>
          <p:cNvSpPr/>
          <p:nvPr/>
        </p:nvSpPr>
        <p:spPr>
          <a:xfrm>
            <a:off x="8888896" y="5667449"/>
            <a:ext cx="2464904" cy="487017"/>
          </a:xfrm>
          <a:prstGeom prst="rect">
            <a:avLst/>
          </a:prstGeom>
          <a:solidFill>
            <a:srgbClr val="F8CA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</a:rPr>
              <a:t>처리완료 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(26 .01.30)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374A3-D2A6-6DEE-824F-330BFBCB2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93B3F9F-C34E-0A15-F0ED-33DA64697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317910"/>
              </p:ext>
            </p:extLst>
          </p:nvPr>
        </p:nvGraphicFramePr>
        <p:xfrm>
          <a:off x="6299291" y="903919"/>
          <a:ext cx="5790657" cy="5855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88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36750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출발상태가 마감일때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날짜가 지나면 자동으로 투어완료로 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개인별현황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출발상태가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&lt;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투어완료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바뀌어야합니다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확인해주세요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8C0C0E-CE9A-4394-A306-3155CE8C4BF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05E23D8-8061-2906-5BD0-655F4313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6" name="그림 5" descr="텍스트, 스크린샷, 도표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7ECBF76-4BCB-558D-B74B-1209D45F5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4059"/>
            <a:ext cx="8525165" cy="47954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688BE6-29BC-3329-1972-B87E5ED810D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1AE6B-C140-8CF8-EFB4-898D0E49422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55A16A8-568F-D250-2CF2-B35FB72F868D}"/>
              </a:ext>
            </a:extLst>
          </p:cNvPr>
          <p:cNvSpPr/>
          <p:nvPr/>
        </p:nvSpPr>
        <p:spPr>
          <a:xfrm>
            <a:off x="4257965" y="5086672"/>
            <a:ext cx="2269836" cy="10370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7316272-0B9D-ACAE-1C8F-6BACF7EC4C50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6527801" y="1964059"/>
            <a:ext cx="2376054" cy="36411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67A5FBC-D6BC-DF51-3340-566917F42198}"/>
              </a:ext>
            </a:extLst>
          </p:cNvPr>
          <p:cNvSpPr/>
          <p:nvPr/>
        </p:nvSpPr>
        <p:spPr>
          <a:xfrm>
            <a:off x="1939636" y="5541818"/>
            <a:ext cx="767163" cy="258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 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504E89F-D51D-D50F-D1AC-2B32F4A90133}"/>
              </a:ext>
            </a:extLst>
          </p:cNvPr>
          <p:cNvSpPr/>
          <p:nvPr/>
        </p:nvSpPr>
        <p:spPr>
          <a:xfrm>
            <a:off x="9205608" y="1964059"/>
            <a:ext cx="2234331" cy="4125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(26.01.29 by</a:t>
            </a:r>
            <a:r>
              <a:rPr lang="ko-KR" altLang="en-US" sz="1100" dirty="0"/>
              <a:t> 최규만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32555-F246-C103-3708-841E63281C70}"/>
              </a:ext>
            </a:extLst>
          </p:cNvPr>
          <p:cNvSpPr txBox="1"/>
          <p:nvPr/>
        </p:nvSpPr>
        <p:spPr>
          <a:xfrm>
            <a:off x="8610600" y="2536443"/>
            <a:ext cx="3485538" cy="300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7030A0"/>
                </a:solidFill>
              </a:rPr>
              <a:t>미처리</a:t>
            </a:r>
            <a:r>
              <a:rPr lang="en-US" altLang="ko-KR" sz="1600" b="1" dirty="0">
                <a:solidFill>
                  <a:srgbClr val="7030A0"/>
                </a:solidFill>
              </a:rPr>
              <a:t>. 1.29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7030A0"/>
                </a:solidFill>
              </a:rPr>
              <a:t>상품행사등록관리</a:t>
            </a:r>
            <a:r>
              <a:rPr lang="ko-KR" altLang="en-US" sz="1400" dirty="0">
                <a:solidFill>
                  <a:srgbClr val="7030A0"/>
                </a:solidFill>
              </a:rPr>
              <a:t> 상태</a:t>
            </a:r>
            <a:r>
              <a:rPr lang="en-US" altLang="ko-KR" sz="1400" dirty="0">
                <a:solidFill>
                  <a:srgbClr val="7030A0"/>
                </a:solidFill>
              </a:rPr>
              <a:t>(21</a:t>
            </a:r>
            <a:r>
              <a:rPr lang="ko-KR" altLang="en-US" sz="1400" dirty="0">
                <a:solidFill>
                  <a:srgbClr val="7030A0"/>
                </a:solidFill>
              </a:rPr>
              <a:t>일</a:t>
            </a:r>
            <a:r>
              <a:rPr lang="en-US" altLang="ko-KR" sz="1400" dirty="0">
                <a:solidFill>
                  <a:srgbClr val="7030A0"/>
                </a:solidFill>
              </a:rPr>
              <a:t>~25</a:t>
            </a:r>
            <a:r>
              <a:rPr lang="ko-KR" altLang="en-US" sz="1400" dirty="0" err="1">
                <a:solidFill>
                  <a:srgbClr val="7030A0"/>
                </a:solidFill>
              </a:rPr>
              <a:t>일마감되어있음</a:t>
            </a:r>
            <a:r>
              <a:rPr lang="en-US" altLang="ko-KR" sz="1400" dirty="0">
                <a:solidFill>
                  <a:srgbClr val="7030A0"/>
                </a:solidFill>
              </a:rPr>
              <a:t>) </a:t>
            </a:r>
            <a:r>
              <a:rPr lang="ko-KR" altLang="en-US" sz="1400" dirty="0">
                <a:solidFill>
                  <a:srgbClr val="7030A0"/>
                </a:solidFill>
              </a:rPr>
              <a:t>와 </a:t>
            </a:r>
            <a:r>
              <a:rPr lang="ko-KR" altLang="en-US" sz="1400" b="1" dirty="0">
                <a:solidFill>
                  <a:srgbClr val="7030A0"/>
                </a:solidFill>
              </a:rPr>
              <a:t>출발일현황</a:t>
            </a:r>
            <a:r>
              <a:rPr lang="ko-KR" altLang="en-US" sz="1400" dirty="0">
                <a:solidFill>
                  <a:srgbClr val="7030A0"/>
                </a:solidFill>
              </a:rPr>
              <a:t>에 날짜별 상품이</a:t>
            </a:r>
            <a:endParaRPr lang="en-US" altLang="ko-KR" sz="14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7030A0"/>
                </a:solidFill>
              </a:rPr>
              <a:t>    상태</a:t>
            </a:r>
            <a:r>
              <a:rPr lang="en-US" altLang="ko-KR" sz="1400" dirty="0">
                <a:solidFill>
                  <a:srgbClr val="7030A0"/>
                </a:solidFill>
              </a:rPr>
              <a:t>(22</a:t>
            </a:r>
            <a:r>
              <a:rPr lang="ko-KR" altLang="en-US" sz="1400" dirty="0">
                <a:solidFill>
                  <a:srgbClr val="7030A0"/>
                </a:solidFill>
              </a:rPr>
              <a:t>일</a:t>
            </a:r>
            <a:r>
              <a:rPr lang="en-US" altLang="ko-KR" sz="1400" dirty="0">
                <a:solidFill>
                  <a:srgbClr val="7030A0"/>
                </a:solidFill>
              </a:rPr>
              <a:t>~25</a:t>
            </a:r>
            <a:r>
              <a:rPr lang="ko-KR" altLang="en-US" sz="1400" dirty="0">
                <a:solidFill>
                  <a:srgbClr val="7030A0"/>
                </a:solidFill>
              </a:rPr>
              <a:t>일 출발확정</a:t>
            </a:r>
            <a:r>
              <a:rPr lang="en-US" altLang="ko-KR" sz="1400" dirty="0">
                <a:solidFill>
                  <a:srgbClr val="7030A0"/>
                </a:solidFill>
              </a:rPr>
              <a:t>?)</a:t>
            </a:r>
            <a:r>
              <a:rPr lang="ko-KR" altLang="en-US" sz="1400" dirty="0">
                <a:solidFill>
                  <a:srgbClr val="7030A0"/>
                </a:solidFill>
              </a:rPr>
              <a:t>가</a:t>
            </a:r>
            <a:endParaRPr lang="en-US" altLang="ko-KR" sz="14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7030A0"/>
                </a:solidFill>
              </a:rPr>
              <a:t>     같이 </a:t>
            </a:r>
            <a:r>
              <a:rPr lang="ko-KR" altLang="en-US" sz="1400" b="1" u="sng" dirty="0">
                <a:solidFill>
                  <a:srgbClr val="7030A0"/>
                </a:solidFill>
              </a:rPr>
              <a:t>연동이 되지 않고 있습니다</a:t>
            </a:r>
            <a:r>
              <a:rPr lang="en-US" altLang="ko-KR" sz="1400" b="1" u="sng" dirty="0">
                <a:solidFill>
                  <a:srgbClr val="7030A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7030A0"/>
                </a:solidFill>
              </a:rPr>
              <a:t>마감으로 한 날짜도 투어완료로 바뀌지 않았습니다</a:t>
            </a:r>
            <a:r>
              <a:rPr lang="en-US" altLang="ko-KR" sz="1400" dirty="0">
                <a:solidFill>
                  <a:srgbClr val="7030A0"/>
                </a:solidFill>
              </a:rPr>
              <a:t>. (</a:t>
            </a:r>
            <a:r>
              <a:rPr lang="ko-KR" altLang="en-US" sz="1400" dirty="0" err="1">
                <a:solidFill>
                  <a:srgbClr val="7030A0"/>
                </a:solidFill>
              </a:rPr>
              <a:t>테스트상품행사등록관리</a:t>
            </a:r>
            <a:r>
              <a:rPr lang="ko-KR" altLang="en-US" sz="1400" dirty="0">
                <a:solidFill>
                  <a:srgbClr val="7030A0"/>
                </a:solidFill>
              </a:rPr>
              <a:t> </a:t>
            </a:r>
            <a:r>
              <a:rPr lang="en-US" altLang="ko-KR" sz="1400" dirty="0">
                <a:solidFill>
                  <a:srgbClr val="7030A0"/>
                </a:solidFill>
              </a:rPr>
              <a:t>22</a:t>
            </a:r>
            <a:r>
              <a:rPr lang="ko-KR" altLang="en-US" sz="1400" dirty="0">
                <a:solidFill>
                  <a:srgbClr val="7030A0"/>
                </a:solidFill>
              </a:rPr>
              <a:t>일</a:t>
            </a:r>
            <a:r>
              <a:rPr lang="en-US" altLang="ko-KR" sz="1400" dirty="0">
                <a:solidFill>
                  <a:srgbClr val="7030A0"/>
                </a:solidFill>
              </a:rPr>
              <a:t>~25</a:t>
            </a:r>
            <a:r>
              <a:rPr lang="ko-KR" altLang="en-US" sz="1400" dirty="0">
                <a:solidFill>
                  <a:srgbClr val="7030A0"/>
                </a:solidFill>
              </a:rPr>
              <a:t>일 마감상태</a:t>
            </a:r>
            <a:r>
              <a:rPr lang="en-US" altLang="ko-KR" sz="1400" dirty="0">
                <a:solidFill>
                  <a:srgbClr val="7030A0"/>
                </a:solidFill>
              </a:rPr>
              <a:t>)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867E7F98-F20C-4C5C-6A0A-614052CFF2C7}"/>
              </a:ext>
            </a:extLst>
          </p:cNvPr>
          <p:cNvCxnSpPr>
            <a:cxnSpLocks/>
          </p:cNvCxnSpPr>
          <p:nvPr/>
        </p:nvCxnSpPr>
        <p:spPr>
          <a:xfrm>
            <a:off x="10300819" y="2424683"/>
            <a:ext cx="0" cy="42935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9028590" y="5605191"/>
            <a:ext cx="2831977" cy="6877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err="1" smtClean="0">
                <a:solidFill>
                  <a:srgbClr val="0070C0"/>
                </a:solidFill>
              </a:rPr>
              <a:t>Cron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실행 주기를 매일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5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시에 한번만 돌도록 처리함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err="1" smtClean="0">
                <a:solidFill>
                  <a:srgbClr val="0070C0"/>
                </a:solidFill>
              </a:rPr>
              <a:t>cron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실행주기를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변경함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7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4ED50-3F9F-5475-83D9-B14DB4315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88D9DC2-E225-3609-29A0-CAF17F0DD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75040"/>
              </p:ext>
            </p:extLst>
          </p:nvPr>
        </p:nvGraphicFramePr>
        <p:xfrm>
          <a:off x="7813964" y="926280"/>
          <a:ext cx="4286972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97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상태가 변경되지 않습니다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답사자가 가이드처럼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선택안된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사람도 삭제가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되지않고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,,,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계속해서 추가됩니다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1" name="그림 1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C72452B-DA75-D1FF-2C96-B1DFB5108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0837"/>
            <a:ext cx="10856972" cy="4070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CA4272-CE8C-4763-A483-9C4D7CC66A7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출발일자별 예약현황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41C7D-AB9A-57B3-C856-E05147905FF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5DCDC-D222-F897-76C3-8D09BB88A45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659806E-8E95-4CF8-A94C-5B4A0790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F70A0CE-9FF5-C4B5-E7B2-4FD7AA247D03}"/>
              </a:ext>
            </a:extLst>
          </p:cNvPr>
          <p:cNvSpPr/>
          <p:nvPr/>
        </p:nvSpPr>
        <p:spPr>
          <a:xfrm>
            <a:off x="9476509" y="4909374"/>
            <a:ext cx="635149" cy="486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7D5CC7A-4BD5-B73E-F390-35F6C2F61356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9794084" y="1579418"/>
            <a:ext cx="144243" cy="33299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98BB15F-86AA-7E5B-F457-D4EB46B4CE2C}"/>
              </a:ext>
            </a:extLst>
          </p:cNvPr>
          <p:cNvSpPr/>
          <p:nvPr/>
        </p:nvSpPr>
        <p:spPr>
          <a:xfrm>
            <a:off x="8619837" y="4909374"/>
            <a:ext cx="783265" cy="3417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656BC18-4B08-09EF-C100-78D6F6C9A9CB}"/>
              </a:ext>
            </a:extLst>
          </p:cNvPr>
          <p:cNvSpPr/>
          <p:nvPr/>
        </p:nvSpPr>
        <p:spPr>
          <a:xfrm>
            <a:off x="8573821" y="3872166"/>
            <a:ext cx="902688" cy="3417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305A1AFD-9396-ACDE-D830-6B68C9FEC6B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9025165" y="2179782"/>
            <a:ext cx="180443" cy="16923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F41FFD01-8131-E03B-0075-69D10AD6ADD2}"/>
              </a:ext>
            </a:extLst>
          </p:cNvPr>
          <p:cNvSpPr/>
          <p:nvPr/>
        </p:nvSpPr>
        <p:spPr>
          <a:xfrm>
            <a:off x="10277871" y="1234456"/>
            <a:ext cx="1678824" cy="3449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(26.01.29)</a:t>
            </a:r>
            <a:endParaRPr lang="ko-KR" altLang="en-US" sz="11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31EA69F-47E4-0B2E-CBC1-CE4DAB683800}"/>
              </a:ext>
            </a:extLst>
          </p:cNvPr>
          <p:cNvSpPr/>
          <p:nvPr/>
        </p:nvSpPr>
        <p:spPr>
          <a:xfrm>
            <a:off x="10329309" y="2093889"/>
            <a:ext cx="1678824" cy="3449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(26.01.29)</a:t>
            </a:r>
            <a:endParaRPr lang="ko-KR" alt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D11A0-C855-783A-F74B-8AB826A9B7B2}"/>
              </a:ext>
            </a:extLst>
          </p:cNvPr>
          <p:cNvSpPr txBox="1"/>
          <p:nvPr/>
        </p:nvSpPr>
        <p:spPr>
          <a:xfrm>
            <a:off x="936337" y="1199988"/>
            <a:ext cx="6883399" cy="1066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7030A0"/>
                </a:solidFill>
              </a:rPr>
              <a:t>미처리</a:t>
            </a:r>
            <a:r>
              <a:rPr lang="en-US" altLang="ko-KR" sz="1600" b="1" dirty="0">
                <a:solidFill>
                  <a:srgbClr val="7030A0"/>
                </a:solidFill>
              </a:rPr>
              <a:t>. 1.29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7030A0"/>
                </a:solidFill>
              </a:rPr>
              <a:t>출발일자별에서 상태가 바뀌지 않습니다</a:t>
            </a:r>
            <a:r>
              <a:rPr lang="en-US" altLang="ko-KR" sz="1400" dirty="0">
                <a:solidFill>
                  <a:srgbClr val="7030A0"/>
                </a:solidFill>
              </a:rPr>
              <a:t>. </a:t>
            </a:r>
            <a:r>
              <a:rPr lang="ko-KR" altLang="en-US" sz="1400" dirty="0">
                <a:solidFill>
                  <a:srgbClr val="7030A0"/>
                </a:solidFill>
              </a:rPr>
              <a:t>출발확정</a:t>
            </a:r>
            <a:r>
              <a:rPr lang="en-US" altLang="ko-KR" sz="1400" dirty="0">
                <a:solidFill>
                  <a:srgbClr val="7030A0"/>
                </a:solidFill>
              </a:rPr>
              <a:t>, </a:t>
            </a:r>
            <a:r>
              <a:rPr lang="ko-KR" altLang="en-US" sz="1400" dirty="0">
                <a:solidFill>
                  <a:srgbClr val="7030A0"/>
                </a:solidFill>
              </a:rPr>
              <a:t>마감</a:t>
            </a:r>
            <a:r>
              <a:rPr lang="en-US" altLang="ko-KR" sz="1400" dirty="0">
                <a:solidFill>
                  <a:srgbClr val="7030A0"/>
                </a:solidFill>
              </a:rPr>
              <a:t>, </a:t>
            </a:r>
            <a:r>
              <a:rPr lang="ko-KR" altLang="en-US" sz="1400" dirty="0">
                <a:solidFill>
                  <a:srgbClr val="7030A0"/>
                </a:solidFill>
              </a:rPr>
              <a:t>투어취소</a:t>
            </a:r>
            <a:r>
              <a:rPr lang="en-US" altLang="ko-KR" sz="1400" dirty="0">
                <a:solidFill>
                  <a:srgbClr val="7030A0"/>
                </a:solidFill>
              </a:rPr>
              <a:t>..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7030A0"/>
                </a:solidFill>
              </a:rPr>
              <a:t>옵션박스전체가</a:t>
            </a:r>
            <a:r>
              <a:rPr lang="en-US" altLang="ko-KR" sz="1400" dirty="0">
                <a:solidFill>
                  <a:srgbClr val="7030A0"/>
                </a:solidFill>
              </a:rPr>
              <a:t> </a:t>
            </a:r>
            <a:r>
              <a:rPr lang="ko-KR" altLang="en-US" sz="1400" dirty="0" err="1">
                <a:solidFill>
                  <a:srgbClr val="7030A0"/>
                </a:solidFill>
              </a:rPr>
              <a:t>적용안됩니다</a:t>
            </a:r>
            <a:r>
              <a:rPr lang="en-US" altLang="ko-KR" sz="1400" dirty="0">
                <a:solidFill>
                  <a:srgbClr val="7030A0"/>
                </a:solidFill>
              </a:rPr>
              <a:t>. 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24FEB2E4-6FBF-EDC4-8C51-58F2304AE17D}"/>
              </a:ext>
            </a:extLst>
          </p:cNvPr>
          <p:cNvCxnSpPr>
            <a:cxnSpLocks/>
          </p:cNvCxnSpPr>
          <p:nvPr/>
        </p:nvCxnSpPr>
        <p:spPr>
          <a:xfrm flipH="1" flipV="1">
            <a:off x="2299855" y="1440751"/>
            <a:ext cx="5678073" cy="12836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AC09F6-D39B-AB14-DC40-9D824A23102B}"/>
              </a:ext>
            </a:extLst>
          </p:cNvPr>
          <p:cNvSpPr txBox="1"/>
          <p:nvPr/>
        </p:nvSpPr>
        <p:spPr>
          <a:xfrm>
            <a:off x="7814707" y="2172862"/>
            <a:ext cx="1243964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  <a:r>
              <a:rPr lang="en-US" altLang="ko-KR" sz="1200" b="1" dirty="0">
                <a:solidFill>
                  <a:srgbClr val="7030A0"/>
                </a:solidFill>
              </a:rPr>
              <a:t>. 1.29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693111" y="2024109"/>
            <a:ext cx="1908699" cy="3107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0070C0"/>
                </a:solidFill>
              </a:rPr>
              <a:t>처리완료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(26.01.29)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1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</a:rPr>
              <a:t>프론트사용자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고객주문완료 후 페이지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프론트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예약주문후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300898"/>
              </p:ext>
            </p:extLst>
          </p:nvPr>
        </p:nvGraphicFramePr>
        <p:xfrm>
          <a:off x="6096000" y="793342"/>
          <a:ext cx="5790657" cy="569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4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147698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1" u="sng" dirty="0">
                          <a:solidFill>
                            <a:schemeClr val="tx1"/>
                          </a:solidFill>
                        </a:rPr>
                        <a:t>주문 후 </a:t>
                      </a:r>
                      <a:r>
                        <a:rPr lang="en-US" altLang="ko-KR" sz="1400" b="1" u="sng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400" b="1" u="sng" dirty="0">
                          <a:solidFill>
                            <a:schemeClr val="tx1"/>
                          </a:solidFill>
                        </a:rPr>
                        <a:t>시간 이내 입금 확인이 되지 않거나</a:t>
                      </a:r>
                      <a:r>
                        <a:rPr lang="en-US" altLang="ko-KR" sz="1400" b="1" u="sng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400" b="1" u="sng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o-KR" altLang="en-US" sz="1400" b="1" u="sng" dirty="0">
                          <a:solidFill>
                            <a:schemeClr val="tx1"/>
                          </a:solidFill>
                        </a:rPr>
                        <a:t>주문자와 입금자가 다를 경우에 입금자를 따로 입력하지 않으면</a:t>
                      </a:r>
                      <a:endParaRPr lang="en-US" altLang="ko-KR" sz="1400" b="1" u="sng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400" b="1" u="sng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o-KR" altLang="en-US" sz="1400" b="1" u="sng" dirty="0">
                          <a:solidFill>
                            <a:schemeClr val="tx1"/>
                          </a:solidFill>
                        </a:rPr>
                        <a:t>주문이 취소됩니다</a:t>
                      </a:r>
                      <a:r>
                        <a:rPr lang="en-US" altLang="ko-KR" sz="1400" b="1" u="sng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셔야 예약이 완료됩니다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.”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밑에 표기 문구 추가해주세요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</a:rPr>
                        <a:t>(=PC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</a:rPr>
                        <a:t>버전 동일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</a:rPr>
                        <a:t>신용카드결제 버튼 위에도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</a:rPr>
                        <a:t>한번더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</a:rPr>
                        <a:t> 위에 문구를 표기해주세요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</a:rPr>
                        <a:t>. (=PC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</a:rPr>
                        <a:t>버전 동일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차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90FC7BE-2FEA-E3A2-B85D-5E63F57DE4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3" y="924560"/>
            <a:ext cx="2243927" cy="4064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B2C1C382-EE3E-94CD-40DB-A5AB6D3DEECF}"/>
              </a:ext>
            </a:extLst>
          </p:cNvPr>
          <p:cNvSpPr/>
          <p:nvPr/>
        </p:nvSpPr>
        <p:spPr>
          <a:xfrm>
            <a:off x="697931" y="2630103"/>
            <a:ext cx="1504570" cy="1752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6D76B18-160A-5B45-2D2E-CF6A7EE0A12A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02501" y="1551709"/>
            <a:ext cx="3985863" cy="116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1" name="그림 20" descr="텍스트, 스크린샷, 디스플레이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7DC1E0-B059-28A8-8403-8E05940E58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06" y="4105038"/>
            <a:ext cx="2131805" cy="2691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D1F6BBD0-616C-E136-2F86-A287ACEB43D4}"/>
              </a:ext>
            </a:extLst>
          </p:cNvPr>
          <p:cNvSpPr/>
          <p:nvPr/>
        </p:nvSpPr>
        <p:spPr>
          <a:xfrm>
            <a:off x="3573223" y="5643243"/>
            <a:ext cx="1504570" cy="1752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5402B88-B0A7-541E-BF2F-2667396C1A9E}"/>
              </a:ext>
            </a:extLst>
          </p:cNvPr>
          <p:cNvCxnSpPr>
            <a:cxnSpLocks/>
          </p:cNvCxnSpPr>
          <p:nvPr/>
        </p:nvCxnSpPr>
        <p:spPr>
          <a:xfrm flipV="1">
            <a:off x="5103129" y="3220720"/>
            <a:ext cx="1197740" cy="2510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02CE94E-4E12-0FCB-1E62-87676516998A}"/>
              </a:ext>
            </a:extLst>
          </p:cNvPr>
          <p:cNvSpPr txBox="1"/>
          <p:nvPr/>
        </p:nvSpPr>
        <p:spPr>
          <a:xfrm>
            <a:off x="6567126" y="3857413"/>
            <a:ext cx="5053274" cy="236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50" b="1" dirty="0">
                <a:solidFill>
                  <a:srgbClr val="00B0F0"/>
                </a:solidFill>
              </a:rPr>
              <a:t>2</a:t>
            </a:r>
            <a:r>
              <a:rPr lang="ko-KR" altLang="en-US" sz="1250" b="1" dirty="0">
                <a:solidFill>
                  <a:srgbClr val="00B0F0"/>
                </a:solidFill>
              </a:rPr>
              <a:t>시간이내 </a:t>
            </a:r>
            <a:r>
              <a:rPr lang="ko-KR" altLang="en-US" sz="1250" b="1" dirty="0" err="1">
                <a:solidFill>
                  <a:srgbClr val="00B0F0"/>
                </a:solidFill>
              </a:rPr>
              <a:t>입금자달라도</a:t>
            </a:r>
            <a:r>
              <a:rPr lang="en-US" altLang="ko-KR" sz="1250" b="1" dirty="0">
                <a:solidFill>
                  <a:srgbClr val="00B0F0"/>
                </a:solidFill>
              </a:rPr>
              <a:t>, </a:t>
            </a:r>
            <a:r>
              <a:rPr lang="ko-KR" altLang="en-US" sz="1250" b="1" dirty="0">
                <a:solidFill>
                  <a:srgbClr val="00B0F0"/>
                </a:solidFill>
              </a:rPr>
              <a:t>예약확정</a:t>
            </a:r>
            <a:r>
              <a:rPr lang="en-US" altLang="ko-KR" sz="1250" b="1" dirty="0">
                <a:solidFill>
                  <a:srgbClr val="00B0F0"/>
                </a:solidFill>
              </a:rPr>
              <a:t> </a:t>
            </a:r>
            <a:r>
              <a:rPr lang="ko-KR" altLang="en-US" sz="1250" b="1" dirty="0">
                <a:solidFill>
                  <a:srgbClr val="00B0F0"/>
                </a:solidFill>
              </a:rPr>
              <a:t>결제완료는 전화가 와서 </a:t>
            </a:r>
            <a:r>
              <a:rPr lang="ko-KR" altLang="en-US" sz="1250" b="1" dirty="0" err="1">
                <a:solidFill>
                  <a:srgbClr val="00B0F0"/>
                </a:solidFill>
              </a:rPr>
              <a:t>수동처리된</a:t>
            </a:r>
            <a:r>
              <a:rPr lang="ko-KR" altLang="en-US" sz="1250" b="1" dirty="0">
                <a:solidFill>
                  <a:srgbClr val="00B0F0"/>
                </a:solidFill>
              </a:rPr>
              <a:t> 경우라서 취소하면 안되고</a:t>
            </a:r>
            <a:r>
              <a:rPr lang="en-US" altLang="ko-KR" sz="1250" b="1" dirty="0">
                <a:solidFill>
                  <a:srgbClr val="00B0F0"/>
                </a:solidFill>
              </a:rPr>
              <a:t>, </a:t>
            </a:r>
            <a:r>
              <a:rPr lang="ko-KR" altLang="en-US" sz="1250" b="1" u="sng" dirty="0">
                <a:solidFill>
                  <a:srgbClr val="FF0000"/>
                </a:solidFill>
              </a:rPr>
              <a:t>입금자를 고객이 </a:t>
            </a:r>
            <a:r>
              <a:rPr lang="ko-KR" altLang="en-US" sz="1250" b="1" u="sng" dirty="0" err="1">
                <a:solidFill>
                  <a:srgbClr val="FF0000"/>
                </a:solidFill>
              </a:rPr>
              <a:t>예약시</a:t>
            </a:r>
            <a:r>
              <a:rPr lang="ko-KR" altLang="en-US" sz="1250" b="1" u="sng" dirty="0">
                <a:solidFill>
                  <a:srgbClr val="FF0000"/>
                </a:solidFill>
              </a:rPr>
              <a:t> 표기한 경우는 자동으로 </a:t>
            </a:r>
            <a:r>
              <a:rPr lang="ko-KR" altLang="en-US" sz="1250" b="1" u="sng" dirty="0" err="1">
                <a:solidFill>
                  <a:srgbClr val="FF0000"/>
                </a:solidFill>
              </a:rPr>
              <a:t>입금처리되야하고</a:t>
            </a:r>
            <a:r>
              <a:rPr lang="en-US" altLang="ko-KR" sz="1250" b="1" dirty="0">
                <a:solidFill>
                  <a:srgbClr val="00B0F0"/>
                </a:solidFill>
              </a:rPr>
              <a:t>,,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5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50" b="1" dirty="0">
                <a:solidFill>
                  <a:srgbClr val="00B0F0"/>
                </a:solidFill>
              </a:rPr>
              <a:t>2</a:t>
            </a:r>
            <a:r>
              <a:rPr lang="ko-KR" altLang="en-US" sz="1250" b="1" dirty="0">
                <a:solidFill>
                  <a:srgbClr val="00B0F0"/>
                </a:solidFill>
              </a:rPr>
              <a:t>시간이내 예약확정</a:t>
            </a:r>
            <a:r>
              <a:rPr lang="en-US" altLang="ko-KR" sz="1250" b="1" dirty="0">
                <a:solidFill>
                  <a:srgbClr val="00B0F0"/>
                </a:solidFill>
              </a:rPr>
              <a:t>, </a:t>
            </a:r>
            <a:r>
              <a:rPr lang="ko-KR" altLang="en-US" sz="1250" b="1" dirty="0">
                <a:solidFill>
                  <a:srgbClr val="00B0F0"/>
                </a:solidFill>
              </a:rPr>
              <a:t>결제완료 안 된 경우 주문자와 입금자가 다르고 </a:t>
            </a:r>
            <a:r>
              <a:rPr lang="en-US" altLang="ko-KR" sz="1250" b="1" dirty="0">
                <a:solidFill>
                  <a:srgbClr val="00B0F0"/>
                </a:solidFill>
              </a:rPr>
              <a:t>+ </a:t>
            </a:r>
            <a:r>
              <a:rPr lang="ko-KR" altLang="en-US" sz="1250" b="1" u="sng" dirty="0">
                <a:solidFill>
                  <a:srgbClr val="FF0000"/>
                </a:solidFill>
              </a:rPr>
              <a:t>고객이 </a:t>
            </a:r>
            <a:r>
              <a:rPr lang="ko-KR" altLang="en-US" sz="1250" b="1" u="sng" dirty="0" err="1">
                <a:solidFill>
                  <a:srgbClr val="FF0000"/>
                </a:solidFill>
              </a:rPr>
              <a:t>예약시</a:t>
            </a:r>
            <a:r>
              <a:rPr lang="ko-KR" altLang="en-US" sz="1250" b="1" u="sng" dirty="0">
                <a:solidFill>
                  <a:srgbClr val="FF0000"/>
                </a:solidFill>
              </a:rPr>
              <a:t> </a:t>
            </a:r>
            <a:r>
              <a:rPr lang="ko-KR" altLang="en-US" sz="1250" b="1" u="sng" dirty="0" err="1">
                <a:solidFill>
                  <a:srgbClr val="FF0000"/>
                </a:solidFill>
              </a:rPr>
              <a:t>입금자표기</a:t>
            </a:r>
            <a:r>
              <a:rPr lang="ko-KR" altLang="en-US" sz="1250" b="1" u="sng" dirty="0">
                <a:solidFill>
                  <a:srgbClr val="FF0000"/>
                </a:solidFill>
              </a:rPr>
              <a:t> </a:t>
            </a:r>
            <a:r>
              <a:rPr lang="ko-KR" altLang="en-US" sz="1250" b="1" u="sng" dirty="0" err="1">
                <a:solidFill>
                  <a:srgbClr val="FF0000"/>
                </a:solidFill>
              </a:rPr>
              <a:t>안했을</a:t>
            </a:r>
            <a:r>
              <a:rPr lang="ko-KR" altLang="en-US" sz="1250" b="1" u="sng" dirty="0">
                <a:solidFill>
                  <a:srgbClr val="FF0000"/>
                </a:solidFill>
              </a:rPr>
              <a:t> 경우 </a:t>
            </a:r>
            <a:endParaRPr lang="en-US" altLang="ko-KR" sz="1250" b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5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50" b="1" dirty="0" err="1">
                <a:solidFill>
                  <a:srgbClr val="00B0F0"/>
                </a:solidFill>
              </a:rPr>
              <a:t>처리안되면</a:t>
            </a:r>
            <a:r>
              <a:rPr lang="ko-KR" altLang="en-US" sz="1250" b="1" dirty="0">
                <a:solidFill>
                  <a:srgbClr val="00B0F0"/>
                </a:solidFill>
              </a:rPr>
              <a:t> </a:t>
            </a:r>
            <a:r>
              <a:rPr lang="en-US" altLang="ko-KR" sz="1250" b="1" dirty="0">
                <a:solidFill>
                  <a:srgbClr val="00B0F0"/>
                </a:solidFill>
              </a:rPr>
              <a:t>2</a:t>
            </a:r>
            <a:r>
              <a:rPr lang="ko-KR" altLang="en-US" sz="1250" b="1" dirty="0" err="1">
                <a:solidFill>
                  <a:srgbClr val="00B0F0"/>
                </a:solidFill>
              </a:rPr>
              <a:t>시간지나면</a:t>
            </a:r>
            <a:r>
              <a:rPr lang="ko-KR" altLang="en-US" sz="1250" b="1" dirty="0">
                <a:solidFill>
                  <a:srgbClr val="00B0F0"/>
                </a:solidFill>
              </a:rPr>
              <a:t> </a:t>
            </a:r>
            <a:r>
              <a:rPr lang="ko-KR" altLang="en-US" sz="1250" b="1" dirty="0" err="1">
                <a:solidFill>
                  <a:srgbClr val="00B0F0"/>
                </a:solidFill>
              </a:rPr>
              <a:t>자동문자나가고</a:t>
            </a:r>
            <a:r>
              <a:rPr lang="ko-KR" altLang="en-US" sz="1250" b="1" dirty="0">
                <a:solidFill>
                  <a:srgbClr val="00B0F0"/>
                </a:solidFill>
              </a:rPr>
              <a:t> </a:t>
            </a:r>
            <a:r>
              <a:rPr lang="ko-KR" altLang="en-US" sz="1250" b="1" dirty="0" err="1">
                <a:solidFill>
                  <a:srgbClr val="00B0F0"/>
                </a:solidFill>
              </a:rPr>
              <a:t>자동취소되야합니다</a:t>
            </a:r>
            <a:r>
              <a:rPr lang="en-US" altLang="ko-KR" sz="1250" b="1" dirty="0">
                <a:solidFill>
                  <a:srgbClr val="00B0F0"/>
                </a:solidFill>
              </a:rPr>
              <a:t>. </a:t>
            </a:r>
            <a:r>
              <a:rPr lang="en-US" altLang="ko-KR" sz="1250" b="1" dirty="0">
                <a:solidFill>
                  <a:srgbClr val="FF0000"/>
                </a:solidFill>
              </a:rPr>
              <a:t>– </a:t>
            </a:r>
            <a:endParaRPr lang="ko-KR" altLang="en-US" sz="1250" b="1" dirty="0">
              <a:solidFill>
                <a:srgbClr val="FF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38B94B2-752C-C394-8350-D6F7FF83C228}"/>
              </a:ext>
            </a:extLst>
          </p:cNvPr>
          <p:cNvSpPr/>
          <p:nvPr/>
        </p:nvSpPr>
        <p:spPr>
          <a:xfrm>
            <a:off x="6567126" y="3220720"/>
            <a:ext cx="1678824" cy="3449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(26.01.29)</a:t>
            </a:r>
            <a:endParaRPr lang="ko-KR" alt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73354-3137-7D5E-2035-CB5F1851813B}"/>
              </a:ext>
            </a:extLst>
          </p:cNvPr>
          <p:cNvSpPr txBox="1"/>
          <p:nvPr/>
        </p:nvSpPr>
        <p:spPr>
          <a:xfrm>
            <a:off x="8369346" y="3307388"/>
            <a:ext cx="1243964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  <a:r>
              <a:rPr lang="en-US" altLang="ko-KR" sz="1200" b="1" dirty="0">
                <a:solidFill>
                  <a:srgbClr val="7030A0"/>
                </a:solidFill>
              </a:rPr>
              <a:t>. 1.29</a:t>
            </a:r>
          </a:p>
        </p:txBody>
      </p:sp>
    </p:spTree>
    <p:extLst>
      <p:ext uri="{BB962C8B-B14F-4D97-AF65-F5344CB8AC3E}">
        <p14:creationId xmlns:p14="http://schemas.microsoft.com/office/powerpoint/2010/main" val="232715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B5F2F-43BB-F1A4-CEE5-16408EF1D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5360112-FA40-2512-6644-2024BFCBC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68851"/>
              </p:ext>
            </p:extLst>
          </p:nvPr>
        </p:nvGraphicFramePr>
        <p:xfrm>
          <a:off x="6236023" y="781922"/>
          <a:ext cx="5790657" cy="59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입금요청을 기준으로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시간 내에 입금을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해주셔야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예약완료가 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시간이내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입금되지않거나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주문자와 입금자가 다를 경우 입금자를 따로 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입력하지 않으면 주문이 취소됩니다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입금전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인터넷 및 전화예약은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가예약이므로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입금이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완료되어야 예약완료 상태가 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입금 또는 결재 완료 시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여행계약서에 동의한 것으로 간주합니다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예약후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미입금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확인 및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시간 이내라도 예약상품이 마감될 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경우에는 가예약은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자동취소됩니다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최소한 출발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일전 예약은 전화문의 및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잔여석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확인 후 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예약해 주시기 바랍니다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예약전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반드시 예약상품의 취소수수료 규정을 확인하시기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바라며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예약확인을 해주시기 바랍니다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-----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이 글로 변경 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(=PC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버전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동일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ko-KR" altLang="en-US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6D4990-A677-6DC4-0571-736CA814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7543E40A-41A2-E1F4-6616-858032B9FB9A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4017818" y="1524000"/>
            <a:ext cx="2416608" cy="19376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그림 6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F5AD646-6611-21DB-44B2-91B1F759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2" y="926279"/>
            <a:ext cx="3594299" cy="5784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FD6EFF-A68C-9C81-D87A-E45182EC86F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</a:rPr>
              <a:t>프론트사용자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고객주문완료 후 페이지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199B8-71E2-7041-7F18-CC821A4F4136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프론트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예약주문후</a:t>
            </a: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C0D6DE56-2C65-8444-4581-840C2D9F8BBC}"/>
              </a:ext>
            </a:extLst>
          </p:cNvPr>
          <p:cNvSpPr/>
          <p:nvPr/>
        </p:nvSpPr>
        <p:spPr>
          <a:xfrm>
            <a:off x="156084" y="1834050"/>
            <a:ext cx="3861734" cy="3255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81D79B-9E1E-7371-C7D6-DD9C7B15777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2026.1.23</a:t>
            </a:r>
            <a:endParaRPr lang="ko-KR" altLang="en-US" sz="12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D1A6567-26C1-5BF6-B846-4C22843445D1}"/>
              </a:ext>
            </a:extLst>
          </p:cNvPr>
          <p:cNvSpPr/>
          <p:nvPr/>
        </p:nvSpPr>
        <p:spPr>
          <a:xfrm>
            <a:off x="10129694" y="5731116"/>
            <a:ext cx="1678824" cy="3449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(26.01.29)</a:t>
            </a:r>
            <a:endParaRPr lang="ko-KR" alt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0FAF1D-9AB9-95F5-9487-CB7E9CC6CC38}"/>
              </a:ext>
            </a:extLst>
          </p:cNvPr>
          <p:cNvSpPr txBox="1"/>
          <p:nvPr/>
        </p:nvSpPr>
        <p:spPr>
          <a:xfrm>
            <a:off x="10865376" y="5397499"/>
            <a:ext cx="1243964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  <a:r>
              <a:rPr lang="en-US" altLang="ko-KR" sz="1200" b="1" dirty="0">
                <a:solidFill>
                  <a:srgbClr val="7030A0"/>
                </a:solidFill>
              </a:rPr>
              <a:t>. 1.29</a:t>
            </a:r>
          </a:p>
        </p:txBody>
      </p:sp>
    </p:spTree>
    <p:extLst>
      <p:ext uri="{BB962C8B-B14F-4D97-AF65-F5344CB8AC3E}">
        <p14:creationId xmlns:p14="http://schemas.microsoft.com/office/powerpoint/2010/main" val="50027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3341D-5759-3C21-BDE7-A96F7676A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4ACE0AF-A9DF-26D1-2E76-99BF5D4A6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54659"/>
              </p:ext>
            </p:extLst>
          </p:nvPr>
        </p:nvGraphicFramePr>
        <p:xfrm>
          <a:off x="6964218" y="926280"/>
          <a:ext cx="5136718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671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CS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에서 제일 많이 사용하는 기능입니다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!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미팅 때도 제가 말씀드렸듯이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고객관리에서 예약추가버튼 누르면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예약추가페이지로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넘어갈때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[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고객정보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]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따라와서 표기되어야 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기존기능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455A7D8-773C-27B5-1853-73B1FCB42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09" y="1373919"/>
            <a:ext cx="6919336" cy="19196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6AD28-5C64-E763-E037-BF488145B34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0FC5A-2614-FEAF-7742-EE040F91E1B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고객관리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60E898-B7F3-7C12-37B6-FAF002DE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689B3CB-4A4D-22B3-BD24-99DEEA2632BB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6733309" y="2246575"/>
            <a:ext cx="2799268" cy="7350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000761E-59D6-B90B-063E-BC201B9FDEF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2026.1.22</a:t>
            </a:r>
            <a:endParaRPr lang="ko-KR" altLang="en-US" sz="12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A6F492D-E6CF-8F95-3DC4-EB3E0DCA7A58}"/>
              </a:ext>
            </a:extLst>
          </p:cNvPr>
          <p:cNvSpPr/>
          <p:nvPr/>
        </p:nvSpPr>
        <p:spPr>
          <a:xfrm>
            <a:off x="6413020" y="2595418"/>
            <a:ext cx="320289" cy="7724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0" name="그림 9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64F1F3-6D44-0385-E7C1-9431B3D09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09" y="3571691"/>
            <a:ext cx="9219191" cy="3251380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AD1B73A-D146-2F47-A2E1-3DF2FF11A9AA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160655" y="3367852"/>
            <a:ext cx="412510" cy="19938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17548E5-AED3-9AE5-42C7-D7737AC10511}"/>
              </a:ext>
            </a:extLst>
          </p:cNvPr>
          <p:cNvSpPr/>
          <p:nvPr/>
        </p:nvSpPr>
        <p:spPr>
          <a:xfrm>
            <a:off x="266412" y="5361709"/>
            <a:ext cx="9080788" cy="127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561CBD7-8542-8216-FE24-73D312F4E484}"/>
              </a:ext>
            </a:extLst>
          </p:cNvPr>
          <p:cNvSpPr/>
          <p:nvPr/>
        </p:nvSpPr>
        <p:spPr>
          <a:xfrm>
            <a:off x="9982200" y="2981635"/>
            <a:ext cx="1678824" cy="3449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(26.01.29)</a:t>
            </a:r>
            <a:endParaRPr lang="ko-KR" alt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77FE3-3841-7FB2-9028-8E5585AEBA01}"/>
              </a:ext>
            </a:extLst>
          </p:cNvPr>
          <p:cNvSpPr txBox="1"/>
          <p:nvPr/>
        </p:nvSpPr>
        <p:spPr>
          <a:xfrm>
            <a:off x="9205608" y="3387920"/>
            <a:ext cx="2895328" cy="1066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7030A0"/>
                </a:solidFill>
              </a:rPr>
              <a:t>미처리</a:t>
            </a:r>
            <a:r>
              <a:rPr lang="en-US" altLang="ko-KR" sz="1600" b="1" dirty="0">
                <a:solidFill>
                  <a:srgbClr val="7030A0"/>
                </a:solidFill>
              </a:rPr>
              <a:t>. 1.29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7030A0"/>
                </a:solidFill>
              </a:rPr>
              <a:t>휴대폰번호</a:t>
            </a:r>
            <a:r>
              <a:rPr lang="en-US" altLang="ko-KR" sz="1400" b="1" dirty="0">
                <a:solidFill>
                  <a:srgbClr val="7030A0"/>
                </a:solidFill>
              </a:rPr>
              <a:t>, </a:t>
            </a:r>
            <a:r>
              <a:rPr lang="ko-KR" altLang="en-US" sz="1400" b="1" dirty="0">
                <a:solidFill>
                  <a:srgbClr val="7030A0"/>
                </a:solidFill>
              </a:rPr>
              <a:t>이메일</a:t>
            </a:r>
            <a:r>
              <a:rPr lang="ko-KR" altLang="en-US" sz="1400" dirty="0">
                <a:solidFill>
                  <a:srgbClr val="7030A0"/>
                </a:solidFill>
              </a:rPr>
              <a:t> 따라와서 표기가 안되고 있습니다</a:t>
            </a:r>
            <a:r>
              <a:rPr lang="en-US" altLang="ko-KR" sz="1400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9982200" y="4507635"/>
            <a:ext cx="1908699" cy="3107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0070C0"/>
                </a:solidFill>
              </a:rPr>
              <a:t>처리완료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(26.01.30)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5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9B37A-8211-2B93-3BD7-FABFC793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4E5FAD3-CF17-CC56-0CEB-433AFEF77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70938"/>
              </p:ext>
            </p:extLst>
          </p:nvPr>
        </p:nvGraphicFramePr>
        <p:xfrm>
          <a:off x="7228938" y="926280"/>
          <a:ext cx="4871998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99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체크해서 검색하면 하나도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안나옵니다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체크별로도 확인해주세요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D40932-2302-88A1-FE3B-657E44A2D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4" y="2552135"/>
            <a:ext cx="7012409" cy="4305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0AA52-EA9A-17E7-F3C4-5089ACE6798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DE74B-3B5B-92D6-FC9E-C99F8D700976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757E33-80C0-33B9-43FC-B59E2773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D5A6EBB-942C-1303-9F76-BB2EE343772F}"/>
              </a:ext>
            </a:extLst>
          </p:cNvPr>
          <p:cNvSpPr/>
          <p:nvPr/>
        </p:nvSpPr>
        <p:spPr>
          <a:xfrm>
            <a:off x="676342" y="3710552"/>
            <a:ext cx="1399038" cy="368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85780E6-DEDF-6EDF-01AE-44B9FC630C3F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6096000" y="1561672"/>
            <a:ext cx="409084" cy="30349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22AE57E-D3FB-2112-5162-6FFA1D14636D}"/>
              </a:ext>
            </a:extLst>
          </p:cNvPr>
          <p:cNvSpPr/>
          <p:nvPr/>
        </p:nvSpPr>
        <p:spPr>
          <a:xfrm>
            <a:off x="5829900" y="4596660"/>
            <a:ext cx="532200" cy="560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0AC0237-412C-501E-74E1-230A8615837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075380" y="3894696"/>
            <a:ext cx="3754520" cy="806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AAAAFA-9322-CDD6-DCFF-BAC4334D811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2026.1.23</a:t>
            </a:r>
            <a:endParaRPr lang="ko-KR" altLang="en-US" sz="12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202B093-03A9-8106-6BAC-3692D0F0EFBE}"/>
              </a:ext>
            </a:extLst>
          </p:cNvPr>
          <p:cNvSpPr/>
          <p:nvPr/>
        </p:nvSpPr>
        <p:spPr>
          <a:xfrm>
            <a:off x="7605155" y="2379654"/>
            <a:ext cx="1678824" cy="3449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(26.01.29)</a:t>
            </a:r>
            <a:endParaRPr lang="ko-KR" alt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63534-D47A-BFA0-ACC4-BB7236B825D5}"/>
              </a:ext>
            </a:extLst>
          </p:cNvPr>
          <p:cNvSpPr txBox="1"/>
          <p:nvPr/>
        </p:nvSpPr>
        <p:spPr>
          <a:xfrm>
            <a:off x="7605155" y="2803748"/>
            <a:ext cx="1243964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  <a:r>
              <a:rPr lang="en-US" altLang="ko-KR" sz="1200" b="1" dirty="0">
                <a:solidFill>
                  <a:srgbClr val="7030A0"/>
                </a:solidFill>
              </a:rPr>
              <a:t>. 1.29</a:t>
            </a:r>
          </a:p>
        </p:txBody>
      </p:sp>
    </p:spTree>
    <p:extLst>
      <p:ext uri="{BB962C8B-B14F-4D97-AF65-F5344CB8AC3E}">
        <p14:creationId xmlns:p14="http://schemas.microsoft.com/office/powerpoint/2010/main" val="313851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4ED50-3F9F-5475-83D9-B14DB4315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88D9DC2-E225-3609-29A0-CAF17F0DD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039997"/>
              </p:ext>
            </p:extLst>
          </p:nvPr>
        </p:nvGraphicFramePr>
        <p:xfrm>
          <a:off x="6310279" y="926280"/>
          <a:ext cx="5790657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줄이 그어진 채로 나옵니다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단체예약견적관리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확인해주세요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A6FDFA9-1709-9835-FD14-C689DD2A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26" y="2641600"/>
            <a:ext cx="10043495" cy="40076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CA4272-CE8C-4763-A483-9C4D7CC66A7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41C7D-AB9A-57B3-C856-E05147905FF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 err="1"/>
              <a:t>단체예약견적관리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659806E-8E95-4CF8-A94C-5B4A0790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F70A0CE-9FF5-C4B5-E7B2-4FD7AA247D03}"/>
              </a:ext>
            </a:extLst>
          </p:cNvPr>
          <p:cNvSpPr/>
          <p:nvPr/>
        </p:nvSpPr>
        <p:spPr>
          <a:xfrm>
            <a:off x="106173" y="5235251"/>
            <a:ext cx="10043494" cy="12534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7D5CC7A-4BD5-B73E-F390-35F6C2F61356}"/>
              </a:ext>
            </a:extLst>
          </p:cNvPr>
          <p:cNvCxnSpPr>
            <a:cxnSpLocks/>
          </p:cNvCxnSpPr>
          <p:nvPr/>
        </p:nvCxnSpPr>
        <p:spPr>
          <a:xfrm flipV="1">
            <a:off x="5523345" y="1616364"/>
            <a:ext cx="1191491" cy="36188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8F1805-97A1-0F2F-6C83-CA44559AE6E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2026.1.23</a:t>
            </a:r>
            <a:endParaRPr lang="ko-KR" altLang="en-US" sz="1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E969982-9942-31D2-0F1F-7DDD263B42E8}"/>
              </a:ext>
            </a:extLst>
          </p:cNvPr>
          <p:cNvSpPr/>
          <p:nvPr/>
        </p:nvSpPr>
        <p:spPr>
          <a:xfrm>
            <a:off x="7543800" y="1798983"/>
            <a:ext cx="2464904" cy="9740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70C0"/>
                </a:solidFill>
              </a:rPr>
              <a:t>원래 예약취소일 경우 줄이 그어지도록 </a:t>
            </a:r>
            <a:r>
              <a:rPr lang="ko-KR" altLang="en-US" sz="1100" b="1" dirty="0" err="1">
                <a:solidFill>
                  <a:srgbClr val="0070C0"/>
                </a:solidFill>
              </a:rPr>
              <a:t>의도한것입니다</a:t>
            </a:r>
            <a:r>
              <a:rPr lang="en-US" altLang="ko-KR" sz="1100" b="1" dirty="0">
                <a:solidFill>
                  <a:srgbClr val="0070C0"/>
                </a:solidFill>
              </a:rPr>
              <a:t>.</a:t>
            </a:r>
          </a:p>
          <a:p>
            <a:pPr algn="ctr"/>
            <a:endParaRPr lang="en-US" altLang="ko-KR" sz="1100" b="1" dirty="0">
              <a:solidFill>
                <a:srgbClr val="0070C0"/>
              </a:solidFill>
            </a:endParaRPr>
          </a:p>
          <a:p>
            <a:pPr algn="ctr"/>
            <a:r>
              <a:rPr lang="en-US" altLang="ko-KR" sz="1100" b="1" dirty="0">
                <a:solidFill>
                  <a:srgbClr val="0070C0"/>
                </a:solidFill>
              </a:rPr>
              <a:t>TKTRAVEL ADMIN</a:t>
            </a:r>
            <a:r>
              <a:rPr lang="ko-KR" altLang="en-US" sz="1100" b="1" dirty="0">
                <a:solidFill>
                  <a:srgbClr val="0070C0"/>
                </a:solidFill>
              </a:rPr>
              <a:t>과 동일합니다</a:t>
            </a:r>
            <a:r>
              <a:rPr lang="en-US" altLang="ko-KR" sz="1100" b="1" dirty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n-US" altLang="ko-KR" sz="1100" b="1" dirty="0">
                <a:solidFill>
                  <a:srgbClr val="0070C0"/>
                </a:solidFill>
              </a:rPr>
              <a:t>(26.01.29)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4A513-0209-B4B9-3797-6EFD5A33A727}"/>
              </a:ext>
            </a:extLst>
          </p:cNvPr>
          <p:cNvSpPr txBox="1"/>
          <p:nvPr/>
        </p:nvSpPr>
        <p:spPr>
          <a:xfrm>
            <a:off x="6714836" y="3084197"/>
            <a:ext cx="4869354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err="1">
                <a:solidFill>
                  <a:srgbClr val="7030A0"/>
                </a:solidFill>
              </a:rPr>
              <a:t>단체입력하는</a:t>
            </a:r>
            <a:r>
              <a:rPr lang="ko-KR" altLang="en-US" sz="1600" b="1" dirty="0">
                <a:solidFill>
                  <a:srgbClr val="7030A0"/>
                </a:solidFill>
              </a:rPr>
              <a:t> 곳이 어디인가요</a:t>
            </a:r>
            <a:r>
              <a:rPr lang="en-US" altLang="ko-KR" sz="1600" b="1" dirty="0">
                <a:solidFill>
                  <a:srgbClr val="7030A0"/>
                </a:solidFill>
              </a:rPr>
              <a:t>? </a:t>
            </a:r>
            <a:r>
              <a:rPr lang="ko-KR" altLang="en-US" sz="1600" b="1" dirty="0">
                <a:solidFill>
                  <a:srgbClr val="7030A0"/>
                </a:solidFill>
              </a:rPr>
              <a:t>예약추가에서 단체로 체크해도 검색</a:t>
            </a:r>
            <a:r>
              <a:rPr lang="en-US" altLang="ko-KR" sz="1600" b="1" dirty="0">
                <a:solidFill>
                  <a:srgbClr val="7030A0"/>
                </a:solidFill>
              </a:rPr>
              <a:t>&amp;</a:t>
            </a:r>
            <a:r>
              <a:rPr lang="ko-KR" altLang="en-US" sz="1600" b="1" dirty="0">
                <a:solidFill>
                  <a:srgbClr val="7030A0"/>
                </a:solidFill>
              </a:rPr>
              <a:t>나타나지 않습니다</a:t>
            </a:r>
            <a:r>
              <a:rPr lang="en-US" altLang="ko-KR" sz="16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E969982-9942-31D2-0F1F-7DDD263B42E8}"/>
              </a:ext>
            </a:extLst>
          </p:cNvPr>
          <p:cNvSpPr/>
          <p:nvPr/>
        </p:nvSpPr>
        <p:spPr>
          <a:xfrm>
            <a:off x="8776252" y="3956900"/>
            <a:ext cx="2464904" cy="974034"/>
          </a:xfrm>
          <a:prstGeom prst="rect">
            <a:avLst/>
          </a:prstGeom>
          <a:solidFill>
            <a:srgbClr val="F8CA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</a:rPr>
              <a:t>[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검색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]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버튼 옆에 버튼이 </a:t>
            </a:r>
            <a:r>
              <a:rPr lang="ko-KR" altLang="en-US" sz="1100" b="1" dirty="0" err="1" smtClean="0">
                <a:solidFill>
                  <a:schemeClr val="tx1"/>
                </a:solidFill>
              </a:rPr>
              <a:t>주석처리되어있어서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 노출 시켰습니다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.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(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26.01.30)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5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5DB86-8ED8-2C22-3A89-4423D80D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폰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798E8E-C95E-C658-14A5-06AC0EB61A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8" y="1060624"/>
            <a:ext cx="2986392" cy="5428044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4B7F71A-2BE2-4718-F347-CA3F4328B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182462"/>
              </p:ext>
            </p:extLst>
          </p:nvPr>
        </p:nvGraphicFramePr>
        <p:xfrm>
          <a:off x="6310279" y="926280"/>
          <a:ext cx="5790657" cy="529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05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9107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PC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와 같이 핑크로 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썸네일이미지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없으면 오류자막 뜹니다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2000" b="1" u="none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endParaRPr lang="en-US" altLang="ko-KR" sz="20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7433DA-3834-CEF6-69E6-822E89D2613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</a:rPr>
              <a:t>프론트홈페이지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모바일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A4EA4-60A9-DF4F-F7FE-4B44349051B9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모바일 </a:t>
            </a:r>
            <a:r>
              <a:rPr lang="ko-KR" altLang="en-US" sz="1200" b="1" dirty="0" err="1"/>
              <a:t>프론트홈페이지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상세페이지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B0B671-D89E-14C0-8AFD-57ABF81B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413DF7A-72DA-5379-CE0F-01000C9E3415}"/>
              </a:ext>
            </a:extLst>
          </p:cNvPr>
          <p:cNvSpPr/>
          <p:nvPr/>
        </p:nvSpPr>
        <p:spPr>
          <a:xfrm>
            <a:off x="349798" y="5850641"/>
            <a:ext cx="2986392" cy="3722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25E4022-7493-86C2-840B-652D9D331594}"/>
              </a:ext>
            </a:extLst>
          </p:cNvPr>
          <p:cNvCxnSpPr>
            <a:cxnSpLocks/>
          </p:cNvCxnSpPr>
          <p:nvPr/>
        </p:nvCxnSpPr>
        <p:spPr>
          <a:xfrm flipV="1">
            <a:off x="3336190" y="1571946"/>
            <a:ext cx="3115981" cy="4225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EE185A9-A272-F6DD-54E7-BAAD736AA05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2026.1.23</a:t>
            </a:r>
            <a:endParaRPr lang="ko-KR" altLang="en-US" sz="12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5D64937-2D44-11E5-B90A-C68C138D64D6}"/>
              </a:ext>
            </a:extLst>
          </p:cNvPr>
          <p:cNvSpPr/>
          <p:nvPr/>
        </p:nvSpPr>
        <p:spPr>
          <a:xfrm>
            <a:off x="7605155" y="2379654"/>
            <a:ext cx="1678824" cy="3449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(26.01.29)</a:t>
            </a:r>
            <a:endParaRPr lang="ko-KR" altLang="en-US" sz="11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C7E5982-11A1-4ADC-C9FE-2DCE79D48332}"/>
              </a:ext>
            </a:extLst>
          </p:cNvPr>
          <p:cNvSpPr/>
          <p:nvPr/>
        </p:nvSpPr>
        <p:spPr>
          <a:xfrm>
            <a:off x="8821042" y="1477744"/>
            <a:ext cx="1678824" cy="3449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(26.01.29)</a:t>
            </a:r>
            <a:endParaRPr lang="ko-KR" alt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43562-0438-23B3-9831-CA945FB6A2F8}"/>
              </a:ext>
            </a:extLst>
          </p:cNvPr>
          <p:cNvSpPr txBox="1"/>
          <p:nvPr/>
        </p:nvSpPr>
        <p:spPr>
          <a:xfrm>
            <a:off x="10499866" y="1477744"/>
            <a:ext cx="1243964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  <a:r>
              <a:rPr lang="en-US" altLang="ko-KR" sz="1200" b="1" dirty="0">
                <a:solidFill>
                  <a:srgbClr val="7030A0"/>
                </a:solidFill>
              </a:rPr>
              <a:t>. 1.29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AEF52-805F-8952-9F06-93772FD65381}"/>
              </a:ext>
            </a:extLst>
          </p:cNvPr>
          <p:cNvSpPr txBox="1"/>
          <p:nvPr/>
        </p:nvSpPr>
        <p:spPr>
          <a:xfrm>
            <a:off x="9438563" y="2385326"/>
            <a:ext cx="1243964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  <a:r>
              <a:rPr lang="en-US" altLang="ko-KR" sz="1200" b="1" dirty="0">
                <a:solidFill>
                  <a:srgbClr val="7030A0"/>
                </a:solidFill>
              </a:rPr>
              <a:t>. 1.29</a:t>
            </a:r>
          </a:p>
        </p:txBody>
      </p:sp>
    </p:spTree>
    <p:extLst>
      <p:ext uri="{BB962C8B-B14F-4D97-AF65-F5344CB8AC3E}">
        <p14:creationId xmlns:p14="http://schemas.microsoft.com/office/powerpoint/2010/main" val="391493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750</Words>
  <Application>Microsoft Office PowerPoint</Application>
  <PresentationFormat>와이드스크린</PresentationFormat>
  <Paragraphs>161</Paragraphs>
  <Slides>11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82</cp:revision>
  <dcterms:created xsi:type="dcterms:W3CDTF">2025-11-14T06:29:01Z</dcterms:created>
  <dcterms:modified xsi:type="dcterms:W3CDTF">2026-01-29T11:05:52Z</dcterms:modified>
</cp:coreProperties>
</file>