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94" r:id="rId3"/>
    <p:sldId id="364" r:id="rId4"/>
    <p:sldId id="367" r:id="rId5"/>
    <p:sldId id="3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C92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0708-9920-F647-884A-15011B051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8DE8231-4AA7-8193-C34C-4A8DE92B8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A3EC0EA-241F-47C4-4575-C07381CE2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600787A-57F1-5743-C767-362D2A03AA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2789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2FEF3-9E4C-25E4-82E7-B35987DA6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1B2D552-4AE1-C9C4-94B6-9D4462A385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17104A3-8D8B-7155-B7EA-71322DA52D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7B4609A-5C47-397C-8540-A6F62049A2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980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FACEA-CD47-FBDB-1086-92343133F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E99CEAA-57FB-4A98-A0A6-0BE396B6EA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FF20DE9-46F2-0461-6006-19154F84A0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773E62-253A-0344-F6D3-FABEFF78D6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7321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4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(2026.1.27.)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2026.1.27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소프트웨어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B680F11-89CC-9486-1FAF-B5BBE38210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0" y="1511166"/>
            <a:ext cx="7985907" cy="45575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– </a:t>
            </a:r>
            <a:r>
              <a:rPr lang="ko-KR" altLang="en-US" b="1" dirty="0">
                <a:solidFill>
                  <a:schemeClr val="bg1"/>
                </a:solidFill>
              </a:rPr>
              <a:t>고객관리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고객관리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대표계정통합관리 부분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2026.1.27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07630"/>
              </p:ext>
            </p:extLst>
          </p:nvPr>
        </p:nvGraphicFramePr>
        <p:xfrm>
          <a:off x="6123709" y="852392"/>
          <a:ext cx="6004936" cy="3659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4936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4488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2528289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핸드폰번호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같은 핸드폰번호의 카카오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같은 핸드폰번호의 네이버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같은 핸드폰번호의  전화</a:t>
                      </a:r>
                      <a:r>
                        <a:rPr lang="en-US" altLang="ko-KR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신규회원등록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관리자수기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때 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같은 핸드폰번호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+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다른고객명</a:t>
                      </a:r>
                      <a:r>
                        <a:rPr kumimoji="0" lang="en-US" altLang="ko-K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+</a:t>
                      </a:r>
                      <a:r>
                        <a:rPr kumimoji="0" lang="ko-KR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전화예약</a:t>
                      </a:r>
                      <a:r>
                        <a:rPr kumimoji="0" lang="en-US" altLang="ko-K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]</a:t>
                      </a:r>
                      <a:r>
                        <a:rPr kumimoji="0" lang="en-US" altLang="ko-K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: </a:t>
                      </a:r>
                      <a:r>
                        <a:rPr lang="ko-KR" altLang="en-US" sz="1200" b="1" u="sng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이머니는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전부다 통합되는데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같은 핸드폰번호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+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다른고객명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+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전화예약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]: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대표계정으로 전부다 통합 안됨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같은 핸드폰번호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+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다른고객명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+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전화예약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도 대표계정으로 전부다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통합되어야합니다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1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대표님이사님김태진</a:t>
                      </a:r>
                      <a:r>
                        <a:rPr lang="ko-KR" altLang="en-US" sz="11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확인완료</a:t>
                      </a:r>
                      <a:r>
                        <a:rPr lang="en-US" altLang="ko-KR" sz="11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83A4AE6A-2A86-B936-423F-D6C8216DC145}"/>
              </a:ext>
            </a:extLst>
          </p:cNvPr>
          <p:cNvCxnSpPr>
            <a:cxnSpLocks/>
          </p:cNvCxnSpPr>
          <p:nvPr/>
        </p:nvCxnSpPr>
        <p:spPr>
          <a:xfrm flipV="1">
            <a:off x="5742039" y="2920181"/>
            <a:ext cx="550606" cy="12781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6" name="그림 5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AC25A9F-DFA7-9569-4FF7-B8F592F642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4836" y="4328653"/>
            <a:ext cx="5643418" cy="24323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6AD0C71A-DB98-F9F8-D2BA-B2E41B567441}"/>
              </a:ext>
            </a:extLst>
          </p:cNvPr>
          <p:cNvSpPr/>
          <p:nvPr/>
        </p:nvSpPr>
        <p:spPr>
          <a:xfrm>
            <a:off x="7576100" y="5520153"/>
            <a:ext cx="634828" cy="10653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5DB31C51-45E3-DDD0-57EB-BDDE7B613048}"/>
              </a:ext>
            </a:extLst>
          </p:cNvPr>
          <p:cNvCxnSpPr>
            <a:cxnSpLocks/>
          </p:cNvCxnSpPr>
          <p:nvPr/>
        </p:nvCxnSpPr>
        <p:spPr>
          <a:xfrm flipH="1">
            <a:off x="8210928" y="3943927"/>
            <a:ext cx="3142872" cy="157622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AECB843-71FE-9567-8B47-88DE0C949375}"/>
              </a:ext>
            </a:extLst>
          </p:cNvPr>
          <p:cNvSpPr/>
          <p:nvPr/>
        </p:nvSpPr>
        <p:spPr>
          <a:xfrm>
            <a:off x="9859617" y="5834270"/>
            <a:ext cx="2077279" cy="5910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rgbClr val="0070C0"/>
                </a:solidFill>
              </a:rPr>
              <a:t>현재 그렇게 되어있는데</a:t>
            </a:r>
            <a:r>
              <a:rPr lang="en-US" altLang="ko-KR" sz="1100" b="1" dirty="0">
                <a:solidFill>
                  <a:srgbClr val="0070C0"/>
                </a:solidFill>
              </a:rPr>
              <a:t/>
            </a:r>
            <a:br>
              <a:rPr lang="en-US" altLang="ko-KR" sz="1100" b="1" dirty="0">
                <a:solidFill>
                  <a:srgbClr val="0070C0"/>
                </a:solidFill>
              </a:rPr>
            </a:br>
            <a:r>
              <a:rPr lang="ko-KR" altLang="en-US" sz="1100" b="1" dirty="0">
                <a:solidFill>
                  <a:srgbClr val="0070C0"/>
                </a:solidFill>
              </a:rPr>
              <a:t>이 설명으로는 </a:t>
            </a:r>
            <a:r>
              <a:rPr lang="en-US" altLang="ko-KR" sz="1100" b="1" dirty="0">
                <a:solidFill>
                  <a:srgbClr val="0070C0"/>
                </a:solidFill>
              </a:rPr>
              <a:t/>
            </a:r>
            <a:br>
              <a:rPr lang="en-US" altLang="ko-KR" sz="1100" b="1" dirty="0">
                <a:solidFill>
                  <a:srgbClr val="0070C0"/>
                </a:solidFill>
              </a:rPr>
            </a:br>
            <a:r>
              <a:rPr lang="ko-KR" altLang="en-US" sz="1100" b="1" dirty="0">
                <a:solidFill>
                  <a:srgbClr val="0070C0"/>
                </a:solidFill>
              </a:rPr>
              <a:t>이해가 </a:t>
            </a:r>
            <a:r>
              <a:rPr lang="ko-KR" altLang="en-US" sz="1100" b="1" dirty="0" err="1">
                <a:solidFill>
                  <a:srgbClr val="0070C0"/>
                </a:solidFill>
              </a:rPr>
              <a:t>안가네요</a:t>
            </a:r>
            <a:endParaRPr lang="ko-KR" altLang="en-US" sz="1100" b="1" dirty="0">
              <a:solidFill>
                <a:srgbClr val="0070C0"/>
              </a:solidFill>
            </a:endParaRPr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924A10A0-E0AC-CE2B-B69F-9AA703506C43}"/>
              </a:ext>
            </a:extLst>
          </p:cNvPr>
          <p:cNvCxnSpPr>
            <a:cxnSpLocks/>
          </p:cNvCxnSpPr>
          <p:nvPr/>
        </p:nvCxnSpPr>
        <p:spPr>
          <a:xfrm flipH="1">
            <a:off x="5173491" y="5957939"/>
            <a:ext cx="1515917" cy="493883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B9EE929A-F983-6BFF-0996-DAB0F6BA026B}"/>
              </a:ext>
            </a:extLst>
          </p:cNvPr>
          <p:cNvCxnSpPr>
            <a:cxnSpLocks/>
          </p:cNvCxnSpPr>
          <p:nvPr/>
        </p:nvCxnSpPr>
        <p:spPr>
          <a:xfrm flipH="1">
            <a:off x="5179290" y="6414878"/>
            <a:ext cx="1572465" cy="124034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C6561D5-C5BF-D358-085B-AD4E5A7EFA54}"/>
              </a:ext>
            </a:extLst>
          </p:cNvPr>
          <p:cNvSpPr txBox="1"/>
          <p:nvPr/>
        </p:nvSpPr>
        <p:spPr>
          <a:xfrm>
            <a:off x="60964" y="6109497"/>
            <a:ext cx="5111144" cy="697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1400" b="1" dirty="0">
                <a:solidFill>
                  <a:srgbClr val="7030A0"/>
                </a:solidFill>
              </a:rPr>
              <a:t>대표계정 하나로 </a:t>
            </a:r>
            <a:r>
              <a:rPr lang="ko-KR" altLang="en-US" sz="1400" b="1" dirty="0" err="1">
                <a:solidFill>
                  <a:srgbClr val="7030A0"/>
                </a:solidFill>
              </a:rPr>
              <a:t>통합되야하는데</a:t>
            </a:r>
            <a:r>
              <a:rPr lang="en-US" altLang="ko-KR" sz="1400" b="1" dirty="0">
                <a:solidFill>
                  <a:srgbClr val="7030A0"/>
                </a:solidFill>
              </a:rPr>
              <a:t>,</a:t>
            </a:r>
          </a:p>
          <a:p>
            <a:pPr algn="r">
              <a:lnSpc>
                <a:spcPct val="150000"/>
              </a:lnSpc>
            </a:pPr>
            <a:r>
              <a:rPr lang="ko-KR" altLang="en-US" sz="1400" dirty="0">
                <a:solidFill>
                  <a:srgbClr val="7030A0"/>
                </a:solidFill>
              </a:rPr>
              <a:t>대표계정이 </a:t>
            </a:r>
            <a:r>
              <a:rPr lang="en-US" altLang="ko-KR" sz="1400" dirty="0">
                <a:solidFill>
                  <a:srgbClr val="7030A0"/>
                </a:solidFill>
              </a:rPr>
              <a:t>2</a:t>
            </a:r>
            <a:r>
              <a:rPr lang="ko-KR" altLang="en-US" sz="1400" dirty="0">
                <a:solidFill>
                  <a:srgbClr val="7030A0"/>
                </a:solidFill>
              </a:rPr>
              <a:t>개로 </a:t>
            </a:r>
            <a:r>
              <a:rPr lang="ko-KR" altLang="en-US" sz="1400" dirty="0" err="1">
                <a:solidFill>
                  <a:srgbClr val="7030A0"/>
                </a:solidFill>
              </a:rPr>
              <a:t>나누어있습니다</a:t>
            </a:r>
            <a:r>
              <a:rPr lang="en-US" altLang="ko-KR" sz="1400" dirty="0">
                <a:solidFill>
                  <a:srgbClr val="7030A0"/>
                </a:solidFill>
              </a:rPr>
              <a:t>. </a:t>
            </a:r>
            <a:r>
              <a:rPr lang="ko-KR" altLang="en-US" sz="1400" dirty="0" err="1">
                <a:solidFill>
                  <a:srgbClr val="7030A0"/>
                </a:solidFill>
              </a:rPr>
              <a:t>이머니는</a:t>
            </a:r>
            <a:r>
              <a:rPr lang="ko-KR" altLang="en-US" sz="1400" dirty="0">
                <a:solidFill>
                  <a:srgbClr val="7030A0"/>
                </a:solidFill>
              </a:rPr>
              <a:t> </a:t>
            </a:r>
            <a:r>
              <a:rPr lang="ko-KR" altLang="en-US" sz="1400" dirty="0" err="1">
                <a:solidFill>
                  <a:srgbClr val="7030A0"/>
                </a:solidFill>
              </a:rPr>
              <a:t>통합되어있고요</a:t>
            </a:r>
            <a:r>
              <a:rPr lang="en-US" altLang="ko-KR" sz="1400" dirty="0">
                <a:solidFill>
                  <a:srgbClr val="7030A0"/>
                </a:solidFill>
              </a:rPr>
              <a:t>.</a:t>
            </a: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B3878716-9BE5-02EB-3141-682AC144A6CB}"/>
              </a:ext>
            </a:extLst>
          </p:cNvPr>
          <p:cNvCxnSpPr>
            <a:cxnSpLocks/>
          </p:cNvCxnSpPr>
          <p:nvPr/>
        </p:nvCxnSpPr>
        <p:spPr>
          <a:xfrm flipH="1" flipV="1">
            <a:off x="3143794" y="2072640"/>
            <a:ext cx="4606835" cy="376163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1143000" y="5520153"/>
            <a:ext cx="2905125" cy="1201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처리완료 </a:t>
            </a:r>
            <a:r>
              <a:rPr lang="en-US" altLang="ko-KR" sz="1100" dirty="0" smtClean="0"/>
              <a:t>(26.01.30)</a:t>
            </a:r>
          </a:p>
          <a:p>
            <a:pPr algn="ctr"/>
            <a:r>
              <a:rPr lang="ko-KR" altLang="en-US" sz="1100" dirty="0" smtClean="0"/>
              <a:t>기존엔 핸드폰번호에 </a:t>
            </a:r>
            <a:r>
              <a:rPr lang="en-US" altLang="ko-KR" sz="1100" dirty="0" smtClean="0"/>
              <a:t>‘-’</a:t>
            </a:r>
            <a:r>
              <a:rPr lang="ko-KR" altLang="en-US" sz="1100" dirty="0" smtClean="0"/>
              <a:t>가 있는것과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err="1" smtClean="0"/>
              <a:t>없는것을</a:t>
            </a:r>
            <a:r>
              <a:rPr lang="ko-KR" altLang="en-US" sz="1100" dirty="0" smtClean="0"/>
              <a:t> </a:t>
            </a:r>
            <a:r>
              <a:rPr lang="ko-KR" altLang="en-US" sz="1100" dirty="0" err="1" smtClean="0"/>
              <a:t>다른것으로</a:t>
            </a:r>
            <a:r>
              <a:rPr lang="ko-KR" altLang="en-US" sz="1100" dirty="0" smtClean="0"/>
              <a:t> 체크함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smtClean="0"/>
              <a:t>처리 후 </a:t>
            </a:r>
            <a:r>
              <a:rPr lang="en-US" altLang="ko-KR" sz="1100" dirty="0" smtClean="0"/>
              <a:t>‘-’</a:t>
            </a:r>
            <a:r>
              <a:rPr lang="ko-KR" altLang="en-US" sz="1100" dirty="0" smtClean="0"/>
              <a:t>와 상관없이 동일 한 핸드폰으로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err="1" smtClean="0"/>
              <a:t>대표계정</a:t>
            </a:r>
            <a:r>
              <a:rPr lang="ko-KR" altLang="en-US" sz="1100" dirty="0" smtClean="0"/>
              <a:t> 중복되지 않도록 수정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4ED50-3F9F-5475-83D9-B14DB4315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크린샷, 웹 페이지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33B61D6-0C3B-C22A-9325-FA27162A4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64" y="926280"/>
            <a:ext cx="3172605" cy="5931719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B88D9DC2-E225-3609-29A0-CAF17F0DDA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992307"/>
              </p:ext>
            </p:extLst>
          </p:nvPr>
        </p:nvGraphicFramePr>
        <p:xfrm>
          <a:off x="6493164" y="926280"/>
          <a:ext cx="5607772" cy="4977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772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414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5624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600" b="1" u="none" dirty="0">
                          <a:sym typeface="Wingdings" panose="05000000000000000000" pitchFamily="2" charset="2"/>
                        </a:rPr>
                        <a:t>&lt; </a:t>
                      </a:r>
                      <a:r>
                        <a:rPr lang="ko-KR" altLang="en-US" sz="1600" b="1" u="none" dirty="0" err="1">
                          <a:sym typeface="Wingdings" panose="05000000000000000000" pitchFamily="2" charset="2"/>
                        </a:rPr>
                        <a:t>탈퇴시</a:t>
                      </a:r>
                      <a:r>
                        <a:rPr lang="ko-KR" altLang="en-US" sz="1600" b="1" u="none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600" b="1" u="none" dirty="0">
                          <a:sym typeface="Wingdings" panose="05000000000000000000" pitchFamily="2" charset="2"/>
                        </a:rPr>
                        <a:t>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ym typeface="Wingdings" panose="05000000000000000000" pitchFamily="2" charset="2"/>
                        </a:rPr>
                        <a:t>탈퇴한 고객이 </a:t>
                      </a:r>
                      <a:r>
                        <a:rPr lang="ko-KR" altLang="en-US" sz="1200" b="1" u="none" dirty="0" err="1">
                          <a:sym typeface="Wingdings" panose="05000000000000000000" pitchFamily="2" charset="2"/>
                        </a:rPr>
                        <a:t>재가입했을때</a:t>
                      </a:r>
                      <a:r>
                        <a:rPr lang="ko-KR" altLang="en-US" sz="1200" b="1" u="none" dirty="0">
                          <a:sym typeface="Wingdings" panose="05000000000000000000" pitchFamily="2" charset="2"/>
                        </a:rPr>
                        <a:t>  아이디 주문내역에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 </a:t>
                      </a:r>
                      <a:endParaRPr lang="en-US" altLang="ko-KR" sz="1200" b="1" dirty="0"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대표계정의 아이디 모든 과거 주문내역이 </a:t>
                      </a:r>
                      <a:r>
                        <a:rPr lang="ko-KR" altLang="en-US" sz="1200" b="1" dirty="0" err="1">
                          <a:sym typeface="Wingdings" panose="05000000000000000000" pitchFamily="2" charset="2"/>
                        </a:rPr>
                        <a:t>프론트사용자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 마이페이지에서 나올 </a:t>
                      </a:r>
                      <a:r>
                        <a:rPr lang="ko-KR" altLang="en-US" sz="1200" b="1" dirty="0" err="1">
                          <a:sym typeface="Wingdings" panose="05000000000000000000" pitchFamily="2" charset="2"/>
                        </a:rPr>
                        <a:t>필요없습니다</a:t>
                      </a:r>
                      <a:r>
                        <a:rPr lang="en-US" altLang="ko-KR" sz="1200" b="1" dirty="0"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각각의 </a:t>
                      </a:r>
                      <a:r>
                        <a:rPr lang="ko-KR" altLang="en-US" sz="1200" b="1" dirty="0" err="1">
                          <a:sym typeface="Wingdings" panose="05000000000000000000" pitchFamily="2" charset="2"/>
                        </a:rPr>
                        <a:t>개별아이디주문내역만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 고객들이 볼 수 있게 </a:t>
                      </a:r>
                      <a:r>
                        <a:rPr lang="ko-KR" altLang="en-US" sz="1200" b="1" dirty="0" err="1">
                          <a:sym typeface="Wingdings" panose="05000000000000000000" pitchFamily="2" charset="2"/>
                        </a:rPr>
                        <a:t>해주시면됩니다</a:t>
                      </a:r>
                      <a:r>
                        <a:rPr lang="en-US" altLang="ko-KR" sz="1200" b="1" dirty="0">
                          <a:sym typeface="Wingdings" panose="05000000000000000000" pitchFamily="2" charset="2"/>
                        </a:rPr>
                        <a:t>.  </a:t>
                      </a:r>
                      <a:r>
                        <a:rPr lang="ko-KR" altLang="en-US" sz="1100" b="1" dirty="0" err="1">
                          <a:sym typeface="Wingdings" panose="05000000000000000000" pitchFamily="2" charset="2"/>
                        </a:rPr>
                        <a:t>대표님이사님김태진</a:t>
                      </a:r>
                      <a:r>
                        <a:rPr lang="ko-KR" altLang="en-US" sz="1100" b="1" dirty="0">
                          <a:sym typeface="Wingdings" panose="05000000000000000000" pitchFamily="2" charset="2"/>
                        </a:rPr>
                        <a:t> 확인완료</a:t>
                      </a:r>
                      <a:r>
                        <a:rPr lang="en-US" altLang="ko-KR" sz="1100" b="1" dirty="0"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 err="1">
                          <a:sym typeface="Wingdings" panose="05000000000000000000" pitchFamily="2" charset="2"/>
                        </a:rPr>
                        <a:t>탈퇴시</a:t>
                      </a:r>
                      <a:r>
                        <a:rPr lang="ko-KR" altLang="en-US" sz="1200" b="1" u="none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dirty="0">
                          <a:sym typeface="Wingdings" panose="05000000000000000000" pitchFamily="2" charset="2"/>
                        </a:rPr>
                        <a:t>: </a:t>
                      </a:r>
                      <a:r>
                        <a:rPr lang="ko-KR" altLang="en-US" sz="1200" b="1" u="none" dirty="0" err="1">
                          <a:sym typeface="Wingdings" panose="05000000000000000000" pitchFamily="2" charset="2"/>
                        </a:rPr>
                        <a:t>탈퇴후</a:t>
                      </a:r>
                      <a:r>
                        <a:rPr lang="ko-KR" altLang="en-US" sz="1200" b="1" u="none" dirty="0">
                          <a:sym typeface="Wingdings" panose="05000000000000000000" pitchFamily="2" charset="2"/>
                        </a:rPr>
                        <a:t> 재가입 기존방식 유지시켜주세요 </a:t>
                      </a:r>
                      <a:r>
                        <a:rPr lang="en-US" altLang="ko-KR" sz="1200" b="1" u="none" dirty="0">
                          <a:sym typeface="Wingdings" panose="05000000000000000000" pitchFamily="2" charset="2"/>
                        </a:rPr>
                        <a:t>: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고객명이름이 </a:t>
                      </a:r>
                      <a:r>
                        <a:rPr lang="en-US" altLang="ko-KR" sz="1200" b="1" dirty="0"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탈퇴회원</a:t>
                      </a:r>
                      <a:r>
                        <a:rPr lang="en-US" altLang="ko-KR" sz="1200" b="1" dirty="0"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이라고 되고 </a:t>
                      </a:r>
                      <a:r>
                        <a:rPr lang="en-US" altLang="ko-KR" sz="1200" b="1" dirty="0">
                          <a:sym typeface="Wingdings" panose="05000000000000000000" pitchFamily="2" charset="2"/>
                        </a:rPr>
                        <a:t>,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ko-KR" altLang="en-US" sz="1200" b="1" u="sng" dirty="0" err="1">
                          <a:sym typeface="Wingdings" panose="05000000000000000000" pitchFamily="2" charset="2"/>
                        </a:rPr>
                        <a:t>탈퇴하고나서</a:t>
                      </a:r>
                      <a:r>
                        <a:rPr lang="en-US" altLang="ko-KR" sz="1200" b="1" u="sng" dirty="0">
                          <a:sym typeface="Wingdings" panose="05000000000000000000" pitchFamily="2" charset="2"/>
                        </a:rPr>
                        <a:t>,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sng" dirty="0"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ko-KR" altLang="en-US" sz="1200" b="1" u="sng" dirty="0">
                          <a:sym typeface="Wingdings" panose="05000000000000000000" pitchFamily="2" charset="2"/>
                        </a:rPr>
                        <a:t>같은 핸드폰</a:t>
                      </a:r>
                      <a:r>
                        <a:rPr lang="en-US" altLang="ko-KR" sz="1200" b="1" u="sng" dirty="0">
                          <a:sym typeface="Wingdings" panose="05000000000000000000" pitchFamily="2" charset="2"/>
                        </a:rPr>
                        <a:t>&amp;</a:t>
                      </a:r>
                      <a:r>
                        <a:rPr lang="ko-KR" altLang="en-US" sz="1200" b="1" u="sng" dirty="0">
                          <a:sym typeface="Wingdings" panose="05000000000000000000" pitchFamily="2" charset="2"/>
                        </a:rPr>
                        <a:t>이름 재가입 가능하고   </a:t>
                      </a:r>
                      <a:r>
                        <a:rPr lang="ko-KR" altLang="en-US" sz="1200" b="1" dirty="0">
                          <a:sym typeface="Wingdings" panose="05000000000000000000" pitchFamily="2" charset="2"/>
                        </a:rPr>
                        <a:t>⇔   같은 아이디만 재가입 </a:t>
                      </a:r>
                      <a:r>
                        <a:rPr lang="ko-KR" altLang="en-US" sz="1200" b="1" dirty="0" err="1">
                          <a:sym typeface="Wingdings" panose="05000000000000000000" pitchFamily="2" charset="2"/>
                        </a:rPr>
                        <a:t>불가능하게해주세요</a:t>
                      </a:r>
                      <a:r>
                        <a:rPr lang="en-US" altLang="ko-KR" sz="1200" b="1" dirty="0"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100" b="1" dirty="0" err="1">
                          <a:sym typeface="Wingdings" panose="05000000000000000000" pitchFamily="2" charset="2"/>
                        </a:rPr>
                        <a:t>대표님이사님김태진</a:t>
                      </a:r>
                      <a:r>
                        <a:rPr lang="ko-KR" altLang="en-US" sz="1100" b="1" dirty="0">
                          <a:sym typeface="Wingdings" panose="05000000000000000000" pitchFamily="2" charset="2"/>
                        </a:rPr>
                        <a:t> 확인완료</a:t>
                      </a:r>
                      <a:r>
                        <a:rPr lang="en-US" altLang="ko-KR" sz="1100" b="1" dirty="0"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6CA4272-CE8C-4763-A483-9C4D7CC66A71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–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D41C7D-AB9A-57B3-C856-E05147905FFA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출발일자별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비고란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85DCDC-D222-F897-76C3-8D09BB88A45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659806E-8E95-4CF8-A94C-5B4A0790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FA2B3323-D6FC-64A6-54B3-C6D209E05FA4}"/>
              </a:ext>
            </a:extLst>
          </p:cNvPr>
          <p:cNvCxnSpPr>
            <a:cxnSpLocks/>
          </p:cNvCxnSpPr>
          <p:nvPr/>
        </p:nvCxnSpPr>
        <p:spPr>
          <a:xfrm flipH="1" flipV="1">
            <a:off x="1911927" y="2983345"/>
            <a:ext cx="4830618" cy="136698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5CB09FAC-96CF-B52A-7267-4AFCB45BEDB2}"/>
              </a:ext>
            </a:extLst>
          </p:cNvPr>
          <p:cNvSpPr/>
          <p:nvPr/>
        </p:nvSpPr>
        <p:spPr>
          <a:xfrm>
            <a:off x="9533416" y="2922954"/>
            <a:ext cx="2330776" cy="4919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rgbClr val="0070C0"/>
                </a:solidFill>
              </a:rPr>
              <a:t>현재 그렇게 되었습니다</a:t>
            </a:r>
            <a:r>
              <a:rPr lang="en-US" altLang="ko-KR" sz="1100" b="1" dirty="0">
                <a:solidFill>
                  <a:srgbClr val="0070C0"/>
                </a:solidFill>
              </a:rPr>
              <a:t>.</a:t>
            </a:r>
            <a:endParaRPr lang="ko-KR" altLang="en-US" sz="1100" b="1" dirty="0">
              <a:solidFill>
                <a:srgbClr val="0070C0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040D998-D8CF-B881-49D4-B2084881FAFA}"/>
              </a:ext>
            </a:extLst>
          </p:cNvPr>
          <p:cNvSpPr/>
          <p:nvPr/>
        </p:nvSpPr>
        <p:spPr>
          <a:xfrm>
            <a:off x="9417459" y="4695432"/>
            <a:ext cx="2330776" cy="4919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bg1"/>
                </a:solidFill>
              </a:rPr>
              <a:t>처리완료</a:t>
            </a:r>
            <a:r>
              <a:rPr lang="en-US" altLang="ko-KR" sz="1100" b="1" dirty="0">
                <a:solidFill>
                  <a:schemeClr val="bg1"/>
                </a:solidFill>
              </a:rPr>
              <a:t>(26.01.29)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71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DCF0F-2AD8-21BD-3F36-9F805FD45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텍스트, 번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741284-B128-E365-8080-F467502F10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254"/>
            <a:ext cx="8774545" cy="6019746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E179D4C7-8D06-6DCB-743C-04D26642D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64647"/>
              </p:ext>
            </p:extLst>
          </p:nvPr>
        </p:nvGraphicFramePr>
        <p:xfrm>
          <a:off x="9205608" y="926280"/>
          <a:ext cx="2895328" cy="4977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328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414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562486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손익분석 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%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997561A-178D-345C-AA09-676FF837B84E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–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>
                <a:solidFill>
                  <a:schemeClr val="bg1"/>
                </a:solidFill>
              </a:rPr>
              <a:t>정산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0C50E8-5F16-B788-2726-F53DBE3EC694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B8AAE5-6B73-B87A-707D-90A97A10F09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FD7FAF0-1388-0512-B424-8458B6A7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 dirty="0"/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FEDB0EB-EACE-645A-50D2-28FFFE9002D9}"/>
              </a:ext>
            </a:extLst>
          </p:cNvPr>
          <p:cNvCxnSpPr>
            <a:cxnSpLocks/>
          </p:cNvCxnSpPr>
          <p:nvPr/>
        </p:nvCxnSpPr>
        <p:spPr>
          <a:xfrm flipH="1">
            <a:off x="1865745" y="1902691"/>
            <a:ext cx="1847273" cy="374072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BDD91495-CB7A-A30D-C400-968FB81CAD0D}"/>
              </a:ext>
            </a:extLst>
          </p:cNvPr>
          <p:cNvCxnSpPr>
            <a:cxnSpLocks/>
          </p:cNvCxnSpPr>
          <p:nvPr/>
        </p:nvCxnSpPr>
        <p:spPr>
          <a:xfrm flipH="1">
            <a:off x="1644590" y="1902691"/>
            <a:ext cx="147265" cy="63811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14EA7926-4703-0174-8F7F-23358F869DD2}"/>
              </a:ext>
            </a:extLst>
          </p:cNvPr>
          <p:cNvSpPr/>
          <p:nvPr/>
        </p:nvSpPr>
        <p:spPr>
          <a:xfrm>
            <a:off x="3509414" y="1623083"/>
            <a:ext cx="702367" cy="2796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92A012-C28B-468C-700F-C675449330A5}"/>
              </a:ext>
            </a:extLst>
          </p:cNvPr>
          <p:cNvSpPr txBox="1"/>
          <p:nvPr/>
        </p:nvSpPr>
        <p:spPr>
          <a:xfrm>
            <a:off x="1644590" y="6400412"/>
            <a:ext cx="42450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>
                <a:solidFill>
                  <a:srgbClr val="FF0000"/>
                </a:solidFill>
              </a:rPr>
              <a:t>손익분석 계는 매출액과 보조금</a:t>
            </a:r>
            <a:r>
              <a:rPr lang="en-US" altLang="ko-KR" sz="1200" dirty="0">
                <a:solidFill>
                  <a:srgbClr val="FF0000"/>
                </a:solidFill>
              </a:rPr>
              <a:t>/</a:t>
            </a:r>
            <a:r>
              <a:rPr lang="ko-KR" altLang="en-US" sz="1200" dirty="0" err="1">
                <a:solidFill>
                  <a:srgbClr val="FF0000"/>
                </a:solidFill>
              </a:rPr>
              <a:t>인텐티브</a:t>
            </a:r>
            <a:r>
              <a:rPr lang="ko-KR" altLang="en-US" sz="1200" dirty="0">
                <a:solidFill>
                  <a:srgbClr val="FF0000"/>
                </a:solidFill>
              </a:rPr>
              <a:t> 더한 합산입니다</a:t>
            </a:r>
            <a:r>
              <a:rPr lang="en-US" altLang="ko-KR" sz="1200" dirty="0">
                <a:solidFill>
                  <a:srgbClr val="FF0000"/>
                </a:solidFill>
              </a:rPr>
              <a:t>.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952CB16-8CAD-E946-417A-B2109B9C9566}"/>
              </a:ext>
            </a:extLst>
          </p:cNvPr>
          <p:cNvSpPr/>
          <p:nvPr/>
        </p:nvSpPr>
        <p:spPr>
          <a:xfrm>
            <a:off x="7485668" y="3633250"/>
            <a:ext cx="1205750" cy="2796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424E79C0-1EFB-2BC0-A19A-7B9FDEF454C3}"/>
              </a:ext>
            </a:extLst>
          </p:cNvPr>
          <p:cNvCxnSpPr>
            <a:cxnSpLocks/>
          </p:cNvCxnSpPr>
          <p:nvPr/>
        </p:nvCxnSpPr>
        <p:spPr>
          <a:xfrm flipH="1">
            <a:off x="2281382" y="3912858"/>
            <a:ext cx="5204286" cy="21068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9797FA3F-FC36-CF65-D97D-56CC5617662E}"/>
              </a:ext>
            </a:extLst>
          </p:cNvPr>
          <p:cNvSpPr/>
          <p:nvPr/>
        </p:nvSpPr>
        <p:spPr>
          <a:xfrm>
            <a:off x="1644590" y="1623083"/>
            <a:ext cx="702367" cy="2796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E3A6EC-514D-215A-59B0-ACEDD6623E9B}"/>
              </a:ext>
            </a:extLst>
          </p:cNvPr>
          <p:cNvSpPr txBox="1"/>
          <p:nvPr/>
        </p:nvSpPr>
        <p:spPr>
          <a:xfrm>
            <a:off x="847984" y="2563556"/>
            <a:ext cx="1951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>
                <a:solidFill>
                  <a:srgbClr val="FF0000"/>
                </a:solidFill>
              </a:rPr>
              <a:t>항상 </a:t>
            </a:r>
            <a:r>
              <a:rPr lang="en-US" altLang="ko-KR" sz="1200" dirty="0">
                <a:solidFill>
                  <a:srgbClr val="FF0000"/>
                </a:solidFill>
              </a:rPr>
              <a:t>0</a:t>
            </a:r>
            <a:r>
              <a:rPr lang="ko-KR" altLang="en-US" sz="1200" dirty="0">
                <a:solidFill>
                  <a:srgbClr val="FF0000"/>
                </a:solidFill>
              </a:rPr>
              <a:t>으로 표기해주세요</a:t>
            </a:r>
            <a:r>
              <a:rPr lang="en-US" altLang="ko-KR" sz="1200" dirty="0">
                <a:solidFill>
                  <a:srgbClr val="FF0000"/>
                </a:solidFill>
              </a:rPr>
              <a:t>.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62778BED-DB5C-C65D-E368-3FDCFC9E2CA6}"/>
              </a:ext>
            </a:extLst>
          </p:cNvPr>
          <p:cNvSpPr/>
          <p:nvPr/>
        </p:nvSpPr>
        <p:spPr>
          <a:xfrm>
            <a:off x="3509414" y="6123412"/>
            <a:ext cx="1145713" cy="2769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4EE20D3C-5E31-A70B-29C7-0708C97EFB4C}"/>
              </a:ext>
            </a:extLst>
          </p:cNvPr>
          <p:cNvCxnSpPr/>
          <p:nvPr/>
        </p:nvCxnSpPr>
        <p:spPr>
          <a:xfrm>
            <a:off x="3509414" y="5726545"/>
            <a:ext cx="8132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9E1690CD-A71C-017E-85CE-04BD32F29C43}"/>
              </a:ext>
            </a:extLst>
          </p:cNvPr>
          <p:cNvCxnSpPr/>
          <p:nvPr/>
        </p:nvCxnSpPr>
        <p:spPr>
          <a:xfrm>
            <a:off x="3509414" y="5982112"/>
            <a:ext cx="8132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A2FD9C8-42CD-632C-E519-9371FD310611}"/>
              </a:ext>
            </a:extLst>
          </p:cNvPr>
          <p:cNvSpPr txBox="1"/>
          <p:nvPr/>
        </p:nvSpPr>
        <p:spPr>
          <a:xfrm>
            <a:off x="4387272" y="5616156"/>
            <a:ext cx="21675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>
                <a:solidFill>
                  <a:srgbClr val="FF0000"/>
                </a:solidFill>
              </a:rPr>
              <a:t>매출액 </a:t>
            </a:r>
            <a:r>
              <a:rPr lang="en-US" altLang="ko-KR" sz="1000" dirty="0">
                <a:solidFill>
                  <a:srgbClr val="FF0000"/>
                </a:solidFill>
              </a:rPr>
              <a:t>%</a:t>
            </a:r>
            <a:r>
              <a:rPr lang="ko-KR" altLang="en-US" sz="1000" dirty="0">
                <a:solidFill>
                  <a:srgbClr val="FF0000"/>
                </a:solidFill>
              </a:rPr>
              <a:t>는 표기</a:t>
            </a:r>
            <a:r>
              <a:rPr lang="en-US" altLang="ko-KR" sz="1000" dirty="0">
                <a:solidFill>
                  <a:srgbClr val="FF0000"/>
                </a:solidFill>
              </a:rPr>
              <a:t> </a:t>
            </a:r>
            <a:r>
              <a:rPr lang="ko-KR" altLang="en-US" sz="1000" dirty="0" err="1">
                <a:solidFill>
                  <a:srgbClr val="FF0000"/>
                </a:solidFill>
              </a:rPr>
              <a:t>안하셔도</a:t>
            </a:r>
            <a:r>
              <a:rPr lang="ko-KR" altLang="en-US" sz="1000" dirty="0">
                <a:solidFill>
                  <a:srgbClr val="FF0000"/>
                </a:solidFill>
              </a:rPr>
              <a:t> 됩니다</a:t>
            </a:r>
            <a:r>
              <a:rPr lang="en-US" altLang="ko-KR" sz="1000" dirty="0">
                <a:solidFill>
                  <a:srgbClr val="FF0000"/>
                </a:solidFill>
              </a:rPr>
              <a:t>.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5E3F26-7729-8EA5-33D7-8F0E5517E1F0}"/>
              </a:ext>
            </a:extLst>
          </p:cNvPr>
          <p:cNvSpPr txBox="1"/>
          <p:nvPr/>
        </p:nvSpPr>
        <p:spPr>
          <a:xfrm>
            <a:off x="4387272" y="5842645"/>
            <a:ext cx="27318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>
                <a:solidFill>
                  <a:srgbClr val="FF0000"/>
                </a:solidFill>
              </a:rPr>
              <a:t>보조금</a:t>
            </a:r>
            <a:r>
              <a:rPr lang="en-US" altLang="ko-KR" sz="1000" dirty="0">
                <a:solidFill>
                  <a:srgbClr val="FF0000"/>
                </a:solidFill>
              </a:rPr>
              <a:t>/</a:t>
            </a:r>
            <a:r>
              <a:rPr lang="ko-KR" altLang="en-US" sz="1000" dirty="0">
                <a:solidFill>
                  <a:srgbClr val="FF0000"/>
                </a:solidFill>
              </a:rPr>
              <a:t>인센티브 </a:t>
            </a:r>
            <a:r>
              <a:rPr lang="en-US" altLang="ko-KR" sz="1000" dirty="0">
                <a:solidFill>
                  <a:srgbClr val="FF0000"/>
                </a:solidFill>
              </a:rPr>
              <a:t>%</a:t>
            </a:r>
            <a:r>
              <a:rPr lang="ko-KR" altLang="en-US" sz="1000" dirty="0">
                <a:solidFill>
                  <a:srgbClr val="FF0000"/>
                </a:solidFill>
              </a:rPr>
              <a:t>는 표기</a:t>
            </a:r>
            <a:r>
              <a:rPr lang="en-US" altLang="ko-KR" sz="1000" dirty="0">
                <a:solidFill>
                  <a:srgbClr val="FF0000"/>
                </a:solidFill>
              </a:rPr>
              <a:t> </a:t>
            </a:r>
            <a:r>
              <a:rPr lang="ko-KR" altLang="en-US" sz="1000" dirty="0" err="1">
                <a:solidFill>
                  <a:srgbClr val="FF0000"/>
                </a:solidFill>
              </a:rPr>
              <a:t>안하셔도</a:t>
            </a:r>
            <a:r>
              <a:rPr lang="ko-KR" altLang="en-US" sz="1000" dirty="0">
                <a:solidFill>
                  <a:srgbClr val="FF0000"/>
                </a:solidFill>
              </a:rPr>
              <a:t> 됩니다</a:t>
            </a:r>
            <a:r>
              <a:rPr lang="en-US" altLang="ko-KR" sz="1000" dirty="0">
                <a:solidFill>
                  <a:srgbClr val="FF0000"/>
                </a:solidFill>
              </a:rPr>
              <a:t>.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AB92355-7AD7-1051-024D-8FDFA55413CD}"/>
              </a:ext>
            </a:extLst>
          </p:cNvPr>
          <p:cNvSpPr txBox="1"/>
          <p:nvPr/>
        </p:nvSpPr>
        <p:spPr>
          <a:xfrm>
            <a:off x="4709196" y="6134208"/>
            <a:ext cx="36220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rgbClr val="FF0000"/>
                </a:solidFill>
              </a:rPr>
              <a:t>[ </a:t>
            </a:r>
            <a:r>
              <a:rPr lang="ko-KR" altLang="en-US" sz="1200" b="1" dirty="0">
                <a:solidFill>
                  <a:srgbClr val="FF0000"/>
                </a:solidFill>
              </a:rPr>
              <a:t>손익분석계 </a:t>
            </a:r>
            <a:r>
              <a:rPr lang="en-US" altLang="ko-KR" sz="1200" b="1" dirty="0">
                <a:solidFill>
                  <a:srgbClr val="FF0000"/>
                </a:solidFill>
              </a:rPr>
              <a:t>/ (</a:t>
            </a:r>
            <a:r>
              <a:rPr lang="ko-KR" altLang="en-US" sz="1200" b="1" dirty="0">
                <a:solidFill>
                  <a:srgbClr val="FF0000"/>
                </a:solidFill>
              </a:rPr>
              <a:t>판매액</a:t>
            </a:r>
            <a:r>
              <a:rPr lang="en-US" altLang="ko-KR" sz="1200" b="1" dirty="0">
                <a:solidFill>
                  <a:srgbClr val="FF0000"/>
                </a:solidFill>
              </a:rPr>
              <a:t>+</a:t>
            </a:r>
            <a:r>
              <a:rPr lang="ko-KR" altLang="en-US" sz="1200" b="1" dirty="0">
                <a:solidFill>
                  <a:srgbClr val="FF0000"/>
                </a:solidFill>
              </a:rPr>
              <a:t>보조금인센티브</a:t>
            </a:r>
            <a:r>
              <a:rPr lang="en-US" altLang="ko-KR" sz="1200" b="1" dirty="0">
                <a:solidFill>
                  <a:srgbClr val="FF0000"/>
                </a:solidFill>
              </a:rPr>
              <a:t>) ] X 100 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8567B1E-87D8-87EC-CCC8-7DC87ABCCFCA}"/>
              </a:ext>
            </a:extLst>
          </p:cNvPr>
          <p:cNvSpPr/>
          <p:nvPr/>
        </p:nvSpPr>
        <p:spPr>
          <a:xfrm>
            <a:off x="9382022" y="2210066"/>
            <a:ext cx="2330776" cy="4919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bg1"/>
                </a:solidFill>
              </a:rPr>
              <a:t>처리완료</a:t>
            </a:r>
            <a:r>
              <a:rPr lang="en-US" altLang="ko-KR" sz="1100" b="1" dirty="0">
                <a:solidFill>
                  <a:schemeClr val="bg1"/>
                </a:solidFill>
              </a:rPr>
              <a:t>(26.01.29)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415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9B37A-8211-2B93-3BD7-FABFC7935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5E86B85-984E-491F-226D-8B0B59F543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944"/>
            <a:ext cx="5576445" cy="5805055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4E5FAD3-CF17-CC56-0CEB-433AFEF77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230881"/>
              </p:ext>
            </p:extLst>
          </p:nvPr>
        </p:nvGraphicFramePr>
        <p:xfrm>
          <a:off x="7228938" y="926280"/>
          <a:ext cx="4871998" cy="4977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1998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414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562486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관리자가 수기로 등록하는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지마켓예약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과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매크로크론이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자동등록되는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지마켓자동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유입채널에서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구분되어야합니다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지마켓예약과 지마켓자동은 정산에서 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판매채널에 다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포함되어야합니다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8B0AA52-EA9A-17E7-F3C4-5089ACE6798A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–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4DE74B-3B5B-92D6-FC9E-C99F8D700976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개인별 예약현황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6A757E33-80C0-33B9-43FC-B59E2773C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D5A6EBB-942C-1303-9F76-BB2EE343772F}"/>
              </a:ext>
            </a:extLst>
          </p:cNvPr>
          <p:cNvSpPr/>
          <p:nvPr/>
        </p:nvSpPr>
        <p:spPr>
          <a:xfrm>
            <a:off x="91064" y="5163127"/>
            <a:ext cx="3307918" cy="3567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885780E6-DEDF-6EDF-01AE-44B9FC630C3F}"/>
              </a:ext>
            </a:extLst>
          </p:cNvPr>
          <p:cNvCxnSpPr>
            <a:cxnSpLocks/>
          </p:cNvCxnSpPr>
          <p:nvPr/>
        </p:nvCxnSpPr>
        <p:spPr>
          <a:xfrm flipV="1">
            <a:off x="3398982" y="1603235"/>
            <a:ext cx="3897745" cy="373825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직선 화살표 연결선 26">
            <a:extLst>
              <a:ext uri="{FF2B5EF4-FFF2-40B4-BE49-F238E27FC236}">
                <a16:creationId xmlns:a16="http://schemas.microsoft.com/office/drawing/2014/main" id="{30AC0237-412C-501E-74E1-230A86158374}"/>
              </a:ext>
            </a:extLst>
          </p:cNvPr>
          <p:cNvCxnSpPr>
            <a:cxnSpLocks/>
          </p:cNvCxnSpPr>
          <p:nvPr/>
        </p:nvCxnSpPr>
        <p:spPr>
          <a:xfrm flipV="1">
            <a:off x="3288146" y="1042324"/>
            <a:ext cx="2430918" cy="5916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2AAAAFA-9322-CDD6-DCFF-BAC4334D811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2026.1.27</a:t>
            </a:r>
            <a:endParaRPr lang="ko-KR" altLang="en-US" sz="1200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25DA897E-DCE4-F680-31D9-89829C7C031E}"/>
              </a:ext>
            </a:extLst>
          </p:cNvPr>
          <p:cNvSpPr/>
          <p:nvPr/>
        </p:nvSpPr>
        <p:spPr>
          <a:xfrm>
            <a:off x="7445212" y="3522056"/>
            <a:ext cx="2330776" cy="4919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err="1">
                <a:solidFill>
                  <a:srgbClr val="0070C0"/>
                </a:solidFill>
              </a:rPr>
              <a:t>지마켓</a:t>
            </a:r>
            <a:r>
              <a:rPr lang="ko-KR" altLang="en-US" sz="1100" b="1" dirty="0">
                <a:solidFill>
                  <a:srgbClr val="0070C0"/>
                </a:solidFill>
              </a:rPr>
              <a:t> 매크로 </a:t>
            </a:r>
            <a:r>
              <a:rPr lang="ko-KR" altLang="en-US" sz="1100" b="1" dirty="0" err="1">
                <a:solidFill>
                  <a:srgbClr val="0070C0"/>
                </a:solidFill>
              </a:rPr>
              <a:t>작업시</a:t>
            </a:r>
            <a:r>
              <a:rPr lang="en-US" altLang="ko-KR" sz="1100" b="1" dirty="0">
                <a:solidFill>
                  <a:srgbClr val="0070C0"/>
                </a:solidFill>
              </a:rPr>
              <a:t/>
            </a:r>
            <a:br>
              <a:rPr lang="en-US" altLang="ko-KR" sz="1100" b="1" dirty="0">
                <a:solidFill>
                  <a:srgbClr val="0070C0"/>
                </a:solidFill>
              </a:rPr>
            </a:br>
            <a:r>
              <a:rPr lang="ko-KR" altLang="en-US" sz="1100" b="1" dirty="0">
                <a:solidFill>
                  <a:srgbClr val="0070C0"/>
                </a:solidFill>
              </a:rPr>
              <a:t>분리하겠습니다</a:t>
            </a:r>
            <a:r>
              <a:rPr lang="en-US" altLang="ko-KR" sz="1100" b="1" dirty="0">
                <a:solidFill>
                  <a:srgbClr val="0070C0"/>
                </a:solidFill>
              </a:rPr>
              <a:t>.</a:t>
            </a:r>
            <a:endParaRPr lang="ko-KR" altLang="en-US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51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335</Words>
  <Application>Microsoft Office PowerPoint</Application>
  <PresentationFormat>와이드스크린</PresentationFormat>
  <Paragraphs>76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80</cp:revision>
  <dcterms:created xsi:type="dcterms:W3CDTF">2025-11-14T06:29:01Z</dcterms:created>
  <dcterms:modified xsi:type="dcterms:W3CDTF">2026-01-29T12:25:12Z</dcterms:modified>
</cp:coreProperties>
</file>