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346" r:id="rId2"/>
    <p:sldId id="355" r:id="rId3"/>
    <p:sldId id="347" r:id="rId4"/>
    <p:sldId id="363" r:id="rId5"/>
    <p:sldId id="364" r:id="rId6"/>
    <p:sldId id="365" r:id="rId7"/>
    <p:sldId id="359" r:id="rId8"/>
    <p:sldId id="360" r:id="rId9"/>
    <p:sldId id="356" r:id="rId10"/>
    <p:sldId id="357" r:id="rId11"/>
    <p:sldId id="358" r:id="rId12"/>
    <p:sldId id="361" r:id="rId13"/>
    <p:sldId id="362" r:id="rId14"/>
  </p:sldIdLst>
  <p:sldSz cx="12192000" cy="6858000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1442" autoAdjust="0"/>
  </p:normalViewPr>
  <p:slideViewPr>
    <p:cSldViewPr snapToGrid="0">
      <p:cViewPr>
        <p:scale>
          <a:sx n="100" d="100"/>
          <a:sy n="100" d="100"/>
        </p:scale>
        <p:origin x="990" y="18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1E0923-9955-4490-816D-81363679A6C9}" type="datetimeFigureOut">
              <a:rPr lang="ko-KR" altLang="en-US" smtClean="0"/>
              <a:t>2026-02-01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D96C40C-D344-42F9-A8D5-C0CB8F2B8F6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2305672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D96C40C-D344-42F9-A8D5-C0CB8F2B8F6C}" type="slidenum">
              <a:rPr lang="ko-KR" altLang="en-US" smtClean="0"/>
              <a:t>4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5919211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3C1B1A6-421F-4778-476A-5964A498010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>
            <a:extLst>
              <a:ext uri="{FF2B5EF4-FFF2-40B4-BE49-F238E27FC236}">
                <a16:creationId xmlns:a16="http://schemas.microsoft.com/office/drawing/2014/main" id="{80C0A900-E240-A910-1A81-A8B3ECF38C2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>
            <a:extLst>
              <a:ext uri="{FF2B5EF4-FFF2-40B4-BE49-F238E27FC236}">
                <a16:creationId xmlns:a16="http://schemas.microsoft.com/office/drawing/2014/main" id="{2912BE81-5E83-1C42-A5CC-65818C62630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979D7E62-B36B-A11D-FE1A-375D0A86D7D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D96C40C-D344-42F9-A8D5-C0CB8F2B8F6C}" type="slidenum">
              <a:rPr lang="ko-KR" altLang="en-US" smtClean="0"/>
              <a:t>5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7909325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59E8D05-3B99-34C7-950F-A77EBC68C82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>
            <a:extLst>
              <a:ext uri="{FF2B5EF4-FFF2-40B4-BE49-F238E27FC236}">
                <a16:creationId xmlns:a16="http://schemas.microsoft.com/office/drawing/2014/main" id="{574B7BDC-2AE7-27A0-CA76-EB81B60B533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>
            <a:extLst>
              <a:ext uri="{FF2B5EF4-FFF2-40B4-BE49-F238E27FC236}">
                <a16:creationId xmlns:a16="http://schemas.microsoft.com/office/drawing/2014/main" id="{934D9474-F677-5B1B-39A4-83CF5E890E0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8AEF9F8C-7F1A-1A34-64C2-B41154F21C7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D96C40C-D344-42F9-A8D5-C0CB8F2B8F6C}" type="slidenum">
              <a:rPr lang="ko-KR" altLang="en-US" smtClean="0"/>
              <a:t>6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5525450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0A5D8325-BFCE-A6D4-1C95-45E52774582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>
            <a:extLst>
              <a:ext uri="{FF2B5EF4-FFF2-40B4-BE49-F238E27FC236}">
                <a16:creationId xmlns:a16="http://schemas.microsoft.com/office/drawing/2014/main" id="{ABF4425E-DF43-D6C1-1D8A-8C639DC0872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/>
              <a:t>클릭하여 마스터 부제목 스타일 편집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7E783363-F763-071E-C786-674BBF6B91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3383CD-7BF5-431C-984E-CCAAB9885123}" type="datetimeFigureOut">
              <a:rPr lang="ko-KR" altLang="en-US" smtClean="0"/>
              <a:t>2026-02-01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67D93B1B-5F16-4D7B-D720-41A2EBA4D2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EDDBC69A-BC98-2176-9F1E-A25ECC601D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B80EA5-3547-4298-96FB-90BF30CFB89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3997977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24585D77-57E8-DDED-72F8-07347E66AD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28BACA6C-172C-677B-150E-5DD2EAEE22B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E9CD16D3-DE66-C44C-DCCE-4117A69345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3383CD-7BF5-431C-984E-CCAAB9885123}" type="datetimeFigureOut">
              <a:rPr lang="ko-KR" altLang="en-US" smtClean="0"/>
              <a:t>2026-02-01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172F3C23-DDC9-F547-CF0D-5A9999047E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DE364C9D-4347-B7FB-5355-B4CE5AD735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B80EA5-3547-4298-96FB-90BF30CFB89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4177260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>
            <a:extLst>
              <a:ext uri="{FF2B5EF4-FFF2-40B4-BE49-F238E27FC236}">
                <a16:creationId xmlns:a16="http://schemas.microsoft.com/office/drawing/2014/main" id="{D0478821-094B-56B6-10AE-D4E4981807A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FA133DF3-4BBC-4CCA-486B-23E9A76D83D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F60DFC1C-7E43-25A5-F83A-7C28D2E251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3383CD-7BF5-431C-984E-CCAAB9885123}" type="datetimeFigureOut">
              <a:rPr lang="ko-KR" altLang="en-US" smtClean="0"/>
              <a:t>2026-02-01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74669465-9FA5-8DEB-79B7-73BCB507D7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B33173DE-B24E-2813-87F1-2FE70BCAD2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B80EA5-3547-4298-96FB-90BF30CFB89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6546365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8AE17FCA-5E2F-B5B5-94A8-05E0926721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05BEEEAB-24BF-0819-1C9B-C47D47BE070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D805A216-0CD2-91F8-22AB-C945BEFD7D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3383CD-7BF5-431C-984E-CCAAB9885123}" type="datetimeFigureOut">
              <a:rPr lang="ko-KR" altLang="en-US" smtClean="0"/>
              <a:t>2026-02-01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BD6E28B0-6441-38F6-9512-9A19618CF0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F4C71E3B-0B2A-B35D-746F-1707C63884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B80EA5-3547-4298-96FB-90BF30CFB89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800986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02A4ED4A-64FF-0282-2B29-F1A934652B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3ACFB87E-148C-DA02-CEC8-C17C217AA74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6FFDD738-9D34-1D74-3482-149AC1D6DE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3383CD-7BF5-431C-984E-CCAAB9885123}" type="datetimeFigureOut">
              <a:rPr lang="ko-KR" altLang="en-US" smtClean="0"/>
              <a:t>2026-02-01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1A778E37-3E7F-9EE2-18BE-DBBAFC4112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C8F42ACF-23FB-9449-601E-2DDA1964DD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B80EA5-3547-4298-96FB-90BF30CFB89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1139170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C121E378-CB40-C291-04E8-772CB15B29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2DA61D64-3030-C98E-463E-AA9CDD617FA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F35C5F72-1CEA-53E0-3406-926932BDED1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87B7C13C-B2A8-6ADD-E239-B82D86F08F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3383CD-7BF5-431C-984E-CCAAB9885123}" type="datetimeFigureOut">
              <a:rPr lang="ko-KR" altLang="en-US" smtClean="0"/>
              <a:t>2026-02-01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F1883612-D3FD-49FA-5C06-27A19DE478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DC571989-BE5E-7408-8866-58460F4390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B80EA5-3547-4298-96FB-90BF30CFB89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5885398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B1198F30-F663-3E81-80D5-4C420DE627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FFC7835E-0FE6-1FCD-DF88-FFA5B1ECCEB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5BE250CF-C304-430F-F25F-BDE3D0885EA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텍스트 개체 틀 4">
            <a:extLst>
              <a:ext uri="{FF2B5EF4-FFF2-40B4-BE49-F238E27FC236}">
                <a16:creationId xmlns:a16="http://schemas.microsoft.com/office/drawing/2014/main" id="{2E6CDAE3-E0BE-5D86-97AC-8BC6F439A6B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6" name="내용 개체 틀 5">
            <a:extLst>
              <a:ext uri="{FF2B5EF4-FFF2-40B4-BE49-F238E27FC236}">
                <a16:creationId xmlns:a16="http://schemas.microsoft.com/office/drawing/2014/main" id="{FEB50EBD-46E0-315D-FA83-411C859A926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7" name="날짜 개체 틀 6">
            <a:extLst>
              <a:ext uri="{FF2B5EF4-FFF2-40B4-BE49-F238E27FC236}">
                <a16:creationId xmlns:a16="http://schemas.microsoft.com/office/drawing/2014/main" id="{38709E42-46CE-9B9B-4D35-F7F4A4E7D0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3383CD-7BF5-431C-984E-CCAAB9885123}" type="datetimeFigureOut">
              <a:rPr lang="ko-KR" altLang="en-US" smtClean="0"/>
              <a:t>2026-02-01</a:t>
            </a:fld>
            <a:endParaRPr lang="ko-KR" altLang="en-US"/>
          </a:p>
        </p:txBody>
      </p:sp>
      <p:sp>
        <p:nvSpPr>
          <p:cNvPr id="8" name="바닥글 개체 틀 7">
            <a:extLst>
              <a:ext uri="{FF2B5EF4-FFF2-40B4-BE49-F238E27FC236}">
                <a16:creationId xmlns:a16="http://schemas.microsoft.com/office/drawing/2014/main" id="{0C0D8AB7-B6E3-B2D7-D2A0-780AB0000B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>
            <a:extLst>
              <a:ext uri="{FF2B5EF4-FFF2-40B4-BE49-F238E27FC236}">
                <a16:creationId xmlns:a16="http://schemas.microsoft.com/office/drawing/2014/main" id="{C8B59176-9229-B53C-2D4C-3385C8EE1C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B80EA5-3547-4298-96FB-90BF30CFB89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7051444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07B72BF1-F4D7-8ECF-7C62-FA7CAD4D6C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>
            <a:extLst>
              <a:ext uri="{FF2B5EF4-FFF2-40B4-BE49-F238E27FC236}">
                <a16:creationId xmlns:a16="http://schemas.microsoft.com/office/drawing/2014/main" id="{49F29316-BCAF-D5D9-5791-1611B455EE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3383CD-7BF5-431C-984E-CCAAB9885123}" type="datetimeFigureOut">
              <a:rPr lang="ko-KR" altLang="en-US" smtClean="0"/>
              <a:t>2026-02-01</a:t>
            </a:fld>
            <a:endParaRPr lang="ko-KR" altLang="en-US"/>
          </a:p>
        </p:txBody>
      </p:sp>
      <p:sp>
        <p:nvSpPr>
          <p:cNvPr id="4" name="바닥글 개체 틀 3">
            <a:extLst>
              <a:ext uri="{FF2B5EF4-FFF2-40B4-BE49-F238E27FC236}">
                <a16:creationId xmlns:a16="http://schemas.microsoft.com/office/drawing/2014/main" id="{260A31D0-BACA-DBF3-E14F-15B9714BA7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90FC36A6-FF2B-0164-DE90-D014778952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B80EA5-3547-4298-96FB-90BF30CFB89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188998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>
            <a:extLst>
              <a:ext uri="{FF2B5EF4-FFF2-40B4-BE49-F238E27FC236}">
                <a16:creationId xmlns:a16="http://schemas.microsoft.com/office/drawing/2014/main" id="{AFA5ACED-18C2-F54F-7650-474C845879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3383CD-7BF5-431C-984E-CCAAB9885123}" type="datetimeFigureOut">
              <a:rPr lang="ko-KR" altLang="en-US" smtClean="0"/>
              <a:t>2026-02-01</a:t>
            </a:fld>
            <a:endParaRPr lang="ko-KR" altLang="en-US"/>
          </a:p>
        </p:txBody>
      </p:sp>
      <p:sp>
        <p:nvSpPr>
          <p:cNvPr id="3" name="바닥글 개체 틀 2">
            <a:extLst>
              <a:ext uri="{FF2B5EF4-FFF2-40B4-BE49-F238E27FC236}">
                <a16:creationId xmlns:a16="http://schemas.microsoft.com/office/drawing/2014/main" id="{0EB39E36-BB5D-5A12-29BD-74C6D2D5D8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A996F212-FADC-7595-85B8-9B2CF0DC77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B80EA5-3547-4298-96FB-90BF30CFB89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3535112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4E9AD1B0-79FC-53F8-81F2-09F221505D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6E4D222A-5567-A547-6846-DED6ACFDB2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103ED689-9441-12A9-9B40-F2869A77609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3B59D953-AFD1-338B-D5AF-1931DA4176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3383CD-7BF5-431C-984E-CCAAB9885123}" type="datetimeFigureOut">
              <a:rPr lang="ko-KR" altLang="en-US" smtClean="0"/>
              <a:t>2026-02-01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A3C419AE-40CC-0439-F6B2-A1F6348366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CD07A541-6FD4-F9D2-F0A2-FC4D6E7EE6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B80EA5-3547-4298-96FB-90BF30CFB89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1116589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72E545A3-A5FB-C8EE-D220-A39555A660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>
            <a:extLst>
              <a:ext uri="{FF2B5EF4-FFF2-40B4-BE49-F238E27FC236}">
                <a16:creationId xmlns:a16="http://schemas.microsoft.com/office/drawing/2014/main" id="{67A62561-FB76-5864-AD04-F26B8E71514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7560F82D-2541-62F6-98A0-23F8E0C884B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6B7E8FE4-C08A-8774-CAD5-563E847C99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3383CD-7BF5-431C-984E-CCAAB9885123}" type="datetimeFigureOut">
              <a:rPr lang="ko-KR" altLang="en-US" smtClean="0"/>
              <a:t>2026-02-01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67757B5F-CDF8-E5BB-4331-D2504D3A50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5060134D-4584-A14D-A62E-0DE4BE3361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B80EA5-3547-4298-96FB-90BF30CFB89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7622970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>
            <a:extLst>
              <a:ext uri="{FF2B5EF4-FFF2-40B4-BE49-F238E27FC236}">
                <a16:creationId xmlns:a16="http://schemas.microsoft.com/office/drawing/2014/main" id="{9010D8F6-0403-DE3B-82D7-D2DE6740AF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007AAA18-001B-269A-9AA6-2CF95FB9934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A761139D-9108-70D3-A09C-EB934E49ACC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3383CD-7BF5-431C-984E-CCAAB9885123}" type="datetimeFigureOut">
              <a:rPr lang="ko-KR" altLang="en-US" smtClean="0"/>
              <a:t>2026-02-01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9C0022EA-8EBB-88D9-3731-D0B5FB79C04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B07C3262-967F-7539-E7E7-D8155594205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B80EA5-3547-4298-96FB-90BF30CFB89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90960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bg2"/>
              </a:gs>
              <a:gs pos="50000">
                <a:schemeClr val="bg1">
                  <a:lumMod val="95000"/>
                </a:schemeClr>
              </a:gs>
              <a:gs pos="100000">
                <a:schemeClr val="bg1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5" name="직사각형 4"/>
          <p:cNvSpPr/>
          <p:nvPr/>
        </p:nvSpPr>
        <p:spPr>
          <a:xfrm>
            <a:off x="1769166" y="2027583"/>
            <a:ext cx="9713689" cy="80916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" name="TextBox 5"/>
          <p:cNvSpPr txBox="1"/>
          <p:nvPr/>
        </p:nvSpPr>
        <p:spPr>
          <a:xfrm>
            <a:off x="639848" y="1902551"/>
            <a:ext cx="112931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US" altLang="ko-KR" dirty="0">
                <a:solidFill>
                  <a:schemeClr val="bg2">
                    <a:lumMod val="50000"/>
                  </a:schemeClr>
                </a:solidFill>
              </a:rPr>
              <a:t>2026</a:t>
            </a:r>
            <a:endParaRPr lang="ko-KR" altLang="en-US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49903" y="2635624"/>
            <a:ext cx="11107988" cy="86549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200000"/>
              </a:lnSpc>
              <a:defRPr/>
            </a:pPr>
            <a:r>
              <a:rPr lang="ko-KR" altLang="en-US" sz="3000" dirty="0" err="1">
                <a:ea typeface="HY견고딕"/>
              </a:rPr>
              <a:t>로망스투어</a:t>
            </a:r>
            <a:r>
              <a:rPr lang="ko-KR" altLang="en-US" sz="3000" dirty="0">
                <a:latin typeface="HY견고딕" panose="02030600000101010101" pitchFamily="18" charset="-127"/>
                <a:ea typeface="HY견고딕" panose="02030600000101010101" pitchFamily="18" charset="-127"/>
              </a:rPr>
              <a:t> </a:t>
            </a:r>
            <a:r>
              <a:rPr lang="en-US" altLang="ko-KR" sz="3000" dirty="0">
                <a:latin typeface="HY견고딕" panose="02030600000101010101" pitchFamily="18" charset="-127"/>
                <a:ea typeface="HY견고딕" panose="02030600000101010101" pitchFamily="18" charset="-127"/>
              </a:rPr>
              <a:t>ERP</a:t>
            </a:r>
            <a:r>
              <a:rPr lang="ko-KR" altLang="en-US" sz="3000" dirty="0">
                <a:ea typeface="HY견고딕"/>
              </a:rPr>
              <a:t>리뉴얼</a:t>
            </a:r>
            <a:r>
              <a:rPr lang="en-US" altLang="ko-KR" sz="3000" dirty="0">
                <a:ea typeface="HY견고딕"/>
              </a:rPr>
              <a:t>_</a:t>
            </a:r>
            <a:r>
              <a:rPr lang="ko-KR" altLang="en-US" sz="3000" dirty="0">
                <a:ea typeface="HY견고딕"/>
              </a:rPr>
              <a:t>검토사항 </a:t>
            </a:r>
            <a:r>
              <a:rPr lang="en-US" altLang="ko-KR" sz="3000" dirty="0">
                <a:ea typeface="HY견고딕"/>
              </a:rPr>
              <a:t>6</a:t>
            </a:r>
            <a:r>
              <a:rPr lang="ko-KR" altLang="en-US" sz="3000" dirty="0">
                <a:ea typeface="HY견고딕"/>
              </a:rPr>
              <a:t>차</a:t>
            </a:r>
            <a:r>
              <a:rPr lang="en-US" altLang="ko-KR" sz="3000" dirty="0">
                <a:ea typeface="HY견고딕"/>
              </a:rPr>
              <a:t>(2026.1.31.)</a:t>
            </a:r>
          </a:p>
        </p:txBody>
      </p:sp>
      <p:sp>
        <p:nvSpPr>
          <p:cNvPr id="2" name="슬라이드 번호 개체 틀 1">
            <a:extLst>
              <a:ext uri="{FF2B5EF4-FFF2-40B4-BE49-F238E27FC236}">
                <a16:creationId xmlns:a16="http://schemas.microsoft.com/office/drawing/2014/main" id="{375E8E77-795B-0249-13E1-E5EDD70316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FC5C38-E953-43A3-AEC3-CD908A3DF6B8}" type="slidenum">
              <a:rPr lang="ko-KR" altLang="en-US" smtClean="0"/>
              <a:t>1</a:t>
            </a:fld>
            <a:endParaRPr lang="ko-KR" altLang="en-US"/>
          </a:p>
        </p:txBody>
      </p:sp>
      <p:cxnSp>
        <p:nvCxnSpPr>
          <p:cNvPr id="3" name="직선 연결선 2">
            <a:extLst>
              <a:ext uri="{FF2B5EF4-FFF2-40B4-BE49-F238E27FC236}">
                <a16:creationId xmlns:a16="http://schemas.microsoft.com/office/drawing/2014/main" id="{A2409674-2F67-C8F4-EF36-99420FEC3948}"/>
              </a:ext>
            </a:extLst>
          </p:cNvPr>
          <p:cNvCxnSpPr/>
          <p:nvPr/>
        </p:nvCxnSpPr>
        <p:spPr>
          <a:xfrm>
            <a:off x="666974" y="4550485"/>
            <a:ext cx="10800678" cy="0"/>
          </a:xfrm>
          <a:prstGeom prst="line">
            <a:avLst/>
          </a:prstGeom>
          <a:ln w="28575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직선 연결선 7">
            <a:extLst>
              <a:ext uri="{FF2B5EF4-FFF2-40B4-BE49-F238E27FC236}">
                <a16:creationId xmlns:a16="http://schemas.microsoft.com/office/drawing/2014/main" id="{F9605A71-9694-CC9E-CFD5-CDF2F97493FB}"/>
              </a:ext>
            </a:extLst>
          </p:cNvPr>
          <p:cNvCxnSpPr/>
          <p:nvPr/>
        </p:nvCxnSpPr>
        <p:spPr>
          <a:xfrm>
            <a:off x="682177" y="4861911"/>
            <a:ext cx="10800678" cy="0"/>
          </a:xfrm>
          <a:prstGeom prst="line">
            <a:avLst/>
          </a:prstGeom>
          <a:ln w="28575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직선 연결선 8">
            <a:extLst>
              <a:ext uri="{FF2B5EF4-FFF2-40B4-BE49-F238E27FC236}">
                <a16:creationId xmlns:a16="http://schemas.microsoft.com/office/drawing/2014/main" id="{E13DBD88-BCD7-8508-6FFA-B90762F7D6B0}"/>
              </a:ext>
            </a:extLst>
          </p:cNvPr>
          <p:cNvCxnSpPr/>
          <p:nvPr/>
        </p:nvCxnSpPr>
        <p:spPr>
          <a:xfrm>
            <a:off x="682177" y="5199842"/>
            <a:ext cx="10800678" cy="0"/>
          </a:xfrm>
          <a:prstGeom prst="line">
            <a:avLst/>
          </a:prstGeom>
          <a:ln w="28575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직선 연결선 9">
            <a:extLst>
              <a:ext uri="{FF2B5EF4-FFF2-40B4-BE49-F238E27FC236}">
                <a16:creationId xmlns:a16="http://schemas.microsoft.com/office/drawing/2014/main" id="{2472E0B0-EC86-8137-F2F2-3C8F5A34E0E3}"/>
              </a:ext>
            </a:extLst>
          </p:cNvPr>
          <p:cNvCxnSpPr/>
          <p:nvPr/>
        </p:nvCxnSpPr>
        <p:spPr>
          <a:xfrm>
            <a:off x="6142616" y="4572000"/>
            <a:ext cx="0" cy="627842"/>
          </a:xfrm>
          <a:prstGeom prst="line">
            <a:avLst/>
          </a:prstGeom>
          <a:ln w="28575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직선 연결선 10">
            <a:extLst>
              <a:ext uri="{FF2B5EF4-FFF2-40B4-BE49-F238E27FC236}">
                <a16:creationId xmlns:a16="http://schemas.microsoft.com/office/drawing/2014/main" id="{323DFFC1-3A5D-5105-2FE0-A75E4BAFCFD8}"/>
              </a:ext>
            </a:extLst>
          </p:cNvPr>
          <p:cNvCxnSpPr/>
          <p:nvPr/>
        </p:nvCxnSpPr>
        <p:spPr>
          <a:xfrm>
            <a:off x="8876851" y="4547990"/>
            <a:ext cx="0" cy="627842"/>
          </a:xfrm>
          <a:prstGeom prst="line">
            <a:avLst/>
          </a:prstGeom>
          <a:ln w="28575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직선 연결선 11">
            <a:extLst>
              <a:ext uri="{FF2B5EF4-FFF2-40B4-BE49-F238E27FC236}">
                <a16:creationId xmlns:a16="http://schemas.microsoft.com/office/drawing/2014/main" id="{500B5EC4-527B-B12F-F6CF-E2E10E53CAB1}"/>
              </a:ext>
            </a:extLst>
          </p:cNvPr>
          <p:cNvCxnSpPr/>
          <p:nvPr/>
        </p:nvCxnSpPr>
        <p:spPr>
          <a:xfrm>
            <a:off x="3444240" y="4572000"/>
            <a:ext cx="0" cy="627842"/>
          </a:xfrm>
          <a:prstGeom prst="line">
            <a:avLst/>
          </a:prstGeom>
          <a:ln w="28575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8E448B7A-DDFD-D3AF-0660-3A37DF9B5089}"/>
              </a:ext>
            </a:extLst>
          </p:cNvPr>
          <p:cNvSpPr txBox="1"/>
          <p:nvPr/>
        </p:nvSpPr>
        <p:spPr>
          <a:xfrm>
            <a:off x="682177" y="4550228"/>
            <a:ext cx="272620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600" dirty="0"/>
              <a:t>Document Version</a:t>
            </a:r>
            <a:endParaRPr lang="ko-KR" altLang="en-US" sz="1600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1C68633-70FA-8992-6234-299B67F5AC31}"/>
              </a:ext>
            </a:extLst>
          </p:cNvPr>
          <p:cNvSpPr txBox="1"/>
          <p:nvPr/>
        </p:nvSpPr>
        <p:spPr>
          <a:xfrm>
            <a:off x="3452270" y="4536481"/>
            <a:ext cx="272620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600" dirty="0"/>
              <a:t>Last Updated</a:t>
            </a:r>
            <a:endParaRPr lang="ko-KR" altLang="en-US" sz="1600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8507817-4DD5-D862-ABCE-D39C6AA2FA38}"/>
              </a:ext>
            </a:extLst>
          </p:cNvPr>
          <p:cNvSpPr txBox="1"/>
          <p:nvPr/>
        </p:nvSpPr>
        <p:spPr>
          <a:xfrm>
            <a:off x="6150646" y="4523357"/>
            <a:ext cx="272620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600" dirty="0"/>
              <a:t>Organization</a:t>
            </a:r>
            <a:endParaRPr lang="ko-KR" altLang="en-US" sz="1600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E8CCFAB-C95C-1A8B-0230-1AF8C214703B}"/>
              </a:ext>
            </a:extLst>
          </p:cNvPr>
          <p:cNvSpPr txBox="1"/>
          <p:nvPr/>
        </p:nvSpPr>
        <p:spPr>
          <a:xfrm>
            <a:off x="8868821" y="4535135"/>
            <a:ext cx="2598831" cy="3507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600" dirty="0" err="1"/>
              <a:t>Auther</a:t>
            </a:r>
            <a:endParaRPr lang="ko-KR" altLang="en-US" sz="1600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1C930074-DF7B-F495-D92A-C9EFD1098744}"/>
              </a:ext>
            </a:extLst>
          </p:cNvPr>
          <p:cNvSpPr txBox="1"/>
          <p:nvPr/>
        </p:nvSpPr>
        <p:spPr>
          <a:xfrm>
            <a:off x="682177" y="4861911"/>
            <a:ext cx="2762063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en-US" altLang="ko-KR" sz="1400" dirty="0">
                <a:solidFill>
                  <a:schemeClr val="bg2">
                    <a:lumMod val="50000"/>
                  </a:schemeClr>
                </a:solidFill>
              </a:rPr>
              <a:t>0.1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FA8CBD8C-5A89-5AA3-1C32-C116612F520E}"/>
              </a:ext>
            </a:extLst>
          </p:cNvPr>
          <p:cNvSpPr txBox="1"/>
          <p:nvPr/>
        </p:nvSpPr>
        <p:spPr>
          <a:xfrm>
            <a:off x="3454878" y="4890385"/>
            <a:ext cx="267168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en-US" altLang="ko-KR" sz="1400" dirty="0">
                <a:solidFill>
                  <a:schemeClr val="bg2">
                    <a:lumMod val="50000"/>
                  </a:schemeClr>
                </a:solidFill>
              </a:rPr>
              <a:t>2026.01.31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8100A536-E1AD-C275-46DD-D0D48353E8D9}"/>
              </a:ext>
            </a:extLst>
          </p:cNvPr>
          <p:cNvSpPr txBox="1"/>
          <p:nvPr/>
        </p:nvSpPr>
        <p:spPr>
          <a:xfrm>
            <a:off x="6153252" y="4876810"/>
            <a:ext cx="274339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400" dirty="0">
                <a:solidFill>
                  <a:schemeClr val="bg2">
                    <a:lumMod val="50000"/>
                  </a:schemeClr>
                </a:solidFill>
              </a:rPr>
              <a:t>여행</a:t>
            </a:r>
            <a:r>
              <a:rPr lang="en-US" altLang="ko-KR" sz="1400" dirty="0">
                <a:solidFill>
                  <a:schemeClr val="bg2">
                    <a:lumMod val="50000"/>
                  </a:schemeClr>
                </a:solidFill>
              </a:rPr>
              <a:t>1</a:t>
            </a:r>
            <a:r>
              <a:rPr lang="ko-KR" altLang="en-US" sz="1400" dirty="0">
                <a:solidFill>
                  <a:schemeClr val="bg2">
                    <a:lumMod val="50000"/>
                  </a:schemeClr>
                </a:solidFill>
              </a:rPr>
              <a:t>팀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7663C763-307E-9B99-8E01-909E1E103E7D}"/>
              </a:ext>
            </a:extLst>
          </p:cNvPr>
          <p:cNvSpPr txBox="1"/>
          <p:nvPr/>
        </p:nvSpPr>
        <p:spPr>
          <a:xfrm>
            <a:off x="8857054" y="4874143"/>
            <a:ext cx="265249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200" dirty="0">
                <a:solidFill>
                  <a:schemeClr val="bg2">
                    <a:lumMod val="50000"/>
                  </a:schemeClr>
                </a:solidFill>
              </a:rPr>
              <a:t>이주현</a:t>
            </a:r>
          </a:p>
        </p:txBody>
      </p:sp>
    </p:spTree>
    <p:extLst>
      <p:ext uri="{BB962C8B-B14F-4D97-AF65-F5344CB8AC3E}">
        <p14:creationId xmlns:p14="http://schemas.microsoft.com/office/powerpoint/2010/main" val="89257607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C19C08B-5845-837D-0995-44D50DE2927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표 12">
            <a:extLst>
              <a:ext uri="{FF2B5EF4-FFF2-40B4-BE49-F238E27FC236}">
                <a16:creationId xmlns:a16="http://schemas.microsoft.com/office/drawing/2014/main" id="{120489BF-F95A-A0DE-8AFC-0701E542033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66738791"/>
              </p:ext>
            </p:extLst>
          </p:nvPr>
        </p:nvGraphicFramePr>
        <p:xfrm>
          <a:off x="7364361" y="1021945"/>
          <a:ext cx="4522296" cy="413194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22296">
                  <a:extLst>
                    <a:ext uri="{9D8B030D-6E8A-4147-A177-3AD203B41FA5}">
                      <a16:colId xmlns:a16="http://schemas.microsoft.com/office/drawing/2014/main" val="2589919347"/>
                    </a:ext>
                  </a:extLst>
                </a:gridCol>
              </a:tblGrid>
              <a:tr h="39730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400" dirty="0">
                          <a:solidFill>
                            <a:schemeClr val="tx1"/>
                          </a:solidFill>
                        </a:rPr>
                        <a:t>기능 여부 검토사항 </a:t>
                      </a:r>
                    </a:p>
                  </a:txBody>
                  <a:tcPr marT="108000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56416293"/>
                  </a:ext>
                </a:extLst>
              </a:tr>
              <a:tr h="3734643">
                <a:tc>
                  <a:txBody>
                    <a:bodyPr/>
                    <a:lstStyle/>
                    <a:p>
                      <a:pPr marL="171450" indent="-171450" latinLnBrk="1">
                        <a:lnSpc>
                          <a:spcPct val="15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ko-KR" altLang="en-US" sz="1200" b="1" dirty="0">
                          <a:solidFill>
                            <a:schemeClr val="tx1"/>
                          </a:solidFill>
                        </a:rPr>
                        <a:t>예약관리</a:t>
                      </a:r>
                      <a:r>
                        <a:rPr lang="en-US" altLang="ko-KR" sz="1200" b="1" dirty="0">
                          <a:solidFill>
                            <a:schemeClr val="tx1"/>
                          </a:solidFill>
                        </a:rPr>
                        <a:t>-</a:t>
                      </a:r>
                      <a:r>
                        <a:rPr lang="ko-KR" altLang="en-US" sz="1200" b="1" dirty="0">
                          <a:solidFill>
                            <a:schemeClr val="tx1"/>
                          </a:solidFill>
                        </a:rPr>
                        <a:t>출발일자별 예약현황에서 출발확정</a:t>
                      </a:r>
                      <a:r>
                        <a:rPr lang="en-US" altLang="ko-KR" sz="1200" b="1" dirty="0">
                          <a:solidFill>
                            <a:schemeClr val="tx1"/>
                          </a:solidFill>
                        </a:rPr>
                        <a:t>+</a:t>
                      </a:r>
                      <a:r>
                        <a:rPr lang="ko-KR" altLang="en-US" sz="1200" b="1" dirty="0">
                          <a:solidFill>
                            <a:schemeClr val="tx1"/>
                          </a:solidFill>
                        </a:rPr>
                        <a:t>마감을 선택하면 해당상품만 보여야 하는데 </a:t>
                      </a:r>
                      <a:r>
                        <a:rPr lang="ko-KR" altLang="en-US" sz="1200" b="1" dirty="0" err="1">
                          <a:solidFill>
                            <a:schemeClr val="tx1"/>
                          </a:solidFill>
                        </a:rPr>
                        <a:t>투어취소된</a:t>
                      </a:r>
                      <a:r>
                        <a:rPr lang="ko-KR" altLang="en-US" sz="1200" b="1" dirty="0">
                          <a:solidFill>
                            <a:schemeClr val="tx1"/>
                          </a:solidFill>
                        </a:rPr>
                        <a:t> 상품들도 같이 보임</a:t>
                      </a:r>
                      <a:endParaRPr lang="en-US" altLang="ko-KR" sz="1200" b="1" dirty="0">
                        <a:solidFill>
                          <a:schemeClr val="tx1"/>
                        </a:solidFill>
                      </a:endParaRPr>
                    </a:p>
                    <a:p>
                      <a:pPr marL="171450" indent="-171450" latinLnBrk="1">
                        <a:lnSpc>
                          <a:spcPct val="15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ko-KR" altLang="en-US" sz="1200" b="1" dirty="0">
                          <a:solidFill>
                            <a:schemeClr val="tx1"/>
                          </a:solidFill>
                        </a:rPr>
                        <a:t>그리고 </a:t>
                      </a:r>
                      <a:r>
                        <a:rPr lang="ko-KR" altLang="en-US" sz="1200" b="1" dirty="0" err="1">
                          <a:solidFill>
                            <a:schemeClr val="tx1"/>
                          </a:solidFill>
                        </a:rPr>
                        <a:t>보일때</a:t>
                      </a:r>
                      <a:r>
                        <a:rPr lang="ko-KR" altLang="en-US" sz="1200" b="1" dirty="0">
                          <a:solidFill>
                            <a:schemeClr val="tx1"/>
                          </a:solidFill>
                        </a:rPr>
                        <a:t> 투어취소가 아닌 출발확정으로 표시되어서 </a:t>
                      </a:r>
                      <a:r>
                        <a:rPr lang="ko-KR" altLang="en-US" sz="1200" b="1" dirty="0" err="1">
                          <a:solidFill>
                            <a:schemeClr val="tx1"/>
                          </a:solidFill>
                        </a:rPr>
                        <a:t>보여짐</a:t>
                      </a:r>
                      <a:endParaRPr lang="en-US" altLang="ko-KR" sz="1200" b="1" dirty="0">
                        <a:solidFill>
                          <a:schemeClr val="tx1"/>
                        </a:solidFill>
                      </a:endParaRPr>
                    </a:p>
                    <a:p>
                      <a:pPr marL="171450" indent="-171450" latinLnBrk="1">
                        <a:lnSpc>
                          <a:spcPct val="15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ko-KR" altLang="en-US" sz="1200" b="1" dirty="0">
                          <a:solidFill>
                            <a:schemeClr val="tx1"/>
                          </a:solidFill>
                        </a:rPr>
                        <a:t>아무것도 선택 </a:t>
                      </a:r>
                      <a:r>
                        <a:rPr lang="ko-KR" altLang="en-US" sz="1200" b="1" dirty="0" err="1">
                          <a:solidFill>
                            <a:schemeClr val="tx1"/>
                          </a:solidFill>
                        </a:rPr>
                        <a:t>안했을때는</a:t>
                      </a:r>
                      <a:r>
                        <a:rPr lang="ko-KR" altLang="en-US" sz="1200" b="1" dirty="0">
                          <a:solidFill>
                            <a:schemeClr val="tx1"/>
                          </a:solidFill>
                        </a:rPr>
                        <a:t> 투어취소로 되어 있는데 출발확정</a:t>
                      </a:r>
                      <a:r>
                        <a:rPr lang="en-US" altLang="ko-KR" sz="1200" b="1" dirty="0">
                          <a:solidFill>
                            <a:schemeClr val="tx1"/>
                          </a:solidFill>
                        </a:rPr>
                        <a:t>, </a:t>
                      </a:r>
                      <a:r>
                        <a:rPr lang="ko-KR" altLang="en-US" sz="1200" b="1" dirty="0">
                          <a:solidFill>
                            <a:schemeClr val="tx1"/>
                          </a:solidFill>
                        </a:rPr>
                        <a:t>마감을 각각 </a:t>
                      </a:r>
                      <a:r>
                        <a:rPr lang="ko-KR" altLang="en-US" sz="1200" b="1" dirty="0" err="1">
                          <a:solidFill>
                            <a:schemeClr val="tx1"/>
                          </a:solidFill>
                        </a:rPr>
                        <a:t>선택시</a:t>
                      </a:r>
                      <a:r>
                        <a:rPr lang="ko-KR" altLang="en-US" sz="1200" b="1" dirty="0">
                          <a:solidFill>
                            <a:schemeClr val="tx1"/>
                          </a:solidFill>
                        </a:rPr>
                        <a:t> 에도 보임</a:t>
                      </a:r>
                      <a:endParaRPr lang="en-US" altLang="ko-KR" sz="1200" b="1" dirty="0">
                        <a:solidFill>
                          <a:schemeClr val="tx1"/>
                        </a:solidFill>
                      </a:endParaRPr>
                    </a:p>
                    <a:p>
                      <a:pPr marL="171450" indent="-171450" latinLnBrk="1">
                        <a:lnSpc>
                          <a:spcPct val="15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ko-KR" altLang="en-US" sz="1200" b="1" dirty="0">
                          <a:solidFill>
                            <a:schemeClr val="tx1"/>
                          </a:solidFill>
                        </a:rPr>
                        <a:t>그리고 이미 </a:t>
                      </a:r>
                      <a:r>
                        <a:rPr lang="ko-KR" altLang="en-US" sz="1200" b="1" dirty="0" err="1">
                          <a:solidFill>
                            <a:schemeClr val="tx1"/>
                          </a:solidFill>
                        </a:rPr>
                        <a:t>투어취소된</a:t>
                      </a:r>
                      <a:r>
                        <a:rPr lang="ko-KR" altLang="en-US" sz="1200" b="1" dirty="0">
                          <a:solidFill>
                            <a:schemeClr val="tx1"/>
                          </a:solidFill>
                        </a:rPr>
                        <a:t> 상품들도 정상으로 보임</a:t>
                      </a:r>
                      <a:endParaRPr lang="en-US" altLang="ko-KR" sz="1200" b="1" dirty="0">
                        <a:solidFill>
                          <a:schemeClr val="tx1"/>
                        </a:solidFill>
                      </a:endParaRPr>
                    </a:p>
                  </a:txBody>
                  <a:tcPr marL="216000">
                    <a:solidFill>
                      <a:srgbClr val="FFFFC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07113516"/>
                  </a:ext>
                </a:extLst>
              </a:tr>
            </a:tbl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960820DB-A8AE-350A-6612-57D3AF356343}"/>
              </a:ext>
            </a:extLst>
          </p:cNvPr>
          <p:cNvSpPr txBox="1"/>
          <p:nvPr/>
        </p:nvSpPr>
        <p:spPr>
          <a:xfrm>
            <a:off x="0" y="0"/>
            <a:ext cx="12192000" cy="369332"/>
          </a:xfrm>
          <a:prstGeom prst="rect">
            <a:avLst/>
          </a:prstGeom>
          <a:solidFill>
            <a:srgbClr val="00B0F0"/>
          </a:solidFill>
        </p:spPr>
        <p:txBody>
          <a:bodyPr wrap="square" lIns="720000" rtlCol="0">
            <a:spAutoFit/>
          </a:bodyPr>
          <a:lstStyle/>
          <a:p>
            <a:r>
              <a:rPr lang="en-US" altLang="ko-KR" b="1" dirty="0">
                <a:solidFill>
                  <a:schemeClr val="bg1"/>
                </a:solidFill>
              </a:rPr>
              <a:t>ADMIN-</a:t>
            </a:r>
            <a:r>
              <a:rPr lang="ko-KR" altLang="en-US" b="1" dirty="0">
                <a:solidFill>
                  <a:schemeClr val="bg1"/>
                </a:solidFill>
              </a:rPr>
              <a:t>예약관리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6DC5F5E-2D10-0F8D-7F42-A6B3232C6CE0}"/>
              </a:ext>
            </a:extLst>
          </p:cNvPr>
          <p:cNvSpPr txBox="1"/>
          <p:nvPr/>
        </p:nvSpPr>
        <p:spPr>
          <a:xfrm>
            <a:off x="0" y="369332"/>
            <a:ext cx="12192000" cy="412590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txBody>
          <a:bodyPr wrap="square" lIns="720000" tIns="180000" rtlCol="0">
            <a:spAutoFit/>
          </a:bodyPr>
          <a:lstStyle/>
          <a:p>
            <a:r>
              <a:rPr lang="en-US" altLang="ko-KR" sz="1200" b="1" dirty="0"/>
              <a:t>ERP </a:t>
            </a:r>
            <a:r>
              <a:rPr lang="ko-KR" altLang="en-US" sz="1200" b="1" dirty="0"/>
              <a:t>예약관리</a:t>
            </a:r>
            <a:r>
              <a:rPr lang="en-US" altLang="ko-KR" sz="1200" b="1" dirty="0"/>
              <a:t>&gt; </a:t>
            </a:r>
            <a:r>
              <a:rPr lang="ko-KR" altLang="en-US" sz="1200" b="1" dirty="0"/>
              <a:t>출발일자별 예약현황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5D38134-3220-C800-ACD8-39C7029EFA78}"/>
              </a:ext>
            </a:extLst>
          </p:cNvPr>
          <p:cNvSpPr txBox="1"/>
          <p:nvPr/>
        </p:nvSpPr>
        <p:spPr>
          <a:xfrm>
            <a:off x="9205608" y="432663"/>
            <a:ext cx="298639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ko-KR" altLang="en-US" sz="1200" dirty="0" err="1"/>
              <a:t>검수자</a:t>
            </a:r>
            <a:r>
              <a:rPr lang="ko-KR" altLang="en-US" sz="1200" dirty="0"/>
              <a:t> </a:t>
            </a:r>
            <a:r>
              <a:rPr lang="en-US" altLang="ko-KR" sz="1200" dirty="0"/>
              <a:t>: </a:t>
            </a:r>
            <a:r>
              <a:rPr lang="ko-KR" altLang="en-US" sz="1200" dirty="0"/>
              <a:t>이주현   검수날짜</a:t>
            </a:r>
            <a:r>
              <a:rPr lang="en-US" altLang="ko-KR" sz="1200" dirty="0"/>
              <a:t> : 2026.01.31</a:t>
            </a:r>
            <a:endParaRPr lang="ko-KR" altLang="en-US" sz="1200" dirty="0"/>
          </a:p>
        </p:txBody>
      </p:sp>
      <p:sp>
        <p:nvSpPr>
          <p:cNvPr id="2" name="슬라이드 번호 개체 틀 1">
            <a:extLst>
              <a:ext uri="{FF2B5EF4-FFF2-40B4-BE49-F238E27FC236}">
                <a16:creationId xmlns:a16="http://schemas.microsoft.com/office/drawing/2014/main" id="{1F59ECEA-20E3-2008-B057-CC2DE26CAE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97498" y="6356350"/>
            <a:ext cx="656302" cy="365125"/>
          </a:xfrm>
        </p:spPr>
        <p:txBody>
          <a:bodyPr/>
          <a:lstStyle/>
          <a:p>
            <a:fld id="{85FC5C38-E953-43A3-AEC3-CD908A3DF6B8}" type="slidenum">
              <a:rPr lang="ko-KR" altLang="en-US" smtClean="0"/>
              <a:t>10</a:t>
            </a:fld>
            <a:endParaRPr lang="ko-KR" altLang="en-US" dirty="0"/>
          </a:p>
        </p:txBody>
      </p:sp>
      <p:pic>
        <p:nvPicPr>
          <p:cNvPr id="6" name="그림 5" descr="텍스트, 스크린샷, 번호, 폰트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FF0E9DB4-1AC9-6843-D972-6BFDF9B43D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02084"/>
            <a:ext cx="7151271" cy="3081658"/>
          </a:xfrm>
          <a:prstGeom prst="rect">
            <a:avLst/>
          </a:prstGeom>
        </p:spPr>
      </p:pic>
      <p:sp>
        <p:nvSpPr>
          <p:cNvPr id="14" name="직사각형 13">
            <a:extLst>
              <a:ext uri="{FF2B5EF4-FFF2-40B4-BE49-F238E27FC236}">
                <a16:creationId xmlns:a16="http://schemas.microsoft.com/office/drawing/2014/main" id="{78538CE8-EB45-113C-1E17-539759435A10}"/>
              </a:ext>
            </a:extLst>
          </p:cNvPr>
          <p:cNvSpPr/>
          <p:nvPr/>
        </p:nvSpPr>
        <p:spPr>
          <a:xfrm>
            <a:off x="0" y="3293805"/>
            <a:ext cx="7069394" cy="235975"/>
          </a:xfrm>
          <a:prstGeom prst="rect">
            <a:avLst/>
          </a:prstGeom>
          <a:noFill/>
          <a:ln w="412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noFill/>
            </a:endParaRPr>
          </a:p>
        </p:txBody>
      </p:sp>
      <p:pic>
        <p:nvPicPr>
          <p:cNvPr id="8" name="그림 7" descr="텍스트, 스크린샷, 번호, 소프트웨어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A39359FA-0F65-8985-B981-FBC2028A33B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360" y="3679925"/>
            <a:ext cx="7113911" cy="3178075"/>
          </a:xfrm>
          <a:prstGeom prst="rect">
            <a:avLst/>
          </a:prstGeom>
        </p:spPr>
      </p:pic>
      <p:sp>
        <p:nvSpPr>
          <p:cNvPr id="10" name="직사각형 9">
            <a:extLst>
              <a:ext uri="{FF2B5EF4-FFF2-40B4-BE49-F238E27FC236}">
                <a16:creationId xmlns:a16="http://schemas.microsoft.com/office/drawing/2014/main" id="{7C633BB4-0400-4093-1E7E-142084CFAA52}"/>
              </a:ext>
            </a:extLst>
          </p:cNvPr>
          <p:cNvSpPr/>
          <p:nvPr/>
        </p:nvSpPr>
        <p:spPr>
          <a:xfrm>
            <a:off x="0" y="5778354"/>
            <a:ext cx="7069394" cy="235975"/>
          </a:xfrm>
          <a:prstGeom prst="rect">
            <a:avLst/>
          </a:prstGeom>
          <a:noFill/>
          <a:ln w="412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noFill/>
            </a:endParaRPr>
          </a:p>
        </p:txBody>
      </p:sp>
      <p:sp>
        <p:nvSpPr>
          <p:cNvPr id="11" name="직사각형 10">
            <a:extLst>
              <a:ext uri="{FF2B5EF4-FFF2-40B4-BE49-F238E27FC236}">
                <a16:creationId xmlns:a16="http://schemas.microsoft.com/office/drawing/2014/main" id="{0005930C-84C7-77EC-43ED-C3547AABAD5B}"/>
              </a:ext>
            </a:extLst>
          </p:cNvPr>
          <p:cNvSpPr/>
          <p:nvPr/>
        </p:nvSpPr>
        <p:spPr>
          <a:xfrm>
            <a:off x="305343" y="4187590"/>
            <a:ext cx="742335" cy="235975"/>
          </a:xfrm>
          <a:prstGeom prst="rect">
            <a:avLst/>
          </a:prstGeom>
          <a:noFill/>
          <a:ln w="412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noFill/>
            </a:endParaRPr>
          </a:p>
        </p:txBody>
      </p:sp>
      <p:sp>
        <p:nvSpPr>
          <p:cNvPr id="12" name="직사각형 11"/>
          <p:cNvSpPr/>
          <p:nvPr/>
        </p:nvSpPr>
        <p:spPr>
          <a:xfrm>
            <a:off x="7552298" y="3708252"/>
            <a:ext cx="3801502" cy="1168548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altLang="ko-KR" sz="1100" b="1" dirty="0" smtClean="0"/>
              <a:t>1, </a:t>
            </a:r>
            <a:r>
              <a:rPr lang="ko-KR" altLang="en-US" sz="1100" b="1" dirty="0" err="1" smtClean="0"/>
              <a:t>문제없는것</a:t>
            </a:r>
            <a:r>
              <a:rPr lang="ko-KR" altLang="en-US" sz="1100" b="1" dirty="0" smtClean="0"/>
              <a:t> 확인했습니다</a:t>
            </a:r>
            <a:r>
              <a:rPr lang="en-US" altLang="ko-KR" sz="1100" b="1" dirty="0" smtClean="0"/>
              <a:t>.</a:t>
            </a:r>
          </a:p>
          <a:p>
            <a:r>
              <a:rPr lang="en-US" altLang="ko-KR" sz="1100" b="1" dirty="0" smtClean="0"/>
              <a:t>2. </a:t>
            </a:r>
            <a:r>
              <a:rPr lang="ko-KR" altLang="en-US" sz="1100" b="1" dirty="0" smtClean="0"/>
              <a:t>정확한 설명이 필요합니다</a:t>
            </a:r>
            <a:r>
              <a:rPr lang="en-US" altLang="ko-KR" sz="1100" b="1" dirty="0" smtClean="0"/>
              <a:t>.</a:t>
            </a:r>
            <a:br>
              <a:rPr lang="en-US" altLang="ko-KR" sz="1100" b="1" dirty="0" smtClean="0"/>
            </a:br>
            <a:r>
              <a:rPr lang="en-US" altLang="ko-KR" sz="1100" b="1" dirty="0" smtClean="0"/>
              <a:t>3. </a:t>
            </a:r>
            <a:r>
              <a:rPr lang="ko-KR" altLang="en-US" sz="1100" b="1" dirty="0" err="1" smtClean="0"/>
              <a:t>문제없는것</a:t>
            </a:r>
            <a:r>
              <a:rPr lang="ko-KR" altLang="en-US" sz="1100" b="1" dirty="0" smtClean="0"/>
              <a:t> 확인했습니다</a:t>
            </a:r>
            <a:r>
              <a:rPr lang="en-US" altLang="ko-KR" sz="1100" b="1" dirty="0" smtClean="0"/>
              <a:t>.</a:t>
            </a:r>
            <a:br>
              <a:rPr lang="en-US" altLang="ko-KR" sz="1100" b="1" dirty="0" smtClean="0"/>
            </a:br>
            <a:r>
              <a:rPr lang="en-US" altLang="ko-KR" sz="1100" b="1" dirty="0" smtClean="0"/>
              <a:t>4. </a:t>
            </a:r>
            <a:r>
              <a:rPr lang="ko-KR" altLang="en-US" sz="1100" b="1" dirty="0" smtClean="0"/>
              <a:t>정확한 설명이 필요합니다</a:t>
            </a:r>
            <a:r>
              <a:rPr lang="en-US" altLang="ko-KR" sz="1100" b="1" dirty="0" smtClean="0"/>
              <a:t>.</a:t>
            </a:r>
          </a:p>
          <a:p>
            <a:endParaRPr lang="en-US" altLang="ko-KR" sz="1100" b="1" dirty="0"/>
          </a:p>
          <a:p>
            <a:r>
              <a:rPr lang="ko-KR" altLang="en-US" sz="1100" b="1" dirty="0" smtClean="0"/>
              <a:t>다시 </a:t>
            </a:r>
            <a:r>
              <a:rPr lang="ko-KR" altLang="en-US" sz="1100" b="1" dirty="0" err="1" smtClean="0"/>
              <a:t>검수해보십시요</a:t>
            </a:r>
            <a:r>
              <a:rPr lang="en-US" altLang="ko-KR" sz="1100" b="1" dirty="0" smtClean="0"/>
              <a:t>.</a:t>
            </a:r>
            <a:endParaRPr lang="ko-KR" altLang="en-US" sz="1100" b="1" dirty="0"/>
          </a:p>
        </p:txBody>
      </p:sp>
    </p:spTree>
    <p:extLst>
      <p:ext uri="{BB962C8B-B14F-4D97-AF65-F5344CB8AC3E}">
        <p14:creationId xmlns:p14="http://schemas.microsoft.com/office/powerpoint/2010/main" val="188311311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DE448D0-12F1-25C2-A8B2-EF357D0A55E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그림 6" descr="텍스트, 라인, 폰트, 번호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EF8D7BFA-F803-5903-75DF-5BD09AB5F8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21945"/>
            <a:ext cx="7275871" cy="3054458"/>
          </a:xfrm>
          <a:prstGeom prst="rect">
            <a:avLst/>
          </a:prstGeom>
        </p:spPr>
      </p:pic>
      <p:graphicFrame>
        <p:nvGraphicFramePr>
          <p:cNvPr id="13" name="표 12">
            <a:extLst>
              <a:ext uri="{FF2B5EF4-FFF2-40B4-BE49-F238E27FC236}">
                <a16:creationId xmlns:a16="http://schemas.microsoft.com/office/drawing/2014/main" id="{3F10CF63-B98C-5BE3-DBAC-C8BC77F58F0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44177972"/>
              </p:ext>
            </p:extLst>
          </p:nvPr>
        </p:nvGraphicFramePr>
        <p:xfrm>
          <a:off x="7364361" y="1021945"/>
          <a:ext cx="4522296" cy="413194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22296">
                  <a:extLst>
                    <a:ext uri="{9D8B030D-6E8A-4147-A177-3AD203B41FA5}">
                      <a16:colId xmlns:a16="http://schemas.microsoft.com/office/drawing/2014/main" val="2589919347"/>
                    </a:ext>
                  </a:extLst>
                </a:gridCol>
              </a:tblGrid>
              <a:tr h="39730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400" dirty="0">
                          <a:solidFill>
                            <a:schemeClr val="tx1"/>
                          </a:solidFill>
                        </a:rPr>
                        <a:t>기능 여부 검토사항 </a:t>
                      </a:r>
                    </a:p>
                  </a:txBody>
                  <a:tcPr marT="108000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56416293"/>
                  </a:ext>
                </a:extLst>
              </a:tr>
              <a:tr h="3734643">
                <a:tc>
                  <a:txBody>
                    <a:bodyPr/>
                    <a:lstStyle/>
                    <a:p>
                      <a:pPr marL="171450" indent="-171450" latinLnBrk="1">
                        <a:lnSpc>
                          <a:spcPct val="15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ko-KR" altLang="en-US" sz="1200" b="1" dirty="0">
                          <a:solidFill>
                            <a:schemeClr val="tx1"/>
                          </a:solidFill>
                        </a:rPr>
                        <a:t>현재 </a:t>
                      </a:r>
                      <a:r>
                        <a:rPr lang="en-US" altLang="ko-KR" sz="1200" b="1" dirty="0">
                          <a:solidFill>
                            <a:schemeClr val="tx1"/>
                          </a:solidFill>
                        </a:rPr>
                        <a:t>1/31 </a:t>
                      </a:r>
                      <a:r>
                        <a:rPr lang="ko-KR" altLang="en-US" sz="1200" b="1" dirty="0">
                          <a:solidFill>
                            <a:schemeClr val="tx1"/>
                          </a:solidFill>
                        </a:rPr>
                        <a:t>투어 마감되어 있는 상품이 </a:t>
                      </a:r>
                      <a:r>
                        <a:rPr lang="en-US" altLang="ko-KR" sz="1200" b="1" dirty="0">
                          <a:solidFill>
                            <a:schemeClr val="tx1"/>
                          </a:solidFill>
                        </a:rPr>
                        <a:t>80% </a:t>
                      </a:r>
                      <a:r>
                        <a:rPr lang="ko-KR" altLang="en-US" sz="1200" b="1" dirty="0">
                          <a:solidFill>
                            <a:schemeClr val="tx1"/>
                          </a:solidFill>
                        </a:rPr>
                        <a:t>이상이 출발확정으로 되어 있음</a:t>
                      </a:r>
                      <a:endParaRPr lang="en-US" altLang="ko-KR" sz="1200" b="1" dirty="0">
                        <a:solidFill>
                          <a:schemeClr val="tx1"/>
                        </a:solidFill>
                      </a:endParaRPr>
                    </a:p>
                    <a:p>
                      <a:pPr marL="171450" indent="-171450" latinLnBrk="1">
                        <a:lnSpc>
                          <a:spcPct val="15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ko-KR" altLang="en-US" sz="1200" b="1" dirty="0">
                          <a:solidFill>
                            <a:schemeClr val="tx1"/>
                          </a:solidFill>
                        </a:rPr>
                        <a:t>근데 마감 선택시에는 마감으로 보임</a:t>
                      </a:r>
                      <a:endParaRPr lang="en-US" altLang="ko-KR" sz="1200" b="1" dirty="0">
                        <a:solidFill>
                          <a:schemeClr val="tx1"/>
                        </a:solidFill>
                      </a:endParaRPr>
                    </a:p>
                    <a:p>
                      <a:pPr marL="171450" indent="-171450" latinLnBrk="1">
                        <a:lnSpc>
                          <a:spcPct val="15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ko-KR" altLang="en-US" sz="1200" b="1" dirty="0">
                          <a:solidFill>
                            <a:schemeClr val="tx1"/>
                          </a:solidFill>
                        </a:rPr>
                        <a:t>현재 상품 예약상태가 중복 데이터 값으로 잡혀 있음</a:t>
                      </a:r>
                      <a:endParaRPr lang="en-US" altLang="ko-KR" sz="1200" b="1" dirty="0">
                        <a:solidFill>
                          <a:schemeClr val="tx1"/>
                        </a:solidFill>
                      </a:endParaRPr>
                    </a:p>
                  </a:txBody>
                  <a:tcPr marL="216000">
                    <a:solidFill>
                      <a:srgbClr val="FFFFC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07113516"/>
                  </a:ext>
                </a:extLst>
              </a:tr>
            </a:tbl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1ED06CBA-CFE8-9731-017C-34BFB75A019E}"/>
              </a:ext>
            </a:extLst>
          </p:cNvPr>
          <p:cNvSpPr txBox="1"/>
          <p:nvPr/>
        </p:nvSpPr>
        <p:spPr>
          <a:xfrm>
            <a:off x="0" y="0"/>
            <a:ext cx="12192000" cy="369332"/>
          </a:xfrm>
          <a:prstGeom prst="rect">
            <a:avLst/>
          </a:prstGeom>
          <a:solidFill>
            <a:srgbClr val="00B0F0"/>
          </a:solidFill>
        </p:spPr>
        <p:txBody>
          <a:bodyPr wrap="square" lIns="720000" rtlCol="0">
            <a:spAutoFit/>
          </a:bodyPr>
          <a:lstStyle/>
          <a:p>
            <a:r>
              <a:rPr lang="en-US" altLang="ko-KR" b="1" dirty="0">
                <a:solidFill>
                  <a:schemeClr val="bg1"/>
                </a:solidFill>
              </a:rPr>
              <a:t>ADMIN-</a:t>
            </a:r>
            <a:r>
              <a:rPr lang="ko-KR" altLang="en-US" b="1" dirty="0">
                <a:solidFill>
                  <a:schemeClr val="bg1"/>
                </a:solidFill>
              </a:rPr>
              <a:t>예약관리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867F059-1465-6B25-7C1F-1D789C8B9AC8}"/>
              </a:ext>
            </a:extLst>
          </p:cNvPr>
          <p:cNvSpPr txBox="1"/>
          <p:nvPr/>
        </p:nvSpPr>
        <p:spPr>
          <a:xfrm>
            <a:off x="0" y="369332"/>
            <a:ext cx="12192000" cy="412590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txBody>
          <a:bodyPr wrap="square" lIns="720000" tIns="180000" rtlCol="0">
            <a:spAutoFit/>
          </a:bodyPr>
          <a:lstStyle/>
          <a:p>
            <a:r>
              <a:rPr lang="en-US" altLang="ko-KR" sz="1200" b="1" dirty="0"/>
              <a:t>ERP </a:t>
            </a:r>
            <a:r>
              <a:rPr lang="ko-KR" altLang="en-US" sz="1200" b="1" dirty="0"/>
              <a:t>예약관리</a:t>
            </a:r>
            <a:r>
              <a:rPr lang="en-US" altLang="ko-KR" sz="1200" b="1" dirty="0"/>
              <a:t>&gt; </a:t>
            </a:r>
            <a:r>
              <a:rPr lang="ko-KR" altLang="en-US" sz="1200" b="1" dirty="0"/>
              <a:t>출발일자별 예약현황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60E10B6-F391-E984-D871-9B4B0E69967D}"/>
              </a:ext>
            </a:extLst>
          </p:cNvPr>
          <p:cNvSpPr txBox="1"/>
          <p:nvPr/>
        </p:nvSpPr>
        <p:spPr>
          <a:xfrm>
            <a:off x="9205608" y="432663"/>
            <a:ext cx="298639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ko-KR" altLang="en-US" sz="1200" dirty="0" err="1"/>
              <a:t>검수자</a:t>
            </a:r>
            <a:r>
              <a:rPr lang="ko-KR" altLang="en-US" sz="1200" dirty="0"/>
              <a:t> </a:t>
            </a:r>
            <a:r>
              <a:rPr lang="en-US" altLang="ko-KR" sz="1200" dirty="0"/>
              <a:t>: </a:t>
            </a:r>
            <a:r>
              <a:rPr lang="ko-KR" altLang="en-US" sz="1200" dirty="0"/>
              <a:t>이주현   검수날짜</a:t>
            </a:r>
            <a:r>
              <a:rPr lang="en-US" altLang="ko-KR" sz="1200" dirty="0"/>
              <a:t> : 2026.01.31</a:t>
            </a:r>
            <a:endParaRPr lang="ko-KR" altLang="en-US" sz="1200" dirty="0"/>
          </a:p>
        </p:txBody>
      </p:sp>
      <p:sp>
        <p:nvSpPr>
          <p:cNvPr id="2" name="슬라이드 번호 개체 틀 1">
            <a:extLst>
              <a:ext uri="{FF2B5EF4-FFF2-40B4-BE49-F238E27FC236}">
                <a16:creationId xmlns:a16="http://schemas.microsoft.com/office/drawing/2014/main" id="{ED054600-AEE9-2FEE-F763-BF41519916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97498" y="6356350"/>
            <a:ext cx="656302" cy="365125"/>
          </a:xfrm>
        </p:spPr>
        <p:txBody>
          <a:bodyPr/>
          <a:lstStyle/>
          <a:p>
            <a:fld id="{85FC5C38-E953-43A3-AEC3-CD908A3DF6B8}" type="slidenum">
              <a:rPr lang="ko-KR" altLang="en-US" smtClean="0"/>
              <a:t>11</a:t>
            </a:fld>
            <a:endParaRPr lang="ko-KR" altLang="en-US" dirty="0"/>
          </a:p>
        </p:txBody>
      </p:sp>
      <p:sp>
        <p:nvSpPr>
          <p:cNvPr id="14" name="직사각형 13">
            <a:extLst>
              <a:ext uri="{FF2B5EF4-FFF2-40B4-BE49-F238E27FC236}">
                <a16:creationId xmlns:a16="http://schemas.microsoft.com/office/drawing/2014/main" id="{D9AC066D-7A3F-2AD1-AB75-AAD010B855D9}"/>
              </a:ext>
            </a:extLst>
          </p:cNvPr>
          <p:cNvSpPr/>
          <p:nvPr/>
        </p:nvSpPr>
        <p:spPr>
          <a:xfrm>
            <a:off x="4463845" y="1021945"/>
            <a:ext cx="2812026" cy="3054457"/>
          </a:xfrm>
          <a:prstGeom prst="rect">
            <a:avLst/>
          </a:prstGeom>
          <a:noFill/>
          <a:ln w="412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noFill/>
            </a:endParaRPr>
          </a:p>
        </p:txBody>
      </p:sp>
      <p:sp>
        <p:nvSpPr>
          <p:cNvPr id="11" name="직사각형 10">
            <a:extLst>
              <a:ext uri="{FF2B5EF4-FFF2-40B4-BE49-F238E27FC236}">
                <a16:creationId xmlns:a16="http://schemas.microsoft.com/office/drawing/2014/main" id="{20F045A4-F0C8-665F-0E71-3850136DEC43}"/>
              </a:ext>
            </a:extLst>
          </p:cNvPr>
          <p:cNvSpPr/>
          <p:nvPr/>
        </p:nvSpPr>
        <p:spPr>
          <a:xfrm>
            <a:off x="305343" y="4187590"/>
            <a:ext cx="742335" cy="235975"/>
          </a:xfrm>
          <a:prstGeom prst="rect">
            <a:avLst/>
          </a:prstGeom>
          <a:noFill/>
          <a:ln w="412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noFill/>
            </a:endParaRPr>
          </a:p>
        </p:txBody>
      </p:sp>
      <p:pic>
        <p:nvPicPr>
          <p:cNvPr id="3" name="그림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36168" y="2649397"/>
            <a:ext cx="3942617" cy="4441634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6" name="직사각형 5"/>
          <p:cNvSpPr/>
          <p:nvPr/>
        </p:nvSpPr>
        <p:spPr>
          <a:xfrm>
            <a:off x="7715250" y="2981325"/>
            <a:ext cx="3543300" cy="5429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200" b="1" dirty="0" smtClean="0"/>
              <a:t>이전에 처리된 내용입니다</a:t>
            </a:r>
            <a:r>
              <a:rPr lang="en-US" altLang="ko-KR" sz="1200" b="1" dirty="0" smtClean="0"/>
              <a:t>.</a:t>
            </a:r>
            <a:br>
              <a:rPr lang="en-US" altLang="ko-KR" sz="1200" b="1" dirty="0" smtClean="0"/>
            </a:br>
            <a:r>
              <a:rPr lang="ko-KR" altLang="en-US" sz="1200" b="1" dirty="0" smtClean="0"/>
              <a:t>현재</a:t>
            </a:r>
            <a:r>
              <a:rPr lang="en-US" altLang="ko-KR" sz="1200" b="1" dirty="0" smtClean="0"/>
              <a:t>(02.01) </a:t>
            </a:r>
            <a:r>
              <a:rPr lang="ko-KR" altLang="en-US" sz="1200" b="1" dirty="0" err="1" smtClean="0"/>
              <a:t>확인시</a:t>
            </a:r>
            <a:r>
              <a:rPr lang="ko-KR" altLang="en-US" sz="1200" b="1" dirty="0" smtClean="0"/>
              <a:t> </a:t>
            </a:r>
            <a:r>
              <a:rPr lang="en-US" altLang="ko-KR" sz="1200" b="1" dirty="0" smtClean="0"/>
              <a:t>90%</a:t>
            </a:r>
            <a:r>
              <a:rPr lang="ko-KR" altLang="en-US" sz="1200" b="1" dirty="0" smtClean="0"/>
              <a:t>가 마감으로 나옵니다</a:t>
            </a:r>
            <a:r>
              <a:rPr lang="en-US" altLang="ko-KR" sz="1200" b="1" dirty="0" smtClean="0"/>
              <a:t>.</a:t>
            </a:r>
            <a:endParaRPr lang="ko-KR" altLang="en-US" sz="1200" b="1" dirty="0"/>
          </a:p>
        </p:txBody>
      </p:sp>
      <p:cxnSp>
        <p:nvCxnSpPr>
          <p:cNvPr id="10" name="꺾인 연결선 9"/>
          <p:cNvCxnSpPr>
            <a:stCxn id="3" idx="3"/>
          </p:cNvCxnSpPr>
          <p:nvPr/>
        </p:nvCxnSpPr>
        <p:spPr>
          <a:xfrm flipV="1">
            <a:off x="5078785" y="3305175"/>
            <a:ext cx="2741240" cy="1565039"/>
          </a:xfrm>
          <a:prstGeom prst="bentConnector3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0317802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F9483F6-F2DC-E521-FD2E-4A72C9ADF8D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81CD4A32-66F3-2C72-79A6-CDE9DABBFF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70235"/>
            <a:ext cx="7275871" cy="2800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3" name="표 12">
            <a:extLst>
              <a:ext uri="{FF2B5EF4-FFF2-40B4-BE49-F238E27FC236}">
                <a16:creationId xmlns:a16="http://schemas.microsoft.com/office/drawing/2014/main" id="{267B1D60-6A90-C404-C053-EE97C574E08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19517114"/>
              </p:ext>
            </p:extLst>
          </p:nvPr>
        </p:nvGraphicFramePr>
        <p:xfrm>
          <a:off x="7364361" y="1021945"/>
          <a:ext cx="4522296" cy="413194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22296">
                  <a:extLst>
                    <a:ext uri="{9D8B030D-6E8A-4147-A177-3AD203B41FA5}">
                      <a16:colId xmlns:a16="http://schemas.microsoft.com/office/drawing/2014/main" val="2589919347"/>
                    </a:ext>
                  </a:extLst>
                </a:gridCol>
              </a:tblGrid>
              <a:tr h="39730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400" dirty="0">
                          <a:solidFill>
                            <a:schemeClr val="tx1"/>
                          </a:solidFill>
                        </a:rPr>
                        <a:t>기능 여부 검토사항 </a:t>
                      </a:r>
                    </a:p>
                  </a:txBody>
                  <a:tcPr marT="108000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56416293"/>
                  </a:ext>
                </a:extLst>
              </a:tr>
              <a:tr h="3734643">
                <a:tc>
                  <a:txBody>
                    <a:bodyPr/>
                    <a:lstStyle/>
                    <a:p>
                      <a:pPr marL="171450" indent="-171450" latinLnBrk="1">
                        <a:lnSpc>
                          <a:spcPct val="15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ko-KR" altLang="en-US" sz="1200" b="1" dirty="0">
                          <a:solidFill>
                            <a:schemeClr val="tx1"/>
                          </a:solidFill>
                        </a:rPr>
                        <a:t>날짜별 예약내역 중에서 결제취소 하신 고객님 도 미결제 인원수에 </a:t>
                      </a:r>
                      <a:r>
                        <a:rPr lang="ko-KR" altLang="en-US" sz="1200" b="1" dirty="0" err="1">
                          <a:solidFill>
                            <a:schemeClr val="tx1"/>
                          </a:solidFill>
                        </a:rPr>
                        <a:t>포함되서</a:t>
                      </a:r>
                      <a:r>
                        <a:rPr lang="ko-KR" altLang="en-US" sz="1200" b="1" dirty="0">
                          <a:solidFill>
                            <a:schemeClr val="tx1"/>
                          </a:solidFill>
                        </a:rPr>
                        <a:t> 보임</a:t>
                      </a:r>
                      <a:endParaRPr lang="en-US" altLang="ko-KR" sz="1200" b="1" dirty="0">
                        <a:solidFill>
                          <a:schemeClr val="tx1"/>
                        </a:solidFill>
                      </a:endParaRPr>
                    </a:p>
                    <a:p>
                      <a:pPr marL="171450" indent="-171450" latinLnBrk="1">
                        <a:lnSpc>
                          <a:spcPct val="15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ko-KR" altLang="en-US" sz="1200" b="1" dirty="0">
                          <a:solidFill>
                            <a:schemeClr val="tx1"/>
                          </a:solidFill>
                        </a:rPr>
                        <a:t>원래 결제취소하신 고객님은 표시가 </a:t>
                      </a:r>
                      <a:r>
                        <a:rPr lang="ko-KR" altLang="en-US" sz="1200" b="1" dirty="0" err="1">
                          <a:solidFill>
                            <a:schemeClr val="tx1"/>
                          </a:solidFill>
                        </a:rPr>
                        <a:t>안되어있었음</a:t>
                      </a:r>
                      <a:endParaRPr lang="en-US" altLang="ko-KR" sz="1200" b="1" dirty="0">
                        <a:solidFill>
                          <a:schemeClr val="tx1"/>
                        </a:solidFill>
                      </a:endParaRPr>
                    </a:p>
                    <a:p>
                      <a:pPr marL="171450" indent="-171450" latinLnBrk="1">
                        <a:lnSpc>
                          <a:spcPct val="15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ko-KR" altLang="en-US" sz="1200" b="1" dirty="0">
                          <a:solidFill>
                            <a:schemeClr val="tx1"/>
                          </a:solidFill>
                        </a:rPr>
                        <a:t>결제취소 </a:t>
                      </a:r>
                      <a:r>
                        <a:rPr lang="ko-KR" altLang="en-US" sz="1200" b="1" dirty="0" err="1">
                          <a:solidFill>
                            <a:schemeClr val="tx1"/>
                          </a:solidFill>
                        </a:rPr>
                        <a:t>고객님이랑</a:t>
                      </a:r>
                      <a:r>
                        <a:rPr lang="ko-KR" altLang="en-US" sz="1200" b="1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ko-KR" altLang="en-US" sz="1200" b="1" dirty="0" err="1">
                          <a:solidFill>
                            <a:schemeClr val="tx1"/>
                          </a:solidFill>
                        </a:rPr>
                        <a:t>미입급</a:t>
                      </a:r>
                      <a:r>
                        <a:rPr lang="ko-KR" altLang="en-US" sz="1200" b="1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ko-KR" altLang="en-US" sz="1200" b="1" dirty="0" err="1">
                          <a:solidFill>
                            <a:schemeClr val="tx1"/>
                          </a:solidFill>
                        </a:rPr>
                        <a:t>고객님이랑</a:t>
                      </a:r>
                      <a:r>
                        <a:rPr lang="ko-KR" altLang="en-US" sz="1200" b="1" dirty="0">
                          <a:solidFill>
                            <a:schemeClr val="tx1"/>
                          </a:solidFill>
                        </a:rPr>
                        <a:t> 구별이 안됨</a:t>
                      </a:r>
                      <a:r>
                        <a:rPr lang="en-US" altLang="ko-KR" sz="1200" b="1" dirty="0">
                          <a:solidFill>
                            <a:schemeClr val="tx1"/>
                          </a:solidFill>
                        </a:rPr>
                        <a:t>!!</a:t>
                      </a:r>
                    </a:p>
                  </a:txBody>
                  <a:tcPr marL="216000">
                    <a:solidFill>
                      <a:srgbClr val="FFFFC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07113516"/>
                  </a:ext>
                </a:extLst>
              </a:tr>
            </a:tbl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5271B541-0690-86CF-C51D-E533FB2CF9CD}"/>
              </a:ext>
            </a:extLst>
          </p:cNvPr>
          <p:cNvSpPr txBox="1"/>
          <p:nvPr/>
        </p:nvSpPr>
        <p:spPr>
          <a:xfrm>
            <a:off x="0" y="0"/>
            <a:ext cx="12192000" cy="369332"/>
          </a:xfrm>
          <a:prstGeom prst="rect">
            <a:avLst/>
          </a:prstGeom>
          <a:solidFill>
            <a:srgbClr val="00B0F0"/>
          </a:solidFill>
        </p:spPr>
        <p:txBody>
          <a:bodyPr wrap="square" lIns="720000" rtlCol="0">
            <a:spAutoFit/>
          </a:bodyPr>
          <a:lstStyle/>
          <a:p>
            <a:r>
              <a:rPr lang="en-US" altLang="ko-KR" b="1" dirty="0">
                <a:solidFill>
                  <a:schemeClr val="bg1"/>
                </a:solidFill>
              </a:rPr>
              <a:t>ADMIN-</a:t>
            </a:r>
            <a:r>
              <a:rPr lang="ko-KR" altLang="en-US" b="1" dirty="0">
                <a:solidFill>
                  <a:schemeClr val="bg1"/>
                </a:solidFill>
              </a:rPr>
              <a:t>예약관리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024BB4A-484B-1C1B-BB6B-446023086C3D}"/>
              </a:ext>
            </a:extLst>
          </p:cNvPr>
          <p:cNvSpPr txBox="1"/>
          <p:nvPr/>
        </p:nvSpPr>
        <p:spPr>
          <a:xfrm>
            <a:off x="0" y="369332"/>
            <a:ext cx="12192000" cy="412590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txBody>
          <a:bodyPr wrap="square" lIns="720000" tIns="180000" rtlCol="0">
            <a:spAutoFit/>
          </a:bodyPr>
          <a:lstStyle/>
          <a:p>
            <a:r>
              <a:rPr lang="en-US" altLang="ko-KR" sz="1200" b="1" dirty="0"/>
              <a:t>ERP </a:t>
            </a:r>
            <a:r>
              <a:rPr lang="ko-KR" altLang="en-US" sz="1200" b="1" dirty="0"/>
              <a:t>예약관리</a:t>
            </a:r>
            <a:r>
              <a:rPr lang="en-US" altLang="ko-KR" sz="1200" b="1" dirty="0"/>
              <a:t>&gt; </a:t>
            </a:r>
            <a:r>
              <a:rPr lang="ko-KR" altLang="en-US" sz="1200" b="1" dirty="0"/>
              <a:t>출발일자별 예약현황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7F2F5D0-DF88-BB9E-C440-C902954255AD}"/>
              </a:ext>
            </a:extLst>
          </p:cNvPr>
          <p:cNvSpPr txBox="1"/>
          <p:nvPr/>
        </p:nvSpPr>
        <p:spPr>
          <a:xfrm>
            <a:off x="9205608" y="432663"/>
            <a:ext cx="298639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ko-KR" altLang="en-US" sz="1200" dirty="0" err="1"/>
              <a:t>검수자</a:t>
            </a:r>
            <a:r>
              <a:rPr lang="ko-KR" altLang="en-US" sz="1200" dirty="0"/>
              <a:t> </a:t>
            </a:r>
            <a:r>
              <a:rPr lang="en-US" altLang="ko-KR" sz="1200" dirty="0"/>
              <a:t>: </a:t>
            </a:r>
            <a:r>
              <a:rPr lang="ko-KR" altLang="en-US" sz="1200" dirty="0"/>
              <a:t>이주현   검수날짜</a:t>
            </a:r>
            <a:r>
              <a:rPr lang="en-US" altLang="ko-KR" sz="1200" dirty="0"/>
              <a:t> : 2026.01.31</a:t>
            </a:r>
            <a:endParaRPr lang="ko-KR" altLang="en-US" sz="1200" dirty="0"/>
          </a:p>
        </p:txBody>
      </p:sp>
      <p:sp>
        <p:nvSpPr>
          <p:cNvPr id="2" name="슬라이드 번호 개체 틀 1">
            <a:extLst>
              <a:ext uri="{FF2B5EF4-FFF2-40B4-BE49-F238E27FC236}">
                <a16:creationId xmlns:a16="http://schemas.microsoft.com/office/drawing/2014/main" id="{ABFFBDD9-F0D8-1EF2-8BA2-DA984CE491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97498" y="6356350"/>
            <a:ext cx="656302" cy="365125"/>
          </a:xfrm>
        </p:spPr>
        <p:txBody>
          <a:bodyPr/>
          <a:lstStyle/>
          <a:p>
            <a:fld id="{85FC5C38-E953-43A3-AEC3-CD908A3DF6B8}" type="slidenum">
              <a:rPr lang="ko-KR" altLang="en-US" smtClean="0"/>
              <a:t>12</a:t>
            </a:fld>
            <a:endParaRPr lang="ko-KR" altLang="en-US" dirty="0"/>
          </a:p>
        </p:txBody>
      </p:sp>
      <p:sp>
        <p:nvSpPr>
          <p:cNvPr id="3" name="직사각형 2"/>
          <p:cNvSpPr/>
          <p:nvPr/>
        </p:nvSpPr>
        <p:spPr>
          <a:xfrm>
            <a:off x="9458325" y="2590800"/>
            <a:ext cx="2000250" cy="3714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100" dirty="0" smtClean="0"/>
              <a:t>처리완료</a:t>
            </a:r>
            <a:endParaRPr lang="ko-KR" altLang="en-US" sz="1100" dirty="0"/>
          </a:p>
        </p:txBody>
      </p:sp>
    </p:spTree>
    <p:extLst>
      <p:ext uri="{BB962C8B-B14F-4D97-AF65-F5344CB8AC3E}">
        <p14:creationId xmlns:p14="http://schemas.microsoft.com/office/powerpoint/2010/main" val="386445389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99A9E0B-F094-6558-58B6-A5B973AD820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표 12">
            <a:extLst>
              <a:ext uri="{FF2B5EF4-FFF2-40B4-BE49-F238E27FC236}">
                <a16:creationId xmlns:a16="http://schemas.microsoft.com/office/drawing/2014/main" id="{B8163C09-A776-27FA-62E0-F4A07913770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87389264"/>
              </p:ext>
            </p:extLst>
          </p:nvPr>
        </p:nvGraphicFramePr>
        <p:xfrm>
          <a:off x="7364361" y="1021945"/>
          <a:ext cx="4522296" cy="413194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22296">
                  <a:extLst>
                    <a:ext uri="{9D8B030D-6E8A-4147-A177-3AD203B41FA5}">
                      <a16:colId xmlns:a16="http://schemas.microsoft.com/office/drawing/2014/main" val="2589919347"/>
                    </a:ext>
                  </a:extLst>
                </a:gridCol>
              </a:tblGrid>
              <a:tr h="39730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400" dirty="0">
                          <a:solidFill>
                            <a:schemeClr val="tx1"/>
                          </a:solidFill>
                        </a:rPr>
                        <a:t>기능 여부 검토사항 </a:t>
                      </a:r>
                    </a:p>
                  </a:txBody>
                  <a:tcPr marT="108000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56416293"/>
                  </a:ext>
                </a:extLst>
              </a:tr>
              <a:tr h="3734643">
                <a:tc>
                  <a:txBody>
                    <a:bodyPr/>
                    <a:lstStyle/>
                    <a:p>
                      <a:pPr marL="171450" indent="-171450" latinLnBrk="1">
                        <a:lnSpc>
                          <a:spcPct val="15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ko-KR" altLang="en-US" sz="1200" b="1" dirty="0">
                          <a:solidFill>
                            <a:schemeClr val="tx1"/>
                          </a:solidFill>
                        </a:rPr>
                        <a:t>예약을 할 때 좌석이 비어 있으면 자동으로 </a:t>
                      </a:r>
                      <a:r>
                        <a:rPr lang="en-US" altLang="ko-KR" sz="1200" b="1" dirty="0">
                          <a:solidFill>
                            <a:schemeClr val="tx1"/>
                          </a:solidFill>
                        </a:rPr>
                        <a:t>1</a:t>
                      </a:r>
                      <a:r>
                        <a:rPr lang="ko-KR" altLang="en-US" sz="1200" b="1" dirty="0">
                          <a:solidFill>
                            <a:schemeClr val="tx1"/>
                          </a:solidFill>
                        </a:rPr>
                        <a:t>번</a:t>
                      </a:r>
                      <a:r>
                        <a:rPr lang="en-US" altLang="ko-KR" sz="1200" b="1" dirty="0">
                          <a:solidFill>
                            <a:schemeClr val="tx1"/>
                          </a:solidFill>
                        </a:rPr>
                        <a:t>,2</a:t>
                      </a:r>
                      <a:r>
                        <a:rPr lang="ko-KR" altLang="en-US" sz="1200" b="1" dirty="0">
                          <a:solidFill>
                            <a:schemeClr val="tx1"/>
                          </a:solidFill>
                        </a:rPr>
                        <a:t>번으로 배정이 되어야 하는데 </a:t>
                      </a:r>
                      <a:r>
                        <a:rPr lang="en-US" altLang="ko-KR" sz="1200" b="1" dirty="0">
                          <a:solidFill>
                            <a:schemeClr val="tx1"/>
                          </a:solidFill>
                        </a:rPr>
                        <a:t>2</a:t>
                      </a:r>
                      <a:r>
                        <a:rPr lang="ko-KR" altLang="en-US" sz="1200" b="1" dirty="0">
                          <a:solidFill>
                            <a:schemeClr val="tx1"/>
                          </a:solidFill>
                        </a:rPr>
                        <a:t>번</a:t>
                      </a:r>
                      <a:r>
                        <a:rPr lang="en-US" altLang="ko-KR" sz="1200" b="1" dirty="0">
                          <a:solidFill>
                            <a:schemeClr val="tx1"/>
                          </a:solidFill>
                        </a:rPr>
                        <a:t>,4</a:t>
                      </a:r>
                      <a:r>
                        <a:rPr lang="ko-KR" altLang="en-US" sz="1200" b="1" dirty="0">
                          <a:solidFill>
                            <a:schemeClr val="tx1"/>
                          </a:solidFill>
                        </a:rPr>
                        <a:t>번으로 기본 지정이 됨</a:t>
                      </a:r>
                      <a:endParaRPr lang="en-US" altLang="ko-KR" sz="1200" b="1" dirty="0">
                        <a:solidFill>
                          <a:schemeClr val="tx1"/>
                        </a:solidFill>
                      </a:endParaRPr>
                    </a:p>
                    <a:p>
                      <a:pPr marL="171450" indent="-171450" latinLnBrk="1">
                        <a:lnSpc>
                          <a:spcPct val="15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ko-KR" altLang="en-US" sz="1200" b="1" dirty="0">
                          <a:solidFill>
                            <a:schemeClr val="tx1"/>
                          </a:solidFill>
                        </a:rPr>
                        <a:t>좌석이 비어 있으면 자동으로 </a:t>
                      </a:r>
                      <a:r>
                        <a:rPr lang="en-US" altLang="ko-KR" sz="1200" b="1" dirty="0">
                          <a:solidFill>
                            <a:schemeClr val="tx1"/>
                          </a:solidFill>
                        </a:rPr>
                        <a:t>1</a:t>
                      </a:r>
                      <a:r>
                        <a:rPr lang="ko-KR" altLang="en-US" sz="1200" b="1" dirty="0">
                          <a:solidFill>
                            <a:schemeClr val="tx1"/>
                          </a:solidFill>
                        </a:rPr>
                        <a:t>번</a:t>
                      </a:r>
                      <a:r>
                        <a:rPr lang="en-US" altLang="ko-KR" sz="1200" b="1" dirty="0">
                          <a:solidFill>
                            <a:schemeClr val="tx1"/>
                          </a:solidFill>
                        </a:rPr>
                        <a:t>, 2</a:t>
                      </a:r>
                      <a:r>
                        <a:rPr lang="ko-KR" altLang="en-US" sz="1200" b="1" dirty="0">
                          <a:solidFill>
                            <a:schemeClr val="tx1"/>
                          </a:solidFill>
                        </a:rPr>
                        <a:t>번으로 셋팅이 되어 있어야 </a:t>
                      </a:r>
                      <a:r>
                        <a:rPr lang="ko-KR" altLang="en-US" sz="1200" b="1" dirty="0" err="1">
                          <a:solidFill>
                            <a:schemeClr val="tx1"/>
                          </a:solidFill>
                        </a:rPr>
                        <a:t>하는게</a:t>
                      </a:r>
                      <a:r>
                        <a:rPr lang="ko-KR" altLang="en-US" sz="1200" b="1" dirty="0">
                          <a:solidFill>
                            <a:schemeClr val="tx1"/>
                          </a:solidFill>
                        </a:rPr>
                        <a:t> 맞음</a:t>
                      </a:r>
                      <a:endParaRPr lang="en-US" altLang="ko-KR" sz="1200" b="1" dirty="0">
                        <a:solidFill>
                          <a:schemeClr val="tx1"/>
                        </a:solidFill>
                      </a:endParaRPr>
                    </a:p>
                  </a:txBody>
                  <a:tcPr marL="216000">
                    <a:solidFill>
                      <a:srgbClr val="FFFFC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07113516"/>
                  </a:ext>
                </a:extLst>
              </a:tr>
            </a:tbl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2FE45280-8262-E6AB-975F-257FF5EC1906}"/>
              </a:ext>
            </a:extLst>
          </p:cNvPr>
          <p:cNvSpPr txBox="1"/>
          <p:nvPr/>
        </p:nvSpPr>
        <p:spPr>
          <a:xfrm>
            <a:off x="0" y="0"/>
            <a:ext cx="12192000" cy="369332"/>
          </a:xfrm>
          <a:prstGeom prst="rect">
            <a:avLst/>
          </a:prstGeom>
          <a:solidFill>
            <a:srgbClr val="00B0F0"/>
          </a:solidFill>
        </p:spPr>
        <p:txBody>
          <a:bodyPr wrap="square" lIns="720000" rtlCol="0">
            <a:spAutoFit/>
          </a:bodyPr>
          <a:lstStyle/>
          <a:p>
            <a:r>
              <a:rPr lang="en-US" altLang="ko-KR" b="1" dirty="0">
                <a:solidFill>
                  <a:schemeClr val="bg1"/>
                </a:solidFill>
              </a:rPr>
              <a:t>ADMIN-</a:t>
            </a:r>
            <a:r>
              <a:rPr lang="ko-KR" altLang="en-US" b="1" dirty="0">
                <a:solidFill>
                  <a:schemeClr val="bg1"/>
                </a:solidFill>
              </a:rPr>
              <a:t>예약관리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34DFB04-95F9-E0CF-C505-3FF73BD8ABAD}"/>
              </a:ext>
            </a:extLst>
          </p:cNvPr>
          <p:cNvSpPr txBox="1"/>
          <p:nvPr/>
        </p:nvSpPr>
        <p:spPr>
          <a:xfrm>
            <a:off x="0" y="369332"/>
            <a:ext cx="12192000" cy="412590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txBody>
          <a:bodyPr wrap="square" lIns="720000" tIns="180000" rtlCol="0">
            <a:spAutoFit/>
          </a:bodyPr>
          <a:lstStyle/>
          <a:p>
            <a:r>
              <a:rPr lang="en-US" altLang="ko-KR" sz="1200" b="1" dirty="0"/>
              <a:t>ERP </a:t>
            </a:r>
            <a:r>
              <a:rPr lang="ko-KR" altLang="en-US" sz="1200" b="1" dirty="0"/>
              <a:t>예약관리</a:t>
            </a:r>
            <a:r>
              <a:rPr lang="en-US" altLang="ko-KR" sz="1200" b="1" dirty="0"/>
              <a:t>&gt; </a:t>
            </a:r>
            <a:r>
              <a:rPr lang="ko-KR" altLang="en-US" sz="1200" b="1" dirty="0"/>
              <a:t>출발일자별 예약현황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E4FB343-DD43-98C3-3603-E6DFCF43241D}"/>
              </a:ext>
            </a:extLst>
          </p:cNvPr>
          <p:cNvSpPr txBox="1"/>
          <p:nvPr/>
        </p:nvSpPr>
        <p:spPr>
          <a:xfrm>
            <a:off x="9205608" y="432663"/>
            <a:ext cx="298639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ko-KR" altLang="en-US" sz="1200" dirty="0" err="1"/>
              <a:t>검수자</a:t>
            </a:r>
            <a:r>
              <a:rPr lang="ko-KR" altLang="en-US" sz="1200" dirty="0"/>
              <a:t> </a:t>
            </a:r>
            <a:r>
              <a:rPr lang="en-US" altLang="ko-KR" sz="1200" dirty="0"/>
              <a:t>: </a:t>
            </a:r>
            <a:r>
              <a:rPr lang="ko-KR" altLang="en-US" sz="1200" dirty="0"/>
              <a:t>이주현   검수날짜</a:t>
            </a:r>
            <a:r>
              <a:rPr lang="en-US" altLang="ko-KR" sz="1200" dirty="0"/>
              <a:t> : 2026.01.31</a:t>
            </a:r>
            <a:endParaRPr lang="ko-KR" altLang="en-US" sz="1200" dirty="0"/>
          </a:p>
        </p:txBody>
      </p:sp>
      <p:sp>
        <p:nvSpPr>
          <p:cNvPr id="2" name="슬라이드 번호 개체 틀 1">
            <a:extLst>
              <a:ext uri="{FF2B5EF4-FFF2-40B4-BE49-F238E27FC236}">
                <a16:creationId xmlns:a16="http://schemas.microsoft.com/office/drawing/2014/main" id="{28CBB14D-5B9E-03CD-D97A-C380BA0F07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97498" y="6356350"/>
            <a:ext cx="656302" cy="365125"/>
          </a:xfrm>
        </p:spPr>
        <p:txBody>
          <a:bodyPr/>
          <a:lstStyle/>
          <a:p>
            <a:fld id="{85FC5C38-E953-43A3-AEC3-CD908A3DF6B8}" type="slidenum">
              <a:rPr lang="ko-KR" altLang="en-US" smtClean="0"/>
              <a:t>13</a:t>
            </a:fld>
            <a:endParaRPr lang="ko-KR" altLang="en-US" dirty="0"/>
          </a:p>
        </p:txBody>
      </p:sp>
      <p:pic>
        <p:nvPicPr>
          <p:cNvPr id="6" name="그림 5" descr="텍스트, 스크린샷, 소프트웨어, 컴퓨터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F4F3387A-393B-EF20-DC57-0755377C86F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3883" y="993828"/>
            <a:ext cx="7141652" cy="5011936"/>
          </a:xfrm>
          <a:prstGeom prst="rect">
            <a:avLst/>
          </a:prstGeom>
        </p:spPr>
      </p:pic>
      <p:sp>
        <p:nvSpPr>
          <p:cNvPr id="7" name="직사각형 6">
            <a:extLst>
              <a:ext uri="{FF2B5EF4-FFF2-40B4-BE49-F238E27FC236}">
                <a16:creationId xmlns:a16="http://schemas.microsoft.com/office/drawing/2014/main" id="{1859FAB8-225D-1107-50EE-47406555128D}"/>
              </a:ext>
            </a:extLst>
          </p:cNvPr>
          <p:cNvSpPr/>
          <p:nvPr/>
        </p:nvSpPr>
        <p:spPr>
          <a:xfrm>
            <a:off x="1131253" y="2112984"/>
            <a:ext cx="835199" cy="905519"/>
          </a:xfrm>
          <a:prstGeom prst="rect">
            <a:avLst/>
          </a:prstGeom>
          <a:noFill/>
          <a:ln w="412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noFill/>
            </a:endParaRPr>
          </a:p>
        </p:txBody>
      </p:sp>
      <p:sp>
        <p:nvSpPr>
          <p:cNvPr id="10" name="직사각형 9"/>
          <p:cNvSpPr/>
          <p:nvPr/>
        </p:nvSpPr>
        <p:spPr>
          <a:xfrm>
            <a:off x="7724758" y="2915522"/>
            <a:ext cx="2972740" cy="465853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en-US" sz="1100" b="1" dirty="0" smtClean="0"/>
              <a:t>내용을 이해하지 못했습니다</a:t>
            </a:r>
            <a:r>
              <a:rPr lang="en-US" altLang="ko-KR" sz="1100" b="1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6888515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801DCD5-8855-EE00-F317-C2C38D88B4E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6A591C7-3C7F-ABCF-C0DA-754061C80CE9}"/>
              </a:ext>
            </a:extLst>
          </p:cNvPr>
          <p:cNvSpPr txBox="1"/>
          <p:nvPr/>
        </p:nvSpPr>
        <p:spPr>
          <a:xfrm>
            <a:off x="1478390" y="2921169"/>
            <a:ext cx="9235220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6000"/>
              <a:t>예약관리</a:t>
            </a:r>
            <a:r>
              <a:rPr lang="en-US" altLang="ko-KR" sz="6000" dirty="0"/>
              <a:t>-</a:t>
            </a:r>
            <a:r>
              <a:rPr lang="ko-KR" altLang="en-US" sz="6000" dirty="0"/>
              <a:t>개인별 예약현황</a:t>
            </a:r>
          </a:p>
        </p:txBody>
      </p:sp>
    </p:spTree>
    <p:extLst>
      <p:ext uri="{BB962C8B-B14F-4D97-AF65-F5344CB8AC3E}">
        <p14:creationId xmlns:p14="http://schemas.microsoft.com/office/powerpoint/2010/main" val="1330162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6D553B8-569B-0E69-2CC0-50F18230F48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그림 5" descr="텍스트, 스크린샷, 번호, 소프트웨어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67627A37-30AE-B271-CA59-7F4424539EF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9695" y="1021945"/>
            <a:ext cx="5790657" cy="4004961"/>
          </a:xfrm>
          <a:prstGeom prst="rect">
            <a:avLst/>
          </a:prstGeom>
        </p:spPr>
      </p:pic>
      <p:graphicFrame>
        <p:nvGraphicFramePr>
          <p:cNvPr id="13" name="표 12">
            <a:extLst>
              <a:ext uri="{FF2B5EF4-FFF2-40B4-BE49-F238E27FC236}">
                <a16:creationId xmlns:a16="http://schemas.microsoft.com/office/drawing/2014/main" id="{A900580D-9CEF-4A98-7B5D-85623F7EA15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65719390"/>
              </p:ext>
            </p:extLst>
          </p:nvPr>
        </p:nvGraphicFramePr>
        <p:xfrm>
          <a:off x="6096000" y="1021945"/>
          <a:ext cx="5790657" cy="413194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90657">
                  <a:extLst>
                    <a:ext uri="{9D8B030D-6E8A-4147-A177-3AD203B41FA5}">
                      <a16:colId xmlns:a16="http://schemas.microsoft.com/office/drawing/2014/main" val="2589919347"/>
                    </a:ext>
                  </a:extLst>
                </a:gridCol>
              </a:tblGrid>
              <a:tr h="39730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400" dirty="0">
                          <a:solidFill>
                            <a:schemeClr val="tx1"/>
                          </a:solidFill>
                        </a:rPr>
                        <a:t>기능 여부 검토사항 </a:t>
                      </a:r>
                    </a:p>
                  </a:txBody>
                  <a:tcPr marT="108000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56416293"/>
                  </a:ext>
                </a:extLst>
              </a:tr>
              <a:tr h="3734643">
                <a:tc>
                  <a:txBody>
                    <a:bodyPr/>
                    <a:lstStyle/>
                    <a:p>
                      <a:pPr marL="171450" indent="-171450" latinLnBrk="1">
                        <a:lnSpc>
                          <a:spcPct val="15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ko-KR" altLang="en-US" sz="1200" b="1" dirty="0">
                          <a:solidFill>
                            <a:schemeClr val="tx1"/>
                          </a:solidFill>
                        </a:rPr>
                        <a:t>개인별에서 예약을 진행 할 때 인원수 </a:t>
                      </a:r>
                      <a:r>
                        <a:rPr lang="en-US" altLang="ko-KR" sz="1200" b="1" dirty="0">
                          <a:solidFill>
                            <a:schemeClr val="tx1"/>
                          </a:solidFill>
                        </a:rPr>
                        <a:t>2</a:t>
                      </a:r>
                      <a:r>
                        <a:rPr lang="ko-KR" altLang="en-US" sz="1200" b="1" dirty="0">
                          <a:solidFill>
                            <a:schemeClr val="tx1"/>
                          </a:solidFill>
                        </a:rPr>
                        <a:t>명 선택 후 탑승지가 자동으로 시청역으로 </a:t>
                      </a:r>
                      <a:r>
                        <a:rPr lang="ko-KR" altLang="en-US" sz="1200" b="1" dirty="0" err="1">
                          <a:solidFill>
                            <a:schemeClr val="tx1"/>
                          </a:solidFill>
                        </a:rPr>
                        <a:t>배정되는거</a:t>
                      </a:r>
                      <a:r>
                        <a:rPr lang="ko-KR" altLang="en-US" sz="1200" b="1" dirty="0">
                          <a:solidFill>
                            <a:schemeClr val="tx1"/>
                          </a:solidFill>
                        </a:rPr>
                        <a:t> 확인이 됨</a:t>
                      </a:r>
                      <a:endParaRPr lang="en-US" altLang="ko-KR" sz="1200" b="1" dirty="0">
                        <a:solidFill>
                          <a:schemeClr val="tx1"/>
                        </a:solidFill>
                      </a:endParaRPr>
                    </a:p>
                    <a:p>
                      <a:pPr marL="171450" indent="-171450" latinLnBrk="1">
                        <a:lnSpc>
                          <a:spcPct val="15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ko-KR" altLang="en-US" sz="1200" b="1" dirty="0">
                          <a:solidFill>
                            <a:schemeClr val="tx1"/>
                          </a:solidFill>
                        </a:rPr>
                        <a:t>모르고 한 개 추가를 하게 되면 탑승지가 현재 보유하고 있는 전체 탑승지가 다 보임 → </a:t>
                      </a:r>
                      <a:r>
                        <a:rPr lang="ko-KR" altLang="en-US" sz="1200" b="1" dirty="0" err="1">
                          <a:solidFill>
                            <a:schemeClr val="tx1"/>
                          </a:solidFill>
                        </a:rPr>
                        <a:t>이부분</a:t>
                      </a:r>
                      <a:r>
                        <a:rPr lang="ko-KR" altLang="en-US" sz="1200" b="1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altLang="ko-KR" sz="1200" b="1" dirty="0">
                          <a:solidFill>
                            <a:schemeClr val="tx1"/>
                          </a:solidFill>
                        </a:rPr>
                        <a:t>“</a:t>
                      </a:r>
                      <a:r>
                        <a:rPr lang="ko-KR" altLang="en-US" sz="1200" b="1" dirty="0">
                          <a:solidFill>
                            <a:schemeClr val="tx1"/>
                          </a:solidFill>
                        </a:rPr>
                        <a:t>탑승지 일괄선택</a:t>
                      </a:r>
                      <a:r>
                        <a:rPr lang="en-US" altLang="ko-KR" sz="1200" b="1" dirty="0">
                          <a:solidFill>
                            <a:schemeClr val="tx1"/>
                          </a:solidFill>
                        </a:rPr>
                        <a:t>”</a:t>
                      </a:r>
                      <a:r>
                        <a:rPr lang="ko-KR" altLang="en-US" sz="1200" b="1" dirty="0">
                          <a:solidFill>
                            <a:schemeClr val="tx1"/>
                          </a:solidFill>
                        </a:rPr>
                        <a:t>으로 표시해주세요</a:t>
                      </a:r>
                      <a:endParaRPr lang="en-US" altLang="ko-KR" sz="1200" b="1" dirty="0">
                        <a:solidFill>
                          <a:schemeClr val="tx1"/>
                        </a:solidFill>
                      </a:endParaRPr>
                    </a:p>
                    <a:p>
                      <a:pPr marL="171450" indent="-171450" latinLnBrk="1">
                        <a:lnSpc>
                          <a:spcPct val="15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ko-KR" altLang="en-US" sz="1200" b="1" dirty="0">
                          <a:solidFill>
                            <a:schemeClr val="tx1"/>
                          </a:solidFill>
                        </a:rPr>
                        <a:t>탑승지는 기본 탑승지로 설정 해주세요</a:t>
                      </a:r>
                      <a:endParaRPr lang="en-US" altLang="ko-KR" sz="1200" b="1" dirty="0">
                        <a:solidFill>
                          <a:schemeClr val="tx1"/>
                        </a:solidFill>
                      </a:endParaRPr>
                    </a:p>
                  </a:txBody>
                  <a:tcPr marL="216000">
                    <a:solidFill>
                      <a:srgbClr val="FFFFC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07113516"/>
                  </a:ext>
                </a:extLst>
              </a:tr>
            </a:tbl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D2F970C7-6ADC-2FF4-C8CD-08759244CBB4}"/>
              </a:ext>
            </a:extLst>
          </p:cNvPr>
          <p:cNvSpPr txBox="1"/>
          <p:nvPr/>
        </p:nvSpPr>
        <p:spPr>
          <a:xfrm>
            <a:off x="0" y="0"/>
            <a:ext cx="12192000" cy="369332"/>
          </a:xfrm>
          <a:prstGeom prst="rect">
            <a:avLst/>
          </a:prstGeom>
          <a:solidFill>
            <a:srgbClr val="00B0F0"/>
          </a:solidFill>
        </p:spPr>
        <p:txBody>
          <a:bodyPr wrap="square" lIns="720000" rtlCol="0">
            <a:spAutoFit/>
          </a:bodyPr>
          <a:lstStyle/>
          <a:p>
            <a:r>
              <a:rPr lang="en-US" altLang="ko-KR" b="1" dirty="0">
                <a:solidFill>
                  <a:schemeClr val="bg1"/>
                </a:solidFill>
              </a:rPr>
              <a:t>ADMIN-</a:t>
            </a:r>
            <a:r>
              <a:rPr lang="ko-KR" altLang="en-US" b="1" dirty="0">
                <a:solidFill>
                  <a:schemeClr val="bg1"/>
                </a:solidFill>
              </a:rPr>
              <a:t>예약관리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CEB97A2-114E-FA4B-FE9C-7D5EA9D64600}"/>
              </a:ext>
            </a:extLst>
          </p:cNvPr>
          <p:cNvSpPr txBox="1"/>
          <p:nvPr/>
        </p:nvSpPr>
        <p:spPr>
          <a:xfrm>
            <a:off x="0" y="369332"/>
            <a:ext cx="12192000" cy="412590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txBody>
          <a:bodyPr wrap="square" lIns="720000" tIns="180000" rtlCol="0">
            <a:spAutoFit/>
          </a:bodyPr>
          <a:lstStyle/>
          <a:p>
            <a:r>
              <a:rPr lang="en-US" altLang="ko-KR" sz="1200" b="1" dirty="0"/>
              <a:t>ERP </a:t>
            </a:r>
            <a:r>
              <a:rPr lang="ko-KR" altLang="en-US" sz="1200" b="1" dirty="0"/>
              <a:t>예약관리</a:t>
            </a:r>
            <a:r>
              <a:rPr lang="en-US" altLang="ko-KR" sz="1200" b="1" dirty="0"/>
              <a:t>&gt; </a:t>
            </a:r>
            <a:r>
              <a:rPr lang="ko-KR" altLang="en-US" sz="1200" b="1" dirty="0"/>
              <a:t>개인별 예약현황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A2A0F68-774C-0216-93E2-BFC2E3D02C71}"/>
              </a:ext>
            </a:extLst>
          </p:cNvPr>
          <p:cNvSpPr txBox="1"/>
          <p:nvPr/>
        </p:nvSpPr>
        <p:spPr>
          <a:xfrm>
            <a:off x="9205608" y="432663"/>
            <a:ext cx="298639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ko-KR" altLang="en-US" sz="1200" dirty="0" err="1"/>
              <a:t>검수자</a:t>
            </a:r>
            <a:r>
              <a:rPr lang="ko-KR" altLang="en-US" sz="1200" dirty="0"/>
              <a:t> </a:t>
            </a:r>
            <a:r>
              <a:rPr lang="en-US" altLang="ko-KR" sz="1200" dirty="0"/>
              <a:t>: </a:t>
            </a:r>
            <a:r>
              <a:rPr lang="ko-KR" altLang="en-US" sz="1200" dirty="0"/>
              <a:t>이주현   검수날짜</a:t>
            </a:r>
            <a:r>
              <a:rPr lang="en-US" altLang="ko-KR" sz="1200" dirty="0"/>
              <a:t> : 2026.01.31</a:t>
            </a:r>
            <a:endParaRPr lang="ko-KR" altLang="en-US" sz="1200" dirty="0"/>
          </a:p>
        </p:txBody>
      </p:sp>
      <p:sp>
        <p:nvSpPr>
          <p:cNvPr id="2" name="슬라이드 번호 개체 틀 1">
            <a:extLst>
              <a:ext uri="{FF2B5EF4-FFF2-40B4-BE49-F238E27FC236}">
                <a16:creationId xmlns:a16="http://schemas.microsoft.com/office/drawing/2014/main" id="{F4D3F4E8-FAC0-89C6-2595-ECDF850F45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FC5C38-E953-43A3-AEC3-CD908A3DF6B8}" type="slidenum">
              <a:rPr lang="ko-KR" altLang="en-US" smtClean="0"/>
              <a:t>3</a:t>
            </a:fld>
            <a:endParaRPr lang="ko-KR" altLang="en-US"/>
          </a:p>
        </p:txBody>
      </p:sp>
      <p:sp>
        <p:nvSpPr>
          <p:cNvPr id="14" name="직사각형 13">
            <a:extLst>
              <a:ext uri="{FF2B5EF4-FFF2-40B4-BE49-F238E27FC236}">
                <a16:creationId xmlns:a16="http://schemas.microsoft.com/office/drawing/2014/main" id="{F8F6A496-5657-0067-A1E2-55932A7DBB15}"/>
              </a:ext>
            </a:extLst>
          </p:cNvPr>
          <p:cNvSpPr/>
          <p:nvPr/>
        </p:nvSpPr>
        <p:spPr>
          <a:xfrm>
            <a:off x="1121371" y="4048432"/>
            <a:ext cx="4551841" cy="317091"/>
          </a:xfrm>
          <a:prstGeom prst="rect">
            <a:avLst/>
          </a:prstGeom>
          <a:noFill/>
          <a:ln w="412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noFill/>
            </a:endParaRPr>
          </a:p>
        </p:txBody>
      </p:sp>
      <p:pic>
        <p:nvPicPr>
          <p:cNvPr id="8" name="그림 7" descr="텍스트, 스크린샷, 번호, 폰트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01AFEE84-6A10-F9B1-0E9E-7540A75F07D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97291" y="4373823"/>
            <a:ext cx="2429214" cy="2114845"/>
          </a:xfrm>
          <a:prstGeom prst="rect">
            <a:avLst/>
          </a:prstGeom>
        </p:spPr>
      </p:pic>
      <p:sp>
        <p:nvSpPr>
          <p:cNvPr id="3" name="직사각형 2"/>
          <p:cNvSpPr/>
          <p:nvPr/>
        </p:nvSpPr>
        <p:spPr>
          <a:xfrm>
            <a:off x="9632985" y="2459845"/>
            <a:ext cx="2253672" cy="33250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200" dirty="0" smtClean="0"/>
              <a:t>처리완료 </a:t>
            </a:r>
            <a:r>
              <a:rPr lang="en-US" altLang="ko-KR" sz="1200" dirty="0" smtClean="0"/>
              <a:t>(26.02.01)</a:t>
            </a:r>
            <a:endParaRPr lang="ko-KR" altLang="en-US" sz="1200" dirty="0"/>
          </a:p>
        </p:txBody>
      </p:sp>
      <p:sp>
        <p:nvSpPr>
          <p:cNvPr id="15" name="직사각형 14"/>
          <p:cNvSpPr/>
          <p:nvPr/>
        </p:nvSpPr>
        <p:spPr>
          <a:xfrm>
            <a:off x="6497240" y="3087918"/>
            <a:ext cx="2443560" cy="332509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200" dirty="0" smtClean="0"/>
              <a:t>어떤 요청인지 </a:t>
            </a:r>
            <a:r>
              <a:rPr lang="ko-KR" altLang="en-US" sz="1200" dirty="0" err="1" smtClean="0"/>
              <a:t>알수가</a:t>
            </a:r>
            <a:r>
              <a:rPr lang="ko-KR" altLang="en-US" sz="1200" dirty="0" smtClean="0"/>
              <a:t> 없습니다</a:t>
            </a:r>
            <a:r>
              <a:rPr lang="en-US" altLang="ko-KR" sz="1200" dirty="0" smtClean="0"/>
              <a:t>.</a:t>
            </a:r>
            <a:endParaRPr lang="ko-KR" altLang="en-US" sz="1200" dirty="0"/>
          </a:p>
        </p:txBody>
      </p:sp>
      <p:cxnSp>
        <p:nvCxnSpPr>
          <p:cNvPr id="12" name="직선 화살표 연결선 11"/>
          <p:cNvCxnSpPr/>
          <p:nvPr/>
        </p:nvCxnSpPr>
        <p:spPr>
          <a:xfrm>
            <a:off x="6594764" y="2706255"/>
            <a:ext cx="646545" cy="381663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190438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C8F3414-953D-B410-BB83-F273A351F21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표 12">
            <a:extLst>
              <a:ext uri="{FF2B5EF4-FFF2-40B4-BE49-F238E27FC236}">
                <a16:creationId xmlns:a16="http://schemas.microsoft.com/office/drawing/2014/main" id="{E8550276-4ADA-95DA-D09B-3DB2693E704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73591470"/>
              </p:ext>
            </p:extLst>
          </p:nvPr>
        </p:nvGraphicFramePr>
        <p:xfrm>
          <a:off x="6096000" y="1021945"/>
          <a:ext cx="5790657" cy="413194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90657">
                  <a:extLst>
                    <a:ext uri="{9D8B030D-6E8A-4147-A177-3AD203B41FA5}">
                      <a16:colId xmlns:a16="http://schemas.microsoft.com/office/drawing/2014/main" val="2589919347"/>
                    </a:ext>
                  </a:extLst>
                </a:gridCol>
              </a:tblGrid>
              <a:tr h="39730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400" dirty="0">
                          <a:solidFill>
                            <a:schemeClr val="tx1"/>
                          </a:solidFill>
                        </a:rPr>
                        <a:t>기능 여부 검토사항 </a:t>
                      </a:r>
                    </a:p>
                  </a:txBody>
                  <a:tcPr marT="108000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56416293"/>
                  </a:ext>
                </a:extLst>
              </a:tr>
              <a:tr h="3734643">
                <a:tc>
                  <a:txBody>
                    <a:bodyPr/>
                    <a:lstStyle/>
                    <a:p>
                      <a:pPr marL="171450" indent="-171450" latinLnBrk="1">
                        <a:lnSpc>
                          <a:spcPct val="15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en-US" altLang="ko-KR" sz="1200" b="1" dirty="0">
                          <a:solidFill>
                            <a:schemeClr val="tx1"/>
                          </a:solidFill>
                        </a:rPr>
                        <a:t>SMS </a:t>
                      </a:r>
                      <a:r>
                        <a:rPr lang="ko-KR" altLang="en-US" sz="1200" b="1" dirty="0">
                          <a:solidFill>
                            <a:schemeClr val="tx1"/>
                          </a:solidFill>
                        </a:rPr>
                        <a:t>카드결제 요청으로 문자 보내야 하는데 기존 </a:t>
                      </a:r>
                      <a:r>
                        <a:rPr lang="en-US" altLang="ko-KR" sz="1200" b="1" dirty="0" err="1">
                          <a:solidFill>
                            <a:schemeClr val="tx1"/>
                          </a:solidFill>
                        </a:rPr>
                        <a:t>erp</a:t>
                      </a:r>
                      <a:r>
                        <a:rPr lang="ko-KR" altLang="en-US" sz="1200" b="1" dirty="0">
                          <a:solidFill>
                            <a:schemeClr val="tx1"/>
                          </a:solidFill>
                        </a:rPr>
                        <a:t>에는 전화번호가 자동으로 작성이 되어 있었음</a:t>
                      </a:r>
                      <a:endParaRPr lang="en-US" altLang="ko-KR" sz="1200" b="1" dirty="0">
                        <a:solidFill>
                          <a:schemeClr val="tx1"/>
                        </a:solidFill>
                      </a:endParaRPr>
                    </a:p>
                    <a:p>
                      <a:pPr marL="171450" indent="-171450" latinLnBrk="1">
                        <a:lnSpc>
                          <a:spcPct val="15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ko-KR" altLang="en-US" sz="1200" b="1" dirty="0">
                          <a:solidFill>
                            <a:schemeClr val="tx1"/>
                          </a:solidFill>
                        </a:rPr>
                        <a:t>현재 </a:t>
                      </a:r>
                      <a:r>
                        <a:rPr lang="en-US" altLang="ko-KR" sz="1200" b="1" dirty="0" err="1">
                          <a:solidFill>
                            <a:schemeClr val="tx1"/>
                          </a:solidFill>
                        </a:rPr>
                        <a:t>erp</a:t>
                      </a:r>
                      <a:r>
                        <a:rPr lang="ko-KR" altLang="en-US" sz="1200" b="1" dirty="0">
                          <a:solidFill>
                            <a:schemeClr val="tx1"/>
                          </a:solidFill>
                        </a:rPr>
                        <a:t>에는 직접 전화번호 입력을 해야함</a:t>
                      </a:r>
                      <a:endParaRPr lang="en-US" altLang="ko-KR" sz="1200" b="1" dirty="0">
                        <a:solidFill>
                          <a:schemeClr val="tx1"/>
                        </a:solidFill>
                      </a:endParaRPr>
                    </a:p>
                    <a:p>
                      <a:pPr marL="171450" indent="-171450" latinLnBrk="1">
                        <a:lnSpc>
                          <a:spcPct val="15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ko-KR" altLang="en-US" sz="1200" b="1" dirty="0">
                          <a:solidFill>
                            <a:schemeClr val="tx1"/>
                          </a:solidFill>
                        </a:rPr>
                        <a:t>그리고 예약이 되면 자동으로 고객님께 카카오 </a:t>
                      </a:r>
                      <a:r>
                        <a:rPr lang="ko-KR" altLang="en-US" sz="1200" b="1" dirty="0" err="1">
                          <a:solidFill>
                            <a:schemeClr val="tx1"/>
                          </a:solidFill>
                        </a:rPr>
                        <a:t>알림톡으로</a:t>
                      </a:r>
                      <a:r>
                        <a:rPr lang="ko-KR" altLang="en-US" sz="1200" b="1" dirty="0">
                          <a:solidFill>
                            <a:schemeClr val="tx1"/>
                          </a:solidFill>
                        </a:rPr>
                        <a:t> 예약신청 알림이 나갔습니다</a:t>
                      </a:r>
                      <a:r>
                        <a:rPr lang="en-US" altLang="ko-KR" sz="1200" b="1" dirty="0">
                          <a:solidFill>
                            <a:schemeClr val="tx1"/>
                          </a:solidFill>
                        </a:rPr>
                        <a:t>. </a:t>
                      </a:r>
                      <a:r>
                        <a:rPr lang="ko-KR" altLang="en-US" sz="1200" b="1" dirty="0">
                          <a:solidFill>
                            <a:schemeClr val="tx1"/>
                          </a:solidFill>
                        </a:rPr>
                        <a:t>근데 현재는 저희가 선택으로 해야 하는 상황이라서 수정 부탁드립니다</a:t>
                      </a:r>
                      <a:r>
                        <a:rPr lang="en-US" altLang="ko-KR" sz="1200" b="1" dirty="0">
                          <a:solidFill>
                            <a:schemeClr val="tx1"/>
                          </a:solidFill>
                        </a:rPr>
                        <a:t>.</a:t>
                      </a:r>
                    </a:p>
                    <a:p>
                      <a:pPr marL="171450" indent="-171450" latinLnBrk="1">
                        <a:lnSpc>
                          <a:spcPct val="150000"/>
                        </a:lnSpc>
                        <a:buFont typeface="Arial" panose="020B0604020202020204" pitchFamily="34" charset="0"/>
                        <a:buChar char="•"/>
                      </a:pPr>
                      <a:endParaRPr lang="en-US" altLang="ko-KR" sz="1200" b="1" dirty="0">
                        <a:solidFill>
                          <a:schemeClr val="tx1"/>
                        </a:solidFill>
                      </a:endParaRPr>
                    </a:p>
                    <a:p>
                      <a:pPr marL="171450" indent="-171450" latinLnBrk="1">
                        <a:lnSpc>
                          <a:spcPct val="15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ko-KR" altLang="en-US" sz="1200" b="1" dirty="0">
                          <a:solidFill>
                            <a:schemeClr val="tx1"/>
                          </a:solidFill>
                        </a:rPr>
                        <a:t>아래 카카오톡 사진 확인 차원으로 </a:t>
                      </a:r>
                      <a:r>
                        <a:rPr lang="ko-KR" altLang="en-US" sz="1200" b="1" dirty="0" err="1">
                          <a:solidFill>
                            <a:schemeClr val="tx1"/>
                          </a:solidFill>
                        </a:rPr>
                        <a:t>보내드립니다</a:t>
                      </a:r>
                      <a:r>
                        <a:rPr lang="en-US" altLang="ko-KR" sz="1200" b="1" dirty="0">
                          <a:solidFill>
                            <a:schemeClr val="tx1"/>
                          </a:solidFill>
                        </a:rPr>
                        <a:t>.</a:t>
                      </a:r>
                    </a:p>
                  </a:txBody>
                  <a:tcPr marL="216000">
                    <a:solidFill>
                      <a:srgbClr val="FFFFC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07113516"/>
                  </a:ext>
                </a:extLst>
              </a:tr>
            </a:tbl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5CB68820-5C59-D3FC-4AF2-F04087FF7B01}"/>
              </a:ext>
            </a:extLst>
          </p:cNvPr>
          <p:cNvSpPr txBox="1"/>
          <p:nvPr/>
        </p:nvSpPr>
        <p:spPr>
          <a:xfrm>
            <a:off x="0" y="0"/>
            <a:ext cx="12192000" cy="369332"/>
          </a:xfrm>
          <a:prstGeom prst="rect">
            <a:avLst/>
          </a:prstGeom>
          <a:solidFill>
            <a:srgbClr val="00B0F0"/>
          </a:solidFill>
        </p:spPr>
        <p:txBody>
          <a:bodyPr wrap="square" lIns="720000" rtlCol="0">
            <a:spAutoFit/>
          </a:bodyPr>
          <a:lstStyle/>
          <a:p>
            <a:r>
              <a:rPr lang="en-US" altLang="ko-KR" b="1" dirty="0">
                <a:solidFill>
                  <a:schemeClr val="bg1"/>
                </a:solidFill>
              </a:rPr>
              <a:t>ADMIN-</a:t>
            </a:r>
            <a:r>
              <a:rPr lang="ko-KR" altLang="en-US" b="1" dirty="0">
                <a:solidFill>
                  <a:schemeClr val="bg1"/>
                </a:solidFill>
              </a:rPr>
              <a:t>예약관리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D364906-EA21-6F3C-0566-A7B8F7BC0CEF}"/>
              </a:ext>
            </a:extLst>
          </p:cNvPr>
          <p:cNvSpPr txBox="1"/>
          <p:nvPr/>
        </p:nvSpPr>
        <p:spPr>
          <a:xfrm>
            <a:off x="0" y="369332"/>
            <a:ext cx="12192000" cy="412590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txBody>
          <a:bodyPr wrap="square" lIns="720000" tIns="180000" rtlCol="0">
            <a:spAutoFit/>
          </a:bodyPr>
          <a:lstStyle/>
          <a:p>
            <a:r>
              <a:rPr lang="en-US" altLang="ko-KR" sz="1200" b="1" dirty="0"/>
              <a:t>ERP </a:t>
            </a:r>
            <a:r>
              <a:rPr lang="ko-KR" altLang="en-US" sz="1200" b="1" dirty="0"/>
              <a:t>예약관리</a:t>
            </a:r>
            <a:r>
              <a:rPr lang="en-US" altLang="ko-KR" sz="1200" b="1" dirty="0"/>
              <a:t>&gt; </a:t>
            </a:r>
            <a:r>
              <a:rPr lang="ko-KR" altLang="en-US" sz="1200" b="1" dirty="0"/>
              <a:t>개인별 예약현황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D3B7F0D-F7B4-BF38-50B0-E9814467A51D}"/>
              </a:ext>
            </a:extLst>
          </p:cNvPr>
          <p:cNvSpPr txBox="1"/>
          <p:nvPr/>
        </p:nvSpPr>
        <p:spPr>
          <a:xfrm>
            <a:off x="9205608" y="432663"/>
            <a:ext cx="298639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ko-KR" altLang="en-US" sz="1200" dirty="0" err="1"/>
              <a:t>검수자</a:t>
            </a:r>
            <a:r>
              <a:rPr lang="ko-KR" altLang="en-US" sz="1200" dirty="0"/>
              <a:t> </a:t>
            </a:r>
            <a:r>
              <a:rPr lang="en-US" altLang="ko-KR" sz="1200" dirty="0"/>
              <a:t>: </a:t>
            </a:r>
            <a:r>
              <a:rPr lang="ko-KR" altLang="en-US" sz="1200" dirty="0"/>
              <a:t>이주현   검수날짜</a:t>
            </a:r>
            <a:r>
              <a:rPr lang="en-US" altLang="ko-KR" sz="1200" dirty="0"/>
              <a:t> : 2026.01.31</a:t>
            </a:r>
            <a:endParaRPr lang="ko-KR" altLang="en-US" sz="1200" dirty="0"/>
          </a:p>
        </p:txBody>
      </p:sp>
      <p:sp>
        <p:nvSpPr>
          <p:cNvPr id="2" name="슬라이드 번호 개체 틀 1">
            <a:extLst>
              <a:ext uri="{FF2B5EF4-FFF2-40B4-BE49-F238E27FC236}">
                <a16:creationId xmlns:a16="http://schemas.microsoft.com/office/drawing/2014/main" id="{A3EF8918-03D9-68B5-1B99-994786D0A5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FC5C38-E953-43A3-AEC3-CD908A3DF6B8}" type="slidenum">
              <a:rPr lang="ko-KR" altLang="en-US" smtClean="0"/>
              <a:t>4</a:t>
            </a:fld>
            <a:endParaRPr lang="ko-KR" altLang="en-US"/>
          </a:p>
        </p:txBody>
      </p:sp>
      <p:pic>
        <p:nvPicPr>
          <p:cNvPr id="7" name="그림 6" descr="텍스트, 스크린샷, 번호, 폰트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59563668-78FF-9285-A693-B4B1ACDE8E9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3870" y="1021945"/>
            <a:ext cx="5790657" cy="4960374"/>
          </a:xfrm>
          <a:prstGeom prst="rect">
            <a:avLst/>
          </a:prstGeom>
        </p:spPr>
      </p:pic>
      <p:sp>
        <p:nvSpPr>
          <p:cNvPr id="10" name="직사각형 9">
            <a:extLst>
              <a:ext uri="{FF2B5EF4-FFF2-40B4-BE49-F238E27FC236}">
                <a16:creationId xmlns:a16="http://schemas.microsoft.com/office/drawing/2014/main" id="{E96817FA-1170-21C1-0524-3B111F1C768F}"/>
              </a:ext>
            </a:extLst>
          </p:cNvPr>
          <p:cNvSpPr/>
          <p:nvPr/>
        </p:nvSpPr>
        <p:spPr>
          <a:xfrm>
            <a:off x="2261419" y="1629697"/>
            <a:ext cx="3683108" cy="317091"/>
          </a:xfrm>
          <a:prstGeom prst="rect">
            <a:avLst/>
          </a:prstGeom>
          <a:noFill/>
          <a:ln w="412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noFill/>
            </a:endParaRPr>
          </a:p>
        </p:txBody>
      </p:sp>
      <p:sp>
        <p:nvSpPr>
          <p:cNvPr id="11" name="직사각형 10">
            <a:extLst>
              <a:ext uri="{FF2B5EF4-FFF2-40B4-BE49-F238E27FC236}">
                <a16:creationId xmlns:a16="http://schemas.microsoft.com/office/drawing/2014/main" id="{93420EC7-0F7F-3200-9AF6-0AB51C528D70}"/>
              </a:ext>
            </a:extLst>
          </p:cNvPr>
          <p:cNvSpPr/>
          <p:nvPr/>
        </p:nvSpPr>
        <p:spPr>
          <a:xfrm>
            <a:off x="1135626" y="5153891"/>
            <a:ext cx="2433484" cy="214523"/>
          </a:xfrm>
          <a:prstGeom prst="rect">
            <a:avLst/>
          </a:prstGeom>
          <a:noFill/>
          <a:ln w="412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noFill/>
            </a:endParaRPr>
          </a:p>
        </p:txBody>
      </p:sp>
      <p:pic>
        <p:nvPicPr>
          <p:cNvPr id="15" name="그림 14" descr="텍스트, 스크린샷, 폰트, 번호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A9C94A8E-EBB2-EFF2-CE90-4A2A29EC508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76179" y="3964646"/>
            <a:ext cx="2433484" cy="2378490"/>
          </a:xfrm>
          <a:prstGeom prst="rect">
            <a:avLst/>
          </a:prstGeom>
        </p:spPr>
      </p:pic>
      <p:sp>
        <p:nvSpPr>
          <p:cNvPr id="12" name="직사각형 11"/>
          <p:cNvSpPr/>
          <p:nvPr/>
        </p:nvSpPr>
        <p:spPr>
          <a:xfrm>
            <a:off x="9100128" y="1651872"/>
            <a:ext cx="2253672" cy="33250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200" dirty="0" smtClean="0"/>
              <a:t>처리완료 </a:t>
            </a:r>
            <a:r>
              <a:rPr lang="en-US" altLang="ko-KR" sz="1200" dirty="0" smtClean="0"/>
              <a:t>(26.02.01)</a:t>
            </a:r>
            <a:endParaRPr lang="ko-KR" altLang="en-US" sz="1200" dirty="0"/>
          </a:p>
        </p:txBody>
      </p:sp>
      <p:sp>
        <p:nvSpPr>
          <p:cNvPr id="14" name="직사각형 13"/>
          <p:cNvSpPr/>
          <p:nvPr/>
        </p:nvSpPr>
        <p:spPr>
          <a:xfrm>
            <a:off x="9100128" y="3798391"/>
            <a:ext cx="2253672" cy="33250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200" dirty="0" smtClean="0"/>
              <a:t>처리완료 </a:t>
            </a:r>
            <a:r>
              <a:rPr lang="en-US" altLang="ko-KR" sz="1200" dirty="0" smtClean="0"/>
              <a:t>(26.02.01)</a:t>
            </a:r>
            <a:endParaRPr lang="ko-KR" altLang="en-US" sz="1200" dirty="0"/>
          </a:p>
        </p:txBody>
      </p:sp>
    </p:spTree>
    <p:extLst>
      <p:ext uri="{BB962C8B-B14F-4D97-AF65-F5344CB8AC3E}">
        <p14:creationId xmlns:p14="http://schemas.microsoft.com/office/powerpoint/2010/main" val="9546470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0A4C1F3-0047-3183-23ED-8DF9E3D1DE3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표 12">
            <a:extLst>
              <a:ext uri="{FF2B5EF4-FFF2-40B4-BE49-F238E27FC236}">
                <a16:creationId xmlns:a16="http://schemas.microsoft.com/office/drawing/2014/main" id="{E210C20D-E4AC-9E93-4A56-264BF9A9EF1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33721788"/>
              </p:ext>
            </p:extLst>
          </p:nvPr>
        </p:nvGraphicFramePr>
        <p:xfrm>
          <a:off x="6096000" y="1021945"/>
          <a:ext cx="5790657" cy="413194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90657">
                  <a:extLst>
                    <a:ext uri="{9D8B030D-6E8A-4147-A177-3AD203B41FA5}">
                      <a16:colId xmlns:a16="http://schemas.microsoft.com/office/drawing/2014/main" val="2589919347"/>
                    </a:ext>
                  </a:extLst>
                </a:gridCol>
              </a:tblGrid>
              <a:tr h="39730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400" dirty="0">
                          <a:solidFill>
                            <a:schemeClr val="tx1"/>
                          </a:solidFill>
                        </a:rPr>
                        <a:t>기능 여부 검토사항 </a:t>
                      </a:r>
                    </a:p>
                  </a:txBody>
                  <a:tcPr marT="108000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56416293"/>
                  </a:ext>
                </a:extLst>
              </a:tr>
              <a:tr h="3734643">
                <a:tc>
                  <a:txBody>
                    <a:bodyPr/>
                    <a:lstStyle/>
                    <a:p>
                      <a:pPr marL="171450" indent="-171450" latinLnBrk="1">
                        <a:lnSpc>
                          <a:spcPct val="15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ko-KR" altLang="en-US" sz="1200" b="1" dirty="0" err="1">
                          <a:solidFill>
                            <a:schemeClr val="tx1"/>
                          </a:solidFill>
                        </a:rPr>
                        <a:t>예약후</a:t>
                      </a:r>
                      <a:r>
                        <a:rPr lang="ko-KR" altLang="en-US" sz="1200" b="1" dirty="0">
                          <a:solidFill>
                            <a:schemeClr val="tx1"/>
                          </a:solidFill>
                        </a:rPr>
                        <a:t> 무통장으로 실제로 입금했고 입금도 </a:t>
                      </a:r>
                      <a:r>
                        <a:rPr lang="ko-KR" altLang="en-US" sz="1200" b="1" dirty="0" err="1">
                          <a:solidFill>
                            <a:schemeClr val="tx1"/>
                          </a:solidFill>
                        </a:rPr>
                        <a:t>들어온거</a:t>
                      </a:r>
                      <a:r>
                        <a:rPr lang="ko-KR" altLang="en-US" sz="1200" b="1" dirty="0">
                          <a:solidFill>
                            <a:schemeClr val="tx1"/>
                          </a:solidFill>
                        </a:rPr>
                        <a:t> 확인이 </a:t>
                      </a:r>
                      <a:r>
                        <a:rPr lang="ko-KR" altLang="en-US" sz="1200" b="1" dirty="0" err="1">
                          <a:solidFill>
                            <a:schemeClr val="tx1"/>
                          </a:solidFill>
                        </a:rPr>
                        <a:t>됬는데</a:t>
                      </a:r>
                      <a:r>
                        <a:rPr lang="ko-KR" altLang="en-US" sz="1200" b="1" dirty="0">
                          <a:solidFill>
                            <a:schemeClr val="tx1"/>
                          </a:solidFill>
                        </a:rPr>
                        <a:t> 자동으로 입금처리가 안되어 있음</a:t>
                      </a:r>
                      <a:endParaRPr lang="en-US" altLang="ko-KR" sz="1200" b="1" dirty="0">
                        <a:solidFill>
                          <a:schemeClr val="tx1"/>
                        </a:solidFill>
                      </a:endParaRPr>
                    </a:p>
                    <a:p>
                      <a:pPr marL="171450" indent="-171450" latinLnBrk="1">
                        <a:lnSpc>
                          <a:spcPct val="15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ko-KR" altLang="en-US" sz="1200" b="1" dirty="0">
                          <a:solidFill>
                            <a:schemeClr val="tx1"/>
                          </a:solidFill>
                        </a:rPr>
                        <a:t>자동으로 입금처리가 안되면 실시간으로 고객님 출발확정 여부 확인이 안됨</a:t>
                      </a:r>
                      <a:endParaRPr lang="en-US" altLang="ko-KR" sz="1200" b="1" dirty="0">
                        <a:solidFill>
                          <a:schemeClr val="tx1"/>
                        </a:solidFill>
                      </a:endParaRPr>
                    </a:p>
                    <a:p>
                      <a:pPr marL="171450" indent="-171450" latinLnBrk="1">
                        <a:lnSpc>
                          <a:spcPct val="15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ko-KR" altLang="en-US" sz="1200" b="1" dirty="0">
                          <a:solidFill>
                            <a:schemeClr val="tx1"/>
                          </a:solidFill>
                        </a:rPr>
                        <a:t>그리고 작업처리 확인전이 무엇일까요</a:t>
                      </a:r>
                      <a:r>
                        <a:rPr lang="en-US" altLang="ko-KR" sz="1200" b="1" dirty="0">
                          <a:solidFill>
                            <a:schemeClr val="tx1"/>
                          </a:solidFill>
                        </a:rPr>
                        <a:t>??</a:t>
                      </a:r>
                    </a:p>
                  </a:txBody>
                  <a:tcPr marL="216000">
                    <a:solidFill>
                      <a:srgbClr val="FFFFC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07113516"/>
                  </a:ext>
                </a:extLst>
              </a:tr>
            </a:tbl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16DC6FE1-035C-0E74-CC8B-8E8BFFC74F1F}"/>
              </a:ext>
            </a:extLst>
          </p:cNvPr>
          <p:cNvSpPr txBox="1"/>
          <p:nvPr/>
        </p:nvSpPr>
        <p:spPr>
          <a:xfrm>
            <a:off x="0" y="0"/>
            <a:ext cx="12192000" cy="369332"/>
          </a:xfrm>
          <a:prstGeom prst="rect">
            <a:avLst/>
          </a:prstGeom>
          <a:solidFill>
            <a:srgbClr val="00B0F0"/>
          </a:solidFill>
        </p:spPr>
        <p:txBody>
          <a:bodyPr wrap="square" lIns="720000" rtlCol="0">
            <a:spAutoFit/>
          </a:bodyPr>
          <a:lstStyle/>
          <a:p>
            <a:r>
              <a:rPr lang="en-US" altLang="ko-KR" b="1" dirty="0">
                <a:solidFill>
                  <a:schemeClr val="bg1"/>
                </a:solidFill>
              </a:rPr>
              <a:t>ADMIN-</a:t>
            </a:r>
            <a:r>
              <a:rPr lang="ko-KR" altLang="en-US" b="1" dirty="0">
                <a:solidFill>
                  <a:schemeClr val="bg1"/>
                </a:solidFill>
              </a:rPr>
              <a:t>예약관리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A6E23CA-0987-C1F6-77AA-04585BF51BBD}"/>
              </a:ext>
            </a:extLst>
          </p:cNvPr>
          <p:cNvSpPr txBox="1"/>
          <p:nvPr/>
        </p:nvSpPr>
        <p:spPr>
          <a:xfrm>
            <a:off x="0" y="369332"/>
            <a:ext cx="12192000" cy="412590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txBody>
          <a:bodyPr wrap="square" lIns="720000" tIns="180000" rtlCol="0">
            <a:spAutoFit/>
          </a:bodyPr>
          <a:lstStyle/>
          <a:p>
            <a:r>
              <a:rPr lang="en-US" altLang="ko-KR" sz="1200" b="1" dirty="0"/>
              <a:t>ERP </a:t>
            </a:r>
            <a:r>
              <a:rPr lang="ko-KR" altLang="en-US" sz="1200" b="1" dirty="0"/>
              <a:t>예약관리</a:t>
            </a:r>
            <a:r>
              <a:rPr lang="en-US" altLang="ko-KR" sz="1200" b="1" dirty="0"/>
              <a:t>&gt; </a:t>
            </a:r>
            <a:r>
              <a:rPr lang="ko-KR" altLang="en-US" sz="1200" b="1" dirty="0"/>
              <a:t>개인별 예약현황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C0E5755-981E-0935-57BD-ABDBC2A7B2EB}"/>
              </a:ext>
            </a:extLst>
          </p:cNvPr>
          <p:cNvSpPr txBox="1"/>
          <p:nvPr/>
        </p:nvSpPr>
        <p:spPr>
          <a:xfrm>
            <a:off x="9205608" y="432663"/>
            <a:ext cx="298639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ko-KR" altLang="en-US" sz="1200" dirty="0" err="1"/>
              <a:t>검수자</a:t>
            </a:r>
            <a:r>
              <a:rPr lang="ko-KR" altLang="en-US" sz="1200" dirty="0"/>
              <a:t> </a:t>
            </a:r>
            <a:r>
              <a:rPr lang="en-US" altLang="ko-KR" sz="1200" dirty="0"/>
              <a:t>: </a:t>
            </a:r>
            <a:r>
              <a:rPr lang="ko-KR" altLang="en-US" sz="1200" dirty="0"/>
              <a:t>이주현   검수날짜</a:t>
            </a:r>
            <a:r>
              <a:rPr lang="en-US" altLang="ko-KR" sz="1200" dirty="0"/>
              <a:t> : 2026.01.31</a:t>
            </a:r>
            <a:endParaRPr lang="ko-KR" altLang="en-US" sz="1200" dirty="0"/>
          </a:p>
        </p:txBody>
      </p:sp>
      <p:sp>
        <p:nvSpPr>
          <p:cNvPr id="2" name="슬라이드 번호 개체 틀 1">
            <a:extLst>
              <a:ext uri="{FF2B5EF4-FFF2-40B4-BE49-F238E27FC236}">
                <a16:creationId xmlns:a16="http://schemas.microsoft.com/office/drawing/2014/main" id="{4E20840B-9FBA-0A9B-0305-510B22CF0E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FC5C38-E953-43A3-AEC3-CD908A3DF6B8}" type="slidenum">
              <a:rPr lang="ko-KR" altLang="en-US" smtClean="0"/>
              <a:t>5</a:t>
            </a:fld>
            <a:endParaRPr lang="ko-KR" altLang="en-US"/>
          </a:p>
        </p:txBody>
      </p:sp>
      <p:pic>
        <p:nvPicPr>
          <p:cNvPr id="7" name="그림 6" descr="텍스트, 스크린샷, 번호, 폰트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577B9680-6172-2C7E-A2BA-B472D197086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3870" y="1021945"/>
            <a:ext cx="5790657" cy="4960374"/>
          </a:xfrm>
          <a:prstGeom prst="rect">
            <a:avLst/>
          </a:prstGeom>
        </p:spPr>
      </p:pic>
      <p:pic>
        <p:nvPicPr>
          <p:cNvPr id="6" name="그림 5" descr="텍스트, 라인, 스크린샷, 번호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A5269C61-F868-D801-1FB9-B0885D0050B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1475" y="2852897"/>
            <a:ext cx="6096000" cy="3129422"/>
          </a:xfrm>
          <a:prstGeom prst="rect">
            <a:avLst/>
          </a:prstGeom>
        </p:spPr>
      </p:pic>
      <p:sp>
        <p:nvSpPr>
          <p:cNvPr id="8" name="직사각형 7">
            <a:extLst>
              <a:ext uri="{FF2B5EF4-FFF2-40B4-BE49-F238E27FC236}">
                <a16:creationId xmlns:a16="http://schemas.microsoft.com/office/drawing/2014/main" id="{A88CFA3A-3C4F-6FEC-9716-C5FDBE339FE8}"/>
              </a:ext>
            </a:extLst>
          </p:cNvPr>
          <p:cNvSpPr/>
          <p:nvPr/>
        </p:nvSpPr>
        <p:spPr>
          <a:xfrm>
            <a:off x="3199475" y="5621532"/>
            <a:ext cx="1991957" cy="287655"/>
          </a:xfrm>
          <a:prstGeom prst="rect">
            <a:avLst/>
          </a:prstGeom>
          <a:noFill/>
          <a:ln w="412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noFill/>
            </a:endParaRPr>
          </a:p>
        </p:txBody>
      </p:sp>
      <p:sp>
        <p:nvSpPr>
          <p:cNvPr id="3" name="직사각형 2"/>
          <p:cNvSpPr/>
          <p:nvPr/>
        </p:nvSpPr>
        <p:spPr>
          <a:xfrm>
            <a:off x="8746836" y="2567709"/>
            <a:ext cx="1588655" cy="406399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100" b="1" dirty="0" smtClean="0"/>
              <a:t>구체적인 </a:t>
            </a:r>
            <a:r>
              <a:rPr lang="ko-KR" altLang="en-US" sz="1100" b="1" dirty="0" err="1" smtClean="0"/>
              <a:t>설명필요</a:t>
            </a:r>
            <a:endParaRPr lang="ko-KR" altLang="en-US" sz="1100" b="1" dirty="0"/>
          </a:p>
        </p:txBody>
      </p:sp>
    </p:spTree>
    <p:extLst>
      <p:ext uri="{BB962C8B-B14F-4D97-AF65-F5344CB8AC3E}">
        <p14:creationId xmlns:p14="http://schemas.microsoft.com/office/powerpoint/2010/main" val="17052624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FA0C6D8-0B28-F00B-3E08-B4CB6D5ED95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그림 9">
            <a:extLst>
              <a:ext uri="{FF2B5EF4-FFF2-40B4-BE49-F238E27FC236}">
                <a16:creationId xmlns:a16="http://schemas.microsoft.com/office/drawing/2014/main" id="{9D367849-93A6-48A8-4B2B-A6E86CCED20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1310" y="948812"/>
            <a:ext cx="5869474" cy="3357717"/>
          </a:xfrm>
          <a:prstGeom prst="rect">
            <a:avLst/>
          </a:prstGeom>
        </p:spPr>
      </p:pic>
      <p:graphicFrame>
        <p:nvGraphicFramePr>
          <p:cNvPr id="13" name="표 12">
            <a:extLst>
              <a:ext uri="{FF2B5EF4-FFF2-40B4-BE49-F238E27FC236}">
                <a16:creationId xmlns:a16="http://schemas.microsoft.com/office/drawing/2014/main" id="{39E3D285-1B8C-E08B-4D8D-B9DBE23A525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46558074"/>
              </p:ext>
            </p:extLst>
          </p:nvPr>
        </p:nvGraphicFramePr>
        <p:xfrm>
          <a:off x="6096000" y="1021945"/>
          <a:ext cx="5790657" cy="413194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90657">
                  <a:extLst>
                    <a:ext uri="{9D8B030D-6E8A-4147-A177-3AD203B41FA5}">
                      <a16:colId xmlns:a16="http://schemas.microsoft.com/office/drawing/2014/main" val="2589919347"/>
                    </a:ext>
                  </a:extLst>
                </a:gridCol>
              </a:tblGrid>
              <a:tr h="39730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400" dirty="0">
                          <a:solidFill>
                            <a:schemeClr val="tx1"/>
                          </a:solidFill>
                        </a:rPr>
                        <a:t>기능 여부 검토사항 </a:t>
                      </a:r>
                    </a:p>
                  </a:txBody>
                  <a:tcPr marT="108000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56416293"/>
                  </a:ext>
                </a:extLst>
              </a:tr>
              <a:tr h="3734643">
                <a:tc>
                  <a:txBody>
                    <a:bodyPr/>
                    <a:lstStyle/>
                    <a:p>
                      <a:pPr marL="171450" indent="-171450" latinLnBrk="1">
                        <a:lnSpc>
                          <a:spcPct val="15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ko-KR" altLang="en-US" sz="1200" b="1" dirty="0">
                          <a:solidFill>
                            <a:schemeClr val="tx1"/>
                          </a:solidFill>
                        </a:rPr>
                        <a:t>기존에 고객님이 </a:t>
                      </a:r>
                      <a:r>
                        <a:rPr lang="en-US" altLang="ko-KR" sz="1200" b="1" dirty="0">
                          <a:solidFill>
                            <a:schemeClr val="tx1"/>
                          </a:solidFill>
                        </a:rPr>
                        <a:t>4</a:t>
                      </a:r>
                      <a:r>
                        <a:rPr lang="ko-KR" altLang="en-US" sz="1200" b="1" dirty="0">
                          <a:solidFill>
                            <a:schemeClr val="tx1"/>
                          </a:solidFill>
                        </a:rPr>
                        <a:t>명 </a:t>
                      </a:r>
                      <a:r>
                        <a:rPr lang="en-US" altLang="ko-KR" sz="1200" b="1" dirty="0">
                          <a:solidFill>
                            <a:schemeClr val="tx1"/>
                          </a:solidFill>
                        </a:rPr>
                        <a:t>-&gt; 3</a:t>
                      </a:r>
                      <a:r>
                        <a:rPr lang="ko-KR" altLang="en-US" sz="1200" b="1" dirty="0">
                          <a:solidFill>
                            <a:schemeClr val="tx1"/>
                          </a:solidFill>
                        </a:rPr>
                        <a:t>명으로 인원 조정을 하니까 사진처럼 이상함 에러표시 나옴</a:t>
                      </a:r>
                      <a:endParaRPr lang="en-US" altLang="ko-KR" sz="1200" b="1" dirty="0">
                        <a:solidFill>
                          <a:schemeClr val="tx1"/>
                        </a:solidFill>
                      </a:endParaRPr>
                    </a:p>
                    <a:p>
                      <a:pPr marL="171450" indent="-171450" latinLnBrk="1">
                        <a:lnSpc>
                          <a:spcPct val="15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ko-KR" altLang="en-US" sz="1200" b="1" dirty="0">
                          <a:solidFill>
                            <a:schemeClr val="tx1"/>
                          </a:solidFill>
                        </a:rPr>
                        <a:t>화면 끄고 </a:t>
                      </a:r>
                      <a:r>
                        <a:rPr lang="ko-KR" altLang="en-US" sz="1200" b="1" dirty="0" err="1">
                          <a:solidFill>
                            <a:schemeClr val="tx1"/>
                          </a:solidFill>
                        </a:rPr>
                        <a:t>새로고침으로</a:t>
                      </a:r>
                      <a:r>
                        <a:rPr lang="ko-KR" altLang="en-US" sz="1200" b="1" dirty="0">
                          <a:solidFill>
                            <a:schemeClr val="tx1"/>
                          </a:solidFill>
                        </a:rPr>
                        <a:t> 진행하면 변경이 되어있음</a:t>
                      </a:r>
                      <a:endParaRPr lang="en-US" altLang="ko-KR" sz="1200" b="1" dirty="0">
                        <a:solidFill>
                          <a:schemeClr val="tx1"/>
                        </a:solidFill>
                      </a:endParaRPr>
                    </a:p>
                    <a:p>
                      <a:pPr marL="171450" indent="-171450" latinLnBrk="1">
                        <a:lnSpc>
                          <a:spcPct val="15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ko-KR" altLang="en-US" sz="1200" b="1" dirty="0">
                          <a:solidFill>
                            <a:schemeClr val="tx1"/>
                          </a:solidFill>
                        </a:rPr>
                        <a:t>근데 인원수 분명 </a:t>
                      </a:r>
                      <a:r>
                        <a:rPr lang="en-US" altLang="ko-KR" sz="1200" b="1" dirty="0">
                          <a:solidFill>
                            <a:schemeClr val="tx1"/>
                          </a:solidFill>
                        </a:rPr>
                        <a:t>3</a:t>
                      </a:r>
                      <a:r>
                        <a:rPr lang="ko-KR" altLang="en-US" sz="1200" b="1" dirty="0">
                          <a:solidFill>
                            <a:schemeClr val="tx1"/>
                          </a:solidFill>
                        </a:rPr>
                        <a:t>명으로 선택했는데 다시 보면 </a:t>
                      </a:r>
                      <a:r>
                        <a:rPr lang="en-US" altLang="ko-KR" sz="1200" b="1" dirty="0">
                          <a:solidFill>
                            <a:schemeClr val="tx1"/>
                          </a:solidFill>
                        </a:rPr>
                        <a:t>4</a:t>
                      </a:r>
                      <a:r>
                        <a:rPr lang="ko-KR" altLang="en-US" sz="1200" b="1" dirty="0">
                          <a:solidFill>
                            <a:schemeClr val="tx1"/>
                          </a:solidFill>
                        </a:rPr>
                        <a:t>명으로 되어 있음</a:t>
                      </a:r>
                      <a:endParaRPr lang="en-US" altLang="ko-KR" sz="1200" b="1" dirty="0">
                        <a:solidFill>
                          <a:schemeClr val="tx1"/>
                        </a:solidFill>
                      </a:endParaRPr>
                    </a:p>
                    <a:p>
                      <a:pPr marL="171450" indent="-171450" latinLnBrk="1">
                        <a:lnSpc>
                          <a:spcPct val="150000"/>
                        </a:lnSpc>
                        <a:buFont typeface="Arial" panose="020B0604020202020204" pitchFamily="34" charset="0"/>
                        <a:buChar char="•"/>
                      </a:pPr>
                      <a:endParaRPr lang="en-US" altLang="ko-KR" sz="1200" b="1" dirty="0">
                        <a:solidFill>
                          <a:schemeClr val="tx1"/>
                        </a:solidFill>
                      </a:endParaRPr>
                    </a:p>
                    <a:p>
                      <a:pPr marL="171450" indent="-171450" latinLnBrk="1">
                        <a:lnSpc>
                          <a:spcPct val="15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ko-KR" altLang="en-US" sz="1200" b="1" dirty="0">
                          <a:solidFill>
                            <a:schemeClr val="tx1"/>
                          </a:solidFill>
                        </a:rPr>
                        <a:t>그리고 금액 차액부분 일부취소대기로 넘긴 후 처리완료로 했는데 결제 금액으로 추가가 되어 있음</a:t>
                      </a:r>
                      <a:endParaRPr lang="en-US" altLang="ko-KR" sz="1200" b="1" dirty="0">
                        <a:solidFill>
                          <a:schemeClr val="tx1"/>
                        </a:solidFill>
                      </a:endParaRPr>
                    </a:p>
                    <a:p>
                      <a:pPr marL="171450" indent="-171450" latinLnBrk="1">
                        <a:lnSpc>
                          <a:spcPct val="15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ko-KR" altLang="en-US" sz="1200" b="1" dirty="0">
                          <a:solidFill>
                            <a:schemeClr val="tx1"/>
                          </a:solidFill>
                        </a:rPr>
                        <a:t>차액이 환불이 되면 결제금액에 차액 빠진 금액이 </a:t>
                      </a:r>
                      <a:r>
                        <a:rPr lang="ko-KR" altLang="en-US" sz="1200" b="1" dirty="0" err="1">
                          <a:solidFill>
                            <a:schemeClr val="tx1"/>
                          </a:solidFill>
                        </a:rPr>
                        <a:t>있는게</a:t>
                      </a:r>
                      <a:r>
                        <a:rPr lang="ko-KR" altLang="en-US" sz="1200" b="1" dirty="0">
                          <a:solidFill>
                            <a:schemeClr val="tx1"/>
                          </a:solidFill>
                        </a:rPr>
                        <a:t> 맞음</a:t>
                      </a:r>
                      <a:endParaRPr lang="en-US" altLang="ko-KR" sz="1200" b="1" dirty="0">
                        <a:solidFill>
                          <a:schemeClr val="tx1"/>
                        </a:solidFill>
                      </a:endParaRPr>
                    </a:p>
                    <a:p>
                      <a:pPr marL="171450" indent="-171450" latinLnBrk="1">
                        <a:lnSpc>
                          <a:spcPct val="150000"/>
                        </a:lnSpc>
                        <a:buFont typeface="Arial" panose="020B0604020202020204" pitchFamily="34" charset="0"/>
                        <a:buChar char="•"/>
                      </a:pPr>
                      <a:endParaRPr lang="en-US" altLang="ko-KR" sz="1200" b="1" dirty="0">
                        <a:solidFill>
                          <a:schemeClr val="tx1"/>
                        </a:solidFill>
                      </a:endParaRPr>
                    </a:p>
                    <a:p>
                      <a:pPr marL="171450" indent="-171450" latinLnBrk="1">
                        <a:lnSpc>
                          <a:spcPct val="15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en-US" altLang="ko-KR" sz="1200" b="1" dirty="0">
                          <a:solidFill>
                            <a:schemeClr val="tx1"/>
                          </a:solidFill>
                        </a:rPr>
                        <a:t>4</a:t>
                      </a:r>
                      <a:r>
                        <a:rPr lang="ko-KR" altLang="en-US" sz="1200" b="1" dirty="0">
                          <a:solidFill>
                            <a:schemeClr val="tx1"/>
                          </a:solidFill>
                        </a:rPr>
                        <a:t>명 </a:t>
                      </a:r>
                      <a:r>
                        <a:rPr lang="en-US" altLang="ko-KR" sz="1200" b="1" dirty="0">
                          <a:solidFill>
                            <a:schemeClr val="tx1"/>
                          </a:solidFill>
                        </a:rPr>
                        <a:t>560</a:t>
                      </a:r>
                      <a:r>
                        <a:rPr lang="ko-KR" altLang="en-US" sz="1200" b="1" dirty="0">
                          <a:solidFill>
                            <a:schemeClr val="tx1"/>
                          </a:solidFill>
                        </a:rPr>
                        <a:t>원 </a:t>
                      </a:r>
                      <a:r>
                        <a:rPr lang="en-US" altLang="ko-KR" sz="1200" b="1" dirty="0">
                          <a:solidFill>
                            <a:schemeClr val="tx1"/>
                          </a:solidFill>
                        </a:rPr>
                        <a:t>– 3</a:t>
                      </a:r>
                      <a:r>
                        <a:rPr lang="ko-KR" altLang="en-US" sz="1200" b="1" dirty="0">
                          <a:solidFill>
                            <a:schemeClr val="tx1"/>
                          </a:solidFill>
                        </a:rPr>
                        <a:t>명 </a:t>
                      </a:r>
                      <a:r>
                        <a:rPr lang="en-US" altLang="ko-KR" sz="1200" b="1" dirty="0">
                          <a:solidFill>
                            <a:schemeClr val="tx1"/>
                          </a:solidFill>
                        </a:rPr>
                        <a:t>390</a:t>
                      </a:r>
                      <a:r>
                        <a:rPr lang="ko-KR" altLang="en-US" sz="1200" b="1" dirty="0">
                          <a:solidFill>
                            <a:schemeClr val="tx1"/>
                          </a:solidFill>
                        </a:rPr>
                        <a:t>원 </a:t>
                      </a:r>
                      <a:r>
                        <a:rPr lang="en-US" altLang="ko-KR" sz="1200" b="1" dirty="0">
                          <a:solidFill>
                            <a:schemeClr val="tx1"/>
                          </a:solidFill>
                        </a:rPr>
                        <a:t>= 170</a:t>
                      </a:r>
                      <a:r>
                        <a:rPr lang="ko-KR" altLang="en-US" sz="1200" b="1" dirty="0">
                          <a:solidFill>
                            <a:schemeClr val="tx1"/>
                          </a:solidFill>
                        </a:rPr>
                        <a:t>원 차액 환불 </a:t>
                      </a:r>
                      <a:r>
                        <a:rPr lang="en-US" altLang="ko-KR" sz="1200" b="1" dirty="0">
                          <a:solidFill>
                            <a:schemeClr val="tx1"/>
                          </a:solidFill>
                        </a:rPr>
                        <a:t>-&gt; </a:t>
                      </a:r>
                      <a:r>
                        <a:rPr lang="ko-KR" altLang="en-US" sz="1200" b="1" dirty="0">
                          <a:solidFill>
                            <a:schemeClr val="tx1"/>
                          </a:solidFill>
                        </a:rPr>
                        <a:t>환불완료 후 결제금액에 </a:t>
                      </a:r>
                      <a:r>
                        <a:rPr lang="en-US" altLang="ko-KR" sz="1200" b="1" dirty="0">
                          <a:solidFill>
                            <a:schemeClr val="tx1"/>
                          </a:solidFill>
                        </a:rPr>
                        <a:t>390</a:t>
                      </a:r>
                      <a:r>
                        <a:rPr lang="ko-KR" altLang="en-US" sz="1200" b="1" dirty="0">
                          <a:solidFill>
                            <a:schemeClr val="tx1"/>
                          </a:solidFill>
                        </a:rPr>
                        <a:t>원으로 표시가 </a:t>
                      </a:r>
                      <a:r>
                        <a:rPr lang="ko-KR" altLang="en-US" sz="1200" b="1" dirty="0" err="1">
                          <a:solidFill>
                            <a:schemeClr val="tx1"/>
                          </a:solidFill>
                        </a:rPr>
                        <a:t>되어야함</a:t>
                      </a:r>
                      <a:r>
                        <a:rPr lang="ko-KR" altLang="en-US" sz="1200" b="1" dirty="0">
                          <a:solidFill>
                            <a:schemeClr val="tx1"/>
                          </a:solidFill>
                        </a:rPr>
                        <a:t> </a:t>
                      </a:r>
                      <a:endParaRPr lang="en-US" altLang="ko-KR" sz="1200" b="1" dirty="0">
                        <a:solidFill>
                          <a:schemeClr val="tx1"/>
                        </a:solidFill>
                      </a:endParaRPr>
                    </a:p>
                  </a:txBody>
                  <a:tcPr marL="216000">
                    <a:solidFill>
                      <a:srgbClr val="FFFFC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07113516"/>
                  </a:ext>
                </a:extLst>
              </a:tr>
            </a:tbl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E44459F1-B3E5-8A53-D2DD-257060C21BF4}"/>
              </a:ext>
            </a:extLst>
          </p:cNvPr>
          <p:cNvSpPr txBox="1"/>
          <p:nvPr/>
        </p:nvSpPr>
        <p:spPr>
          <a:xfrm>
            <a:off x="0" y="0"/>
            <a:ext cx="12192000" cy="369332"/>
          </a:xfrm>
          <a:prstGeom prst="rect">
            <a:avLst/>
          </a:prstGeom>
          <a:solidFill>
            <a:srgbClr val="00B0F0"/>
          </a:solidFill>
        </p:spPr>
        <p:txBody>
          <a:bodyPr wrap="square" lIns="720000" rtlCol="0">
            <a:spAutoFit/>
          </a:bodyPr>
          <a:lstStyle/>
          <a:p>
            <a:r>
              <a:rPr lang="en-US" altLang="ko-KR" b="1" dirty="0">
                <a:solidFill>
                  <a:schemeClr val="bg1"/>
                </a:solidFill>
              </a:rPr>
              <a:t>ADMIN-</a:t>
            </a:r>
            <a:r>
              <a:rPr lang="ko-KR" altLang="en-US" b="1" dirty="0">
                <a:solidFill>
                  <a:schemeClr val="bg1"/>
                </a:solidFill>
              </a:rPr>
              <a:t>예약관리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A3C1A52-6D62-BC7E-5041-E2952E0E3FDE}"/>
              </a:ext>
            </a:extLst>
          </p:cNvPr>
          <p:cNvSpPr txBox="1"/>
          <p:nvPr/>
        </p:nvSpPr>
        <p:spPr>
          <a:xfrm>
            <a:off x="0" y="369332"/>
            <a:ext cx="12192000" cy="412590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txBody>
          <a:bodyPr wrap="square" lIns="720000" tIns="180000" rtlCol="0">
            <a:spAutoFit/>
          </a:bodyPr>
          <a:lstStyle/>
          <a:p>
            <a:r>
              <a:rPr lang="en-US" altLang="ko-KR" sz="1200" b="1" dirty="0"/>
              <a:t>ERP </a:t>
            </a:r>
            <a:r>
              <a:rPr lang="ko-KR" altLang="en-US" sz="1200" b="1" dirty="0"/>
              <a:t>예약관리</a:t>
            </a:r>
            <a:r>
              <a:rPr lang="en-US" altLang="ko-KR" sz="1200" b="1" dirty="0"/>
              <a:t>&gt; </a:t>
            </a:r>
            <a:r>
              <a:rPr lang="ko-KR" altLang="en-US" sz="1200" b="1" dirty="0"/>
              <a:t>개인별 예약현황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8C54B53-0A5B-C3AC-A828-395397F842F7}"/>
              </a:ext>
            </a:extLst>
          </p:cNvPr>
          <p:cNvSpPr txBox="1"/>
          <p:nvPr/>
        </p:nvSpPr>
        <p:spPr>
          <a:xfrm>
            <a:off x="9205608" y="432663"/>
            <a:ext cx="298639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ko-KR" altLang="en-US" sz="1200" dirty="0" err="1"/>
              <a:t>검수자</a:t>
            </a:r>
            <a:r>
              <a:rPr lang="ko-KR" altLang="en-US" sz="1200" dirty="0"/>
              <a:t> </a:t>
            </a:r>
            <a:r>
              <a:rPr lang="en-US" altLang="ko-KR" sz="1200" dirty="0"/>
              <a:t>: </a:t>
            </a:r>
            <a:r>
              <a:rPr lang="ko-KR" altLang="en-US" sz="1200" dirty="0"/>
              <a:t>이주현   검수날짜</a:t>
            </a:r>
            <a:r>
              <a:rPr lang="en-US" altLang="ko-KR" sz="1200" dirty="0"/>
              <a:t> : 2026.01.31</a:t>
            </a:r>
            <a:endParaRPr lang="ko-KR" altLang="en-US" sz="1200" dirty="0"/>
          </a:p>
        </p:txBody>
      </p:sp>
      <p:sp>
        <p:nvSpPr>
          <p:cNvPr id="2" name="슬라이드 번호 개체 틀 1">
            <a:extLst>
              <a:ext uri="{FF2B5EF4-FFF2-40B4-BE49-F238E27FC236}">
                <a16:creationId xmlns:a16="http://schemas.microsoft.com/office/drawing/2014/main" id="{8248D8E9-23C2-7515-CD1C-7CE4B5B485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FC5C38-E953-43A3-AEC3-CD908A3DF6B8}" type="slidenum">
              <a:rPr lang="ko-KR" altLang="en-US" smtClean="0"/>
              <a:t>6</a:t>
            </a:fld>
            <a:endParaRPr lang="ko-KR" altLang="en-US"/>
          </a:p>
        </p:txBody>
      </p:sp>
      <p:sp>
        <p:nvSpPr>
          <p:cNvPr id="8" name="직사각형 7">
            <a:extLst>
              <a:ext uri="{FF2B5EF4-FFF2-40B4-BE49-F238E27FC236}">
                <a16:creationId xmlns:a16="http://schemas.microsoft.com/office/drawing/2014/main" id="{E9763FA1-C31C-426B-831A-484B57AE7FB1}"/>
              </a:ext>
            </a:extLst>
          </p:cNvPr>
          <p:cNvSpPr/>
          <p:nvPr/>
        </p:nvSpPr>
        <p:spPr>
          <a:xfrm>
            <a:off x="56094" y="1072598"/>
            <a:ext cx="3925971" cy="485816"/>
          </a:xfrm>
          <a:prstGeom prst="rect">
            <a:avLst/>
          </a:prstGeom>
          <a:noFill/>
          <a:ln w="412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noFill/>
            </a:endParaRPr>
          </a:p>
        </p:txBody>
      </p:sp>
      <p:pic>
        <p:nvPicPr>
          <p:cNvPr id="12" name="그림 11" descr="텍스트, 스크린샷, 번호, 소프트웨어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BACD80CA-7441-E19B-5441-FAFBFFDDC97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1311" y="3087597"/>
            <a:ext cx="5954690" cy="2923602"/>
          </a:xfrm>
          <a:prstGeom prst="rect">
            <a:avLst/>
          </a:prstGeom>
        </p:spPr>
      </p:pic>
      <p:sp>
        <p:nvSpPr>
          <p:cNvPr id="14" name="직사각형 13">
            <a:extLst>
              <a:ext uri="{FF2B5EF4-FFF2-40B4-BE49-F238E27FC236}">
                <a16:creationId xmlns:a16="http://schemas.microsoft.com/office/drawing/2014/main" id="{E491B9BD-074E-4FD4-0518-BF5187C2CC5C}"/>
              </a:ext>
            </a:extLst>
          </p:cNvPr>
          <p:cNvSpPr/>
          <p:nvPr/>
        </p:nvSpPr>
        <p:spPr>
          <a:xfrm>
            <a:off x="3224981" y="3904381"/>
            <a:ext cx="2177845" cy="1051867"/>
          </a:xfrm>
          <a:prstGeom prst="rect">
            <a:avLst/>
          </a:prstGeom>
          <a:noFill/>
          <a:ln w="412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noFill/>
            </a:endParaRPr>
          </a:p>
        </p:txBody>
      </p:sp>
      <p:sp>
        <p:nvSpPr>
          <p:cNvPr id="11" name="직사각형 10"/>
          <p:cNvSpPr/>
          <p:nvPr/>
        </p:nvSpPr>
        <p:spPr>
          <a:xfrm>
            <a:off x="9070109" y="1165966"/>
            <a:ext cx="3546763" cy="784896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100" b="1" dirty="0" smtClean="0"/>
              <a:t>현재 해당 메시지는 안보입니다</a:t>
            </a:r>
            <a:r>
              <a:rPr lang="en-US" altLang="ko-KR" sz="1100" b="1" dirty="0" smtClean="0"/>
              <a:t>.</a:t>
            </a:r>
            <a:br>
              <a:rPr lang="en-US" altLang="ko-KR" sz="1100" b="1" dirty="0" smtClean="0"/>
            </a:br>
            <a:r>
              <a:rPr lang="ko-KR" altLang="en-US" sz="1100" b="1" dirty="0" smtClean="0"/>
              <a:t>저희가 </a:t>
            </a:r>
            <a:r>
              <a:rPr lang="ko-KR" altLang="en-US" sz="1100" b="1" dirty="0" err="1" smtClean="0"/>
              <a:t>개발중에</a:t>
            </a:r>
            <a:r>
              <a:rPr lang="ko-KR" altLang="en-US" sz="1100" b="1" dirty="0"/>
              <a:t> </a:t>
            </a:r>
            <a:r>
              <a:rPr lang="ko-KR" altLang="en-US" sz="1100" b="1" dirty="0" smtClean="0"/>
              <a:t>데이터 </a:t>
            </a:r>
            <a:r>
              <a:rPr lang="ko-KR" altLang="en-US" sz="1100" b="1" dirty="0" err="1" smtClean="0"/>
              <a:t>전송값을</a:t>
            </a:r>
            <a:r>
              <a:rPr lang="ko-KR" altLang="en-US" sz="1100" b="1" dirty="0" smtClean="0"/>
              <a:t> 찍어보느라 잠시 </a:t>
            </a:r>
            <a:r>
              <a:rPr lang="ko-KR" altLang="en-US" sz="1100" b="1" dirty="0" err="1" smtClean="0"/>
              <a:t>노출시킨것을</a:t>
            </a:r>
            <a:r>
              <a:rPr lang="ko-KR" altLang="en-US" sz="1100" b="1" dirty="0" smtClean="0"/>
              <a:t> </a:t>
            </a:r>
            <a:r>
              <a:rPr lang="ko-KR" altLang="en-US" sz="1100" b="1" dirty="0" err="1" smtClean="0"/>
              <a:t>본것</a:t>
            </a:r>
            <a:r>
              <a:rPr lang="ko-KR" altLang="en-US" sz="1100" b="1" dirty="0" smtClean="0"/>
              <a:t> 같습니다</a:t>
            </a:r>
            <a:r>
              <a:rPr lang="en-US" altLang="ko-KR" sz="1100" b="1" dirty="0" smtClean="0"/>
              <a:t>.</a:t>
            </a:r>
            <a:endParaRPr lang="ko-KR" altLang="en-US" sz="1100" b="1" dirty="0"/>
          </a:p>
        </p:txBody>
      </p:sp>
      <p:sp>
        <p:nvSpPr>
          <p:cNvPr id="15" name="직사각형 14"/>
          <p:cNvSpPr/>
          <p:nvPr/>
        </p:nvSpPr>
        <p:spPr>
          <a:xfrm>
            <a:off x="9205608" y="2863276"/>
            <a:ext cx="2346774" cy="448642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100" b="1" dirty="0" smtClean="0"/>
              <a:t>어떤 화면을 끈다는 건지요</a:t>
            </a:r>
            <a:r>
              <a:rPr lang="en-US" altLang="ko-KR" sz="1100" b="1" dirty="0" smtClean="0"/>
              <a:t>?</a:t>
            </a:r>
            <a:endParaRPr lang="ko-KR" altLang="en-US" sz="1100" b="1" dirty="0"/>
          </a:p>
        </p:txBody>
      </p:sp>
    </p:spTree>
    <p:extLst>
      <p:ext uri="{BB962C8B-B14F-4D97-AF65-F5344CB8AC3E}">
        <p14:creationId xmlns:p14="http://schemas.microsoft.com/office/powerpoint/2010/main" val="28668437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CC59284-742D-A950-9D43-11C7EC62470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C129DF9-ECEC-E4CB-38AA-D6D628FA215A}"/>
              </a:ext>
            </a:extLst>
          </p:cNvPr>
          <p:cNvSpPr txBox="1"/>
          <p:nvPr/>
        </p:nvSpPr>
        <p:spPr>
          <a:xfrm>
            <a:off x="1478390" y="2921169"/>
            <a:ext cx="9235220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6000" dirty="0"/>
              <a:t>예약관리</a:t>
            </a:r>
            <a:r>
              <a:rPr lang="en-US" altLang="ko-KR" sz="6000" dirty="0"/>
              <a:t>-</a:t>
            </a:r>
            <a:r>
              <a:rPr lang="ko-KR" altLang="en-US" sz="6000" dirty="0"/>
              <a:t>상품별 예약현황</a:t>
            </a:r>
          </a:p>
        </p:txBody>
      </p:sp>
    </p:spTree>
    <p:extLst>
      <p:ext uri="{BB962C8B-B14F-4D97-AF65-F5344CB8AC3E}">
        <p14:creationId xmlns:p14="http://schemas.microsoft.com/office/powerpoint/2010/main" val="30951045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A85D787-BD42-E426-D336-6F14367EB70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그림 5" descr="텍스트, 소프트웨어, 멀티미디어 소프트웨어, 번호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88143DAD-999B-351B-6CDF-A6DAA25465A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52417"/>
            <a:ext cx="6096000" cy="4553165"/>
          </a:xfrm>
          <a:prstGeom prst="rect">
            <a:avLst/>
          </a:prstGeom>
        </p:spPr>
      </p:pic>
      <p:graphicFrame>
        <p:nvGraphicFramePr>
          <p:cNvPr id="13" name="표 12">
            <a:extLst>
              <a:ext uri="{FF2B5EF4-FFF2-40B4-BE49-F238E27FC236}">
                <a16:creationId xmlns:a16="http://schemas.microsoft.com/office/drawing/2014/main" id="{9C45E359-E00A-B171-9190-88AC90E82F2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62010834"/>
              </p:ext>
            </p:extLst>
          </p:nvPr>
        </p:nvGraphicFramePr>
        <p:xfrm>
          <a:off x="6096000" y="1021945"/>
          <a:ext cx="5790657" cy="413194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90657">
                  <a:extLst>
                    <a:ext uri="{9D8B030D-6E8A-4147-A177-3AD203B41FA5}">
                      <a16:colId xmlns:a16="http://schemas.microsoft.com/office/drawing/2014/main" val="2589919347"/>
                    </a:ext>
                  </a:extLst>
                </a:gridCol>
              </a:tblGrid>
              <a:tr h="39730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400" dirty="0">
                          <a:solidFill>
                            <a:schemeClr val="tx1"/>
                          </a:solidFill>
                        </a:rPr>
                        <a:t>기능 여부 검토사항 </a:t>
                      </a:r>
                    </a:p>
                  </a:txBody>
                  <a:tcPr marT="108000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56416293"/>
                  </a:ext>
                </a:extLst>
              </a:tr>
              <a:tr h="3734643">
                <a:tc>
                  <a:txBody>
                    <a:bodyPr/>
                    <a:lstStyle/>
                    <a:p>
                      <a:pPr marL="171450" indent="-171450" latinLnBrk="1">
                        <a:lnSpc>
                          <a:spcPct val="15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ko-KR" altLang="en-US" sz="1200" b="1" dirty="0">
                          <a:solidFill>
                            <a:schemeClr val="tx1"/>
                          </a:solidFill>
                        </a:rPr>
                        <a:t>상품 예약 </a:t>
                      </a:r>
                      <a:r>
                        <a:rPr lang="ko-KR" altLang="en-US" sz="1200" b="1" dirty="0" err="1">
                          <a:solidFill>
                            <a:schemeClr val="tx1"/>
                          </a:solidFill>
                        </a:rPr>
                        <a:t>들어온건이</a:t>
                      </a:r>
                      <a:r>
                        <a:rPr lang="ko-KR" altLang="en-US" sz="1200" b="1" dirty="0">
                          <a:solidFill>
                            <a:schemeClr val="tx1"/>
                          </a:solidFill>
                        </a:rPr>
                        <a:t> 있는데 </a:t>
                      </a:r>
                      <a:endParaRPr lang="en-US" altLang="ko-KR" sz="1200" b="1" dirty="0">
                        <a:solidFill>
                          <a:schemeClr val="tx1"/>
                        </a:solidFill>
                      </a:endParaRPr>
                    </a:p>
                  </a:txBody>
                  <a:tcPr marL="216000">
                    <a:solidFill>
                      <a:srgbClr val="FFFFC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07113516"/>
                  </a:ext>
                </a:extLst>
              </a:tr>
            </a:tbl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9E411E75-8E58-D7A2-FC74-9E35BFF7CB87}"/>
              </a:ext>
            </a:extLst>
          </p:cNvPr>
          <p:cNvSpPr txBox="1"/>
          <p:nvPr/>
        </p:nvSpPr>
        <p:spPr>
          <a:xfrm>
            <a:off x="0" y="0"/>
            <a:ext cx="12192000" cy="369332"/>
          </a:xfrm>
          <a:prstGeom prst="rect">
            <a:avLst/>
          </a:prstGeom>
          <a:solidFill>
            <a:srgbClr val="00B0F0"/>
          </a:solidFill>
        </p:spPr>
        <p:txBody>
          <a:bodyPr wrap="square" lIns="720000" rtlCol="0">
            <a:spAutoFit/>
          </a:bodyPr>
          <a:lstStyle/>
          <a:p>
            <a:r>
              <a:rPr lang="en-US" altLang="ko-KR" b="1" dirty="0">
                <a:solidFill>
                  <a:schemeClr val="bg1"/>
                </a:solidFill>
              </a:rPr>
              <a:t>ADMIN-</a:t>
            </a:r>
            <a:r>
              <a:rPr lang="ko-KR" altLang="en-US" b="1" dirty="0">
                <a:solidFill>
                  <a:schemeClr val="bg1"/>
                </a:solidFill>
              </a:rPr>
              <a:t>예약관리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CB1134D-2607-7703-A825-EC07DF16E573}"/>
              </a:ext>
            </a:extLst>
          </p:cNvPr>
          <p:cNvSpPr txBox="1"/>
          <p:nvPr/>
        </p:nvSpPr>
        <p:spPr>
          <a:xfrm>
            <a:off x="0" y="369332"/>
            <a:ext cx="12192000" cy="412590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txBody>
          <a:bodyPr wrap="square" lIns="720000" tIns="180000" rtlCol="0">
            <a:spAutoFit/>
          </a:bodyPr>
          <a:lstStyle/>
          <a:p>
            <a:r>
              <a:rPr lang="en-US" altLang="ko-KR" sz="1200" b="1" dirty="0"/>
              <a:t>ERP </a:t>
            </a:r>
            <a:r>
              <a:rPr lang="ko-KR" altLang="en-US" sz="1200" b="1" dirty="0"/>
              <a:t>예약관리</a:t>
            </a:r>
            <a:r>
              <a:rPr lang="en-US" altLang="ko-KR" sz="1200" b="1" dirty="0"/>
              <a:t>&gt; </a:t>
            </a:r>
            <a:r>
              <a:rPr lang="ko-KR" altLang="en-US" sz="1200" b="1" dirty="0"/>
              <a:t>상품별 예약현황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921C6D7-0BC9-EEBA-D397-6A5BC198978E}"/>
              </a:ext>
            </a:extLst>
          </p:cNvPr>
          <p:cNvSpPr txBox="1"/>
          <p:nvPr/>
        </p:nvSpPr>
        <p:spPr>
          <a:xfrm>
            <a:off x="9205608" y="432663"/>
            <a:ext cx="298639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ko-KR" altLang="en-US" sz="1200" dirty="0" err="1"/>
              <a:t>검수자</a:t>
            </a:r>
            <a:r>
              <a:rPr lang="ko-KR" altLang="en-US" sz="1200" dirty="0"/>
              <a:t> </a:t>
            </a:r>
            <a:r>
              <a:rPr lang="en-US" altLang="ko-KR" sz="1200" dirty="0"/>
              <a:t>: </a:t>
            </a:r>
            <a:r>
              <a:rPr lang="ko-KR" altLang="en-US" sz="1200" dirty="0"/>
              <a:t>이주현   검수날짜</a:t>
            </a:r>
            <a:r>
              <a:rPr lang="en-US" altLang="ko-KR" sz="1200" dirty="0"/>
              <a:t> : 2026.01.31</a:t>
            </a:r>
            <a:endParaRPr lang="ko-KR" altLang="en-US" sz="1200" dirty="0"/>
          </a:p>
        </p:txBody>
      </p:sp>
      <p:sp>
        <p:nvSpPr>
          <p:cNvPr id="2" name="슬라이드 번호 개체 틀 1">
            <a:extLst>
              <a:ext uri="{FF2B5EF4-FFF2-40B4-BE49-F238E27FC236}">
                <a16:creationId xmlns:a16="http://schemas.microsoft.com/office/drawing/2014/main" id="{287A409D-1F45-9BA4-47F4-C6687C7BC8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FC5C38-E953-43A3-AEC3-CD908A3DF6B8}" type="slidenum">
              <a:rPr lang="ko-KR" altLang="en-US" smtClean="0"/>
              <a:t>8</a:t>
            </a:fld>
            <a:endParaRPr lang="ko-KR" altLang="en-US"/>
          </a:p>
        </p:txBody>
      </p:sp>
      <p:sp>
        <p:nvSpPr>
          <p:cNvPr id="14" name="직사각형 13">
            <a:extLst>
              <a:ext uri="{FF2B5EF4-FFF2-40B4-BE49-F238E27FC236}">
                <a16:creationId xmlns:a16="http://schemas.microsoft.com/office/drawing/2014/main" id="{BF58D4E4-8070-AF28-EDF7-49EAAA217D45}"/>
              </a:ext>
            </a:extLst>
          </p:cNvPr>
          <p:cNvSpPr/>
          <p:nvPr/>
        </p:nvSpPr>
        <p:spPr>
          <a:xfrm>
            <a:off x="1386348" y="3057832"/>
            <a:ext cx="4371330" cy="1708087"/>
          </a:xfrm>
          <a:prstGeom prst="rect">
            <a:avLst/>
          </a:prstGeom>
          <a:noFill/>
          <a:ln w="412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noFill/>
            </a:endParaRPr>
          </a:p>
        </p:txBody>
      </p:sp>
      <p:sp>
        <p:nvSpPr>
          <p:cNvPr id="10" name="직사각형 9"/>
          <p:cNvSpPr/>
          <p:nvPr/>
        </p:nvSpPr>
        <p:spPr>
          <a:xfrm>
            <a:off x="6532419" y="1984381"/>
            <a:ext cx="2253672" cy="33250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200" dirty="0" smtClean="0"/>
              <a:t>처리완료 </a:t>
            </a:r>
            <a:r>
              <a:rPr lang="en-US" altLang="ko-KR" sz="1200" dirty="0" smtClean="0"/>
              <a:t>(26.02.01)</a:t>
            </a:r>
            <a:endParaRPr lang="ko-KR" altLang="en-US" sz="1200" dirty="0"/>
          </a:p>
        </p:txBody>
      </p:sp>
    </p:spTree>
    <p:extLst>
      <p:ext uri="{BB962C8B-B14F-4D97-AF65-F5344CB8AC3E}">
        <p14:creationId xmlns:p14="http://schemas.microsoft.com/office/powerpoint/2010/main" val="325906794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6837950-876B-01C5-BC0B-1CD89ECA4D7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8D6F32D-93EE-7311-0E18-F52510B4CDC9}"/>
              </a:ext>
            </a:extLst>
          </p:cNvPr>
          <p:cNvSpPr txBox="1"/>
          <p:nvPr/>
        </p:nvSpPr>
        <p:spPr>
          <a:xfrm>
            <a:off x="708949" y="2921169"/>
            <a:ext cx="10774103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6000" dirty="0"/>
              <a:t>예약관리</a:t>
            </a:r>
            <a:r>
              <a:rPr lang="en-US" altLang="ko-KR" sz="6000" dirty="0"/>
              <a:t>-</a:t>
            </a:r>
            <a:r>
              <a:rPr lang="ko-KR" altLang="en-US" sz="6000" dirty="0"/>
              <a:t>출발일자별 예약현황</a:t>
            </a:r>
          </a:p>
        </p:txBody>
      </p:sp>
    </p:spTree>
    <p:extLst>
      <p:ext uri="{BB962C8B-B14F-4D97-AF65-F5344CB8AC3E}">
        <p14:creationId xmlns:p14="http://schemas.microsoft.com/office/powerpoint/2010/main" val="325587836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맑은 고딕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882</TotalTime>
  <Words>569</Words>
  <Application>Microsoft Office PowerPoint</Application>
  <PresentationFormat>와이드스크린</PresentationFormat>
  <Paragraphs>109</Paragraphs>
  <Slides>13</Slides>
  <Notes>3</Notes>
  <HiddenSlides>0</HiddenSlides>
  <MMClips>0</MMClips>
  <ScaleCrop>false</ScaleCrop>
  <HeadingPairs>
    <vt:vector size="6" baseType="variant">
      <vt:variant>
        <vt:lpstr>사용한 글꼴</vt:lpstr>
      </vt:variant>
      <vt:variant>
        <vt:i4>3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13</vt:i4>
      </vt:variant>
    </vt:vector>
  </HeadingPairs>
  <TitlesOfParts>
    <vt:vector size="17" baseType="lpstr">
      <vt:lpstr>HY견고딕</vt:lpstr>
      <vt:lpstr>맑은 고딕</vt:lpstr>
      <vt:lpstr>Arial</vt:lpstr>
      <vt:lpstr>Office 테마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최 아름</dc:creator>
  <cp:lastModifiedBy>USER</cp:lastModifiedBy>
  <cp:revision>80</cp:revision>
  <dcterms:created xsi:type="dcterms:W3CDTF">2025-11-14T06:29:01Z</dcterms:created>
  <dcterms:modified xsi:type="dcterms:W3CDTF">2026-02-01T06:47:30Z</dcterms:modified>
</cp:coreProperties>
</file>