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46" r:id="rId2"/>
    <p:sldId id="355" r:id="rId3"/>
    <p:sldId id="366" r:id="rId4"/>
    <p:sldId id="370" r:id="rId5"/>
    <p:sldId id="371" r:id="rId6"/>
    <p:sldId id="368" r:id="rId7"/>
    <p:sldId id="369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442" autoAdjust="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E0923-9955-4490-816D-81363679A6C9}" type="datetimeFigureOut">
              <a:rPr lang="ko-KR" altLang="en-US" smtClean="0"/>
              <a:t>2026-02-01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6C40C-D344-42F9-A8D5-C0CB8F2B8F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56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D3E44-52D6-AEF3-1CB1-53065C2FF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9EC7B6B-C19E-8F2C-8C20-25164434BB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C8EE9E3-0ACF-CA55-5BE3-DCF255BBD9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91D617-4707-BEA7-DC78-D9007A4E21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1599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339C5-0A13-481E-C538-3874D97F0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7ED8764-7270-C201-2953-2AE36531B9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3D6FB99-7266-D84A-B93D-4E7E2B4105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591FBFF-9F52-C68F-BE64-BB4AA38298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0314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AC0BA-A91F-CFF7-D8B7-D627AAC5F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DB2A084-F4A6-D9FB-BC87-201B867BA9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7B9F95C-E758-06AE-7DCC-1952EC0247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04B605D-D8B6-2988-08CA-2DCBFEBD7F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906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D8325-BFCE-A6D4-1C95-45E527745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BF4425E-DF43-D6C1-1D8A-8C639DC08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783363-F763-071E-C786-674BBF6B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D93B1B-5F16-4D7B-D720-41A2EBA4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DBC69A-BC98-2176-9F1E-A25ECC60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79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585D77-57E8-DDED-72F8-07347E66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BACA6C-172C-677B-150E-5DD2EAEE2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CD16D3-DE66-C44C-DCCE-4117A693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2F3C23-DDC9-F547-CF0D-5A999904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364C9D-4347-B7FB-5355-B4CE5AD7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72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0478821-094B-56B6-10AE-D4E498180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A133DF3-4BBC-4CCA-486B-23E9A76D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0DFC1C-7E43-25A5-F83A-7C28D2E2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669465-9FA5-8DEB-79B7-73BCB507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3173DE-B24E-2813-87F1-2FE70BCA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3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E17FCA-5E2F-B5B5-94A8-05E09267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BEEEAB-24BF-0819-1C9B-C47D47BE0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05A216-0CD2-91F8-22AB-C945BEFD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6E28B0-6441-38F6-9512-9A19618C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C71E3B-0B2A-B35D-746F-1707C638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09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A4ED4A-64FF-0282-2B29-F1A93465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CFB87E-148C-DA02-CEC8-C17C217AA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FDD738-9D34-1D74-3482-149AC1D6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778E37-3E7F-9EE2-18BE-DBBAFC41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F42ACF-23FB-9449-601E-2DDA1964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91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21E378-CB40-C291-04E8-772CB15B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61D64-3030-C98E-463E-AA9CDD617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5C5F72-1CEA-53E0-3406-926932BDE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B7C13C-B2A8-6ADD-E239-B82D86F0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883612-D3FD-49FA-5C06-27A19DE4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571989-BE5E-7408-8866-58460F43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53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198F30-F663-3E81-80D5-4C420DE6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C7835E-0FE6-1FCD-DF88-FFA5B1ECC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E250CF-C304-430F-F25F-BDE3D0885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6CDAE3-E0BE-5D86-97AC-8BC6F439A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EB50EBD-46E0-315D-FA83-411C859A9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8709E42-46CE-9B9B-4D35-F7F4A4E7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C0D8AB7-B6E3-B2D7-D2A0-780AB000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8B59176-9229-B53C-2D4C-3385C8EE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14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B72BF1-F4D7-8ECF-7C62-FA7CAD4D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9F29316-BCAF-D5D9-5791-1611B455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60A31D0-BACA-DBF3-E14F-15B9714B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FC36A6-FF2B-0164-DE90-D0147789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89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A5ACED-18C2-F54F-7650-474C8458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B39E36-BB5D-5A12-29BD-74C6D2D5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96F212-FADC-7595-85B8-9B2CF0DC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51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9AD1B0-79FC-53F8-81F2-09F22150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4D222A-5567-A547-6846-DED6ACFD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03ED689-9441-12A9-9B40-F2869A776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59D953-AFD1-338B-D5AF-1931DA41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C419AE-40CC-0439-F6B2-A1F63483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07A541-6FD4-F9D2-F0A2-FC4D6E7E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65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E545A3-A5FB-C8EE-D220-A39555A6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7A62561-FB76-5864-AD04-F26B8E715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60F82D-2541-62F6-98A0-23F8E0C88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7E8FE4-C08A-8774-CAD5-563E847C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757B5F-CDF8-E5BB-4331-D2504D3A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60134D-4584-A14D-A62E-0DE4BE33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29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010D8F6-0403-DE3B-82D7-D2DE6740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7AAA18-001B-269A-9AA6-2CF95FB9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61139D-9108-70D3-A09C-EB934E49A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83CD-7BF5-431C-984E-CCAAB9885123}" type="datetimeFigureOut">
              <a:rPr lang="ko-KR" altLang="en-US" smtClean="0"/>
              <a:t>2026-02-01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0022EA-8EBB-88D9-3731-D0B5FB79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7C3262-967F-7539-E7E7-D81555942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2026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03" y="2635624"/>
            <a:ext cx="11107988" cy="865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ko-KR" altLang="en-US" sz="3000" dirty="0" err="1">
                <a:ea typeface="HY견고딕"/>
              </a:rPr>
              <a:t>로망스투어</a:t>
            </a: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ERP</a:t>
            </a:r>
            <a:r>
              <a:rPr lang="ko-KR" altLang="en-US" sz="3000" dirty="0">
                <a:ea typeface="HY견고딕"/>
              </a:rPr>
              <a:t>리뉴얼</a:t>
            </a:r>
            <a:r>
              <a:rPr lang="en-US" altLang="ko-KR" sz="3000" dirty="0">
                <a:ea typeface="HY견고딕"/>
              </a:rPr>
              <a:t>_</a:t>
            </a:r>
            <a:r>
              <a:rPr lang="ko-KR" altLang="en-US" sz="3000" dirty="0">
                <a:ea typeface="HY견고딕"/>
              </a:rPr>
              <a:t>검토사항 </a:t>
            </a:r>
            <a:r>
              <a:rPr lang="en-US" altLang="ko-KR" sz="3000" dirty="0">
                <a:ea typeface="HY견고딕"/>
              </a:rPr>
              <a:t>6</a:t>
            </a:r>
            <a:r>
              <a:rPr lang="ko-KR" altLang="en-US" sz="3000" dirty="0">
                <a:ea typeface="HY견고딕"/>
              </a:rPr>
              <a:t>차</a:t>
            </a:r>
            <a:r>
              <a:rPr lang="en-US" altLang="ko-KR" sz="3000" dirty="0">
                <a:ea typeface="HY견고딕"/>
              </a:rPr>
              <a:t>(2026.1.31-2.)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75E8E77-795B-0249-13E1-E5EDD703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A2409674-2F67-C8F4-EF36-99420FEC3948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F9605A71-9694-CC9E-CFD5-CDF2F97493FB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E13DBD88-BCD7-8508-6FFA-B90762F7D6B0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2472E0B0-EC86-8137-F2F2-3C8F5A34E0E3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23DFFC1-3A5D-5105-2FE0-A75E4BAFCFD8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00B5EC4-527B-B12F-F6CF-E2E10E53CAB1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448B7A-DDFD-D3AF-0660-3A37DF9B5089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68633-70FA-8992-6234-299B67F5AC31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507817-4DD5-D862-ABCE-D39C6AA2FA38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8CCFAB-C95C-1A8B-0230-1AF8C214703B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930074-DF7B-F495-D92A-C9EFD1098744}"/>
              </a:ext>
            </a:extLst>
          </p:cNvPr>
          <p:cNvSpPr txBox="1"/>
          <p:nvPr/>
        </p:nvSpPr>
        <p:spPr>
          <a:xfrm>
            <a:off x="682177" y="4861911"/>
            <a:ext cx="2762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0.1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8CBD8C-5A89-5AA3-1C32-C116612F520E}"/>
              </a:ext>
            </a:extLst>
          </p:cNvPr>
          <p:cNvSpPr txBox="1"/>
          <p:nvPr/>
        </p:nvSpPr>
        <p:spPr>
          <a:xfrm>
            <a:off x="3454878" y="4890385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2026.01.31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00A536-E1AD-C275-46DD-D0D48353E8D9}"/>
              </a:ext>
            </a:extLst>
          </p:cNvPr>
          <p:cNvSpPr txBox="1"/>
          <p:nvPr/>
        </p:nvSpPr>
        <p:spPr>
          <a:xfrm>
            <a:off x="6153252" y="4876810"/>
            <a:ext cx="274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여행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팀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63C763-307E-9B99-8E01-909E1E103E7D}"/>
              </a:ext>
            </a:extLst>
          </p:cNvPr>
          <p:cNvSpPr txBox="1"/>
          <p:nvPr/>
        </p:nvSpPr>
        <p:spPr>
          <a:xfrm>
            <a:off x="8857054" y="4874143"/>
            <a:ext cx="265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chemeClr val="bg2">
                    <a:lumMod val="50000"/>
                  </a:schemeClr>
                </a:solidFill>
              </a:rPr>
              <a:t>이주현</a:t>
            </a:r>
          </a:p>
        </p:txBody>
      </p:sp>
    </p:spTree>
    <p:extLst>
      <p:ext uri="{BB962C8B-B14F-4D97-AF65-F5344CB8AC3E}">
        <p14:creationId xmlns:p14="http://schemas.microsoft.com/office/powerpoint/2010/main" val="89257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1DCD5-8855-EE00-F317-C2C38D88B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A591C7-3C7F-ABCF-C0DA-754061C80CE9}"/>
              </a:ext>
            </a:extLst>
          </p:cNvPr>
          <p:cNvSpPr txBox="1"/>
          <p:nvPr/>
        </p:nvSpPr>
        <p:spPr>
          <a:xfrm>
            <a:off x="1478390" y="2921169"/>
            <a:ext cx="92352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/>
              <a:t>예약관리</a:t>
            </a:r>
            <a:r>
              <a:rPr lang="en-US" altLang="ko-KR" sz="6000" dirty="0"/>
              <a:t>-</a:t>
            </a:r>
            <a:r>
              <a:rPr lang="ko-KR" altLang="en-US" sz="6000" dirty="0"/>
              <a:t>개인별 예약현황</a:t>
            </a:r>
          </a:p>
        </p:txBody>
      </p:sp>
    </p:spTree>
    <p:extLst>
      <p:ext uri="{BB962C8B-B14F-4D97-AF65-F5344CB8AC3E}">
        <p14:creationId xmlns:p14="http://schemas.microsoft.com/office/powerpoint/2010/main" val="133016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AEBAD-EB49-3292-298F-6AB9542D0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전자제품, 스크린샷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1BAEBA4-8551-7077-91AB-BF2BA5411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23" y="894734"/>
            <a:ext cx="5861953" cy="5304547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4F12B73E-45AA-3FA9-9013-BC4104724B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482565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홈페이지로 예약을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했을때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옆에 사진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처럼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안내표시가 나옴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그리고 확인버튼을 누르면 예약되었다는 화면이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안나오고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그대로 예약화면으로 되어있음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결론은 예약이 안됨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!!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시간이 지나고 예약내역 들어가니까 나타남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.,.,.!!!!!!!!!!!!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D6B9A5F-9D67-5801-CB09-E3B1AF7CAF7E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D35DC3-240C-C86F-7DE7-9AB98F793C13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개인별 예약현황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FCBC19-5AB0-6653-D14F-DB6611FDC38C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이주현   검수날짜</a:t>
            </a:r>
            <a:r>
              <a:rPr lang="en-US" altLang="ko-KR" sz="1200" dirty="0"/>
              <a:t> : 2026.01.31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30FE6D1-F6E1-8C9E-EAC1-458788EA1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DFFA948-ED03-0DC6-C19B-7E66A21EB39D}"/>
              </a:ext>
            </a:extLst>
          </p:cNvPr>
          <p:cNvSpPr/>
          <p:nvPr/>
        </p:nvSpPr>
        <p:spPr>
          <a:xfrm>
            <a:off x="1668584" y="1021944"/>
            <a:ext cx="2942745" cy="105186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pic>
        <p:nvPicPr>
          <p:cNvPr id="11" name="그림 10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85FC624-A1AD-43FF-E83C-98726AE85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609279"/>
            <a:ext cx="4742604" cy="3879389"/>
          </a:xfrm>
          <a:prstGeom prst="rect">
            <a:avLst/>
          </a:prstGeom>
        </p:spPr>
      </p:pic>
      <p:pic>
        <p:nvPicPr>
          <p:cNvPr id="16" name="그림 15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6ABC25F-4C5A-4AE2-EED8-F71B140F25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0235" y="3136648"/>
            <a:ext cx="6181895" cy="3302656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7935134" y="3147735"/>
            <a:ext cx="1637705" cy="3992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b="1" dirty="0" smtClean="0"/>
              <a:t>예약 잘 됩니다</a:t>
            </a:r>
            <a:r>
              <a:rPr lang="en-US" altLang="ko-KR" sz="1050" b="1" dirty="0" smtClean="0"/>
              <a:t>.</a:t>
            </a:r>
            <a:endParaRPr lang="ko-KR" alt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916206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059C5-D1FE-5236-B29A-3766DE0D2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그림 32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C1B6F8A-B78E-2BA5-B178-9F3E1F15B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71" y="4721550"/>
            <a:ext cx="1079470" cy="1807633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8CCD52FD-D0B7-8B67-8F49-CDB61D0235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680240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ERP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로 예약을 진행 후 실시간으로 입금을 완료함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회계업무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무통장입금현황에 실시간으로 입금확인이 되지만 바로 적용이 안되고 확인전이라는 표시가 있음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적용이 되어도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20~30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분 이상 소요가 되어야지 자동으로 입금처리가 됨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ERP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또는 홈페이지로 예약을 해도 동일하게 적용이 됨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이전에는 무통장입금현황에서 입금이 되면 예약내역에서 예약자명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금액이 동일하면 자동으로 입금처리가 바로 적용이 되었음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EC9E26D-1A58-CCC3-E892-682F9AD6ECC6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9041A3-E80A-1477-7ADF-BE4625B4123A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개인별 예약현황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5730C8-98B4-20E1-92FB-67567BB6FD2F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이주현   검수날짜</a:t>
            </a:r>
            <a:r>
              <a:rPr lang="en-US" altLang="ko-KR" sz="1200" dirty="0"/>
              <a:t> : 2026.01.31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6CB70F9-BC41-655A-D10E-860760CD7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4</a:t>
            </a:fld>
            <a:endParaRPr lang="ko-KR" altLang="en-US"/>
          </a:p>
        </p:txBody>
      </p:sp>
      <p:pic>
        <p:nvPicPr>
          <p:cNvPr id="6" name="그림 5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4CA5C6D-C614-0626-9B90-0FEC6FB55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56" y="1021945"/>
            <a:ext cx="5936654" cy="3670635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DF749F8D-8BE4-DD6A-43B3-A72F179DDF08}"/>
              </a:ext>
            </a:extLst>
          </p:cNvPr>
          <p:cNvSpPr/>
          <p:nvPr/>
        </p:nvSpPr>
        <p:spPr>
          <a:xfrm>
            <a:off x="90520" y="968276"/>
            <a:ext cx="5916990" cy="103750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131EFC32-2B74-BA1D-E5B4-E83454D82B03}"/>
              </a:ext>
            </a:extLst>
          </p:cNvPr>
          <p:cNvSpPr/>
          <p:nvPr/>
        </p:nvSpPr>
        <p:spPr>
          <a:xfrm>
            <a:off x="-17634" y="781922"/>
            <a:ext cx="365125" cy="3651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1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08D600DE-BAB3-A506-51FD-451BE2D0F7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4336" y="5281130"/>
            <a:ext cx="10382322" cy="794948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CB4D5B9B-06C2-FD2C-BD44-32F65B9429A7}"/>
              </a:ext>
            </a:extLst>
          </p:cNvPr>
          <p:cNvSpPr/>
          <p:nvPr/>
        </p:nvSpPr>
        <p:spPr>
          <a:xfrm>
            <a:off x="90519" y="5300795"/>
            <a:ext cx="11796137" cy="79494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C661C0C8-A41D-4E6B-9226-B0D86B39BD39}"/>
              </a:ext>
            </a:extLst>
          </p:cNvPr>
          <p:cNvSpPr/>
          <p:nvPr/>
        </p:nvSpPr>
        <p:spPr>
          <a:xfrm>
            <a:off x="70856" y="5108400"/>
            <a:ext cx="365125" cy="3651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3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28" name="그림 27" descr="텍스트, 스크린샷, 소프트웨어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01058A1-6532-7E18-AA90-F4FF56C285C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50000" b="38408"/>
          <a:stretch>
            <a:fillRect/>
          </a:stretch>
        </p:blipFill>
        <p:spPr>
          <a:xfrm>
            <a:off x="3579320" y="4389985"/>
            <a:ext cx="3165231" cy="794948"/>
          </a:xfrm>
          <a:prstGeom prst="rect">
            <a:avLst/>
          </a:prstGeom>
        </p:spPr>
      </p:pic>
      <p:sp>
        <p:nvSpPr>
          <p:cNvPr id="31" name="타원 30">
            <a:extLst>
              <a:ext uri="{FF2B5EF4-FFF2-40B4-BE49-F238E27FC236}">
                <a16:creationId xmlns:a16="http://schemas.microsoft.com/office/drawing/2014/main" id="{B9720060-BB70-4438-A981-CD4EBEF73898}"/>
              </a:ext>
            </a:extLst>
          </p:cNvPr>
          <p:cNvSpPr/>
          <p:nvPr/>
        </p:nvSpPr>
        <p:spPr>
          <a:xfrm>
            <a:off x="4341768" y="4327455"/>
            <a:ext cx="365125" cy="3651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2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7D31283D-0F03-FA90-387C-A2DC6CC3BC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6637" y="1990509"/>
            <a:ext cx="1037592" cy="36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9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DC669-EF73-6AE2-D9E9-5757398D6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0578F04-AFF7-614C-942F-D7FB1450D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21" y="3980393"/>
            <a:ext cx="4028503" cy="2618316"/>
          </a:xfrm>
          <a:prstGeom prst="rect">
            <a:avLst/>
          </a:prstGeom>
        </p:spPr>
      </p:pic>
      <p:pic>
        <p:nvPicPr>
          <p:cNvPr id="7" name="그림 6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6671B6C-A714-8E7C-B04F-4C02E8BF5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77" y="781922"/>
            <a:ext cx="2222442" cy="3187077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85F38AF9-6C08-A581-B60C-214DFB3D3C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3457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비회원으로 예약을 진행 할 때 이메일 작성이 필수 표시도 없이 이메일 작성 입력하라는 메시지가 나타남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번 처럼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번대로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번처럼 이메일 정확하지 않은 걸로 작성해도 예약이 가능함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근데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번 예약 완료된 예약정보에 이메일 표시가 없음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ERP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에도 비회원 이메일 표시가 없음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이럴거면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굳이 이메일 작성 해야지 예약이 가능 할 필요가 있나 싶음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작성해야 한다고 하면 이메일 작성 필수라는 표시도 있으면 좋겠음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아니면 이메일 작성 필수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아닌걸로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설정해주시고 휴대폰 인증으로 본인확인으로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설정하는게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훨씬 더 효율적임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672E3C1-3FB3-D109-22A1-36EC08E5A641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1574DF-FA40-50BF-3FAA-B5A57A5FD362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개인별 예약현황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D9CF37-4952-3E78-9582-06A78C36F55E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이주현   검수날짜</a:t>
            </a:r>
            <a:r>
              <a:rPr lang="en-US" altLang="ko-KR" sz="1200" dirty="0"/>
              <a:t> : 2026.01.31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FC7B311-9F7D-40ED-87C0-3D2BC098B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44B49A7-FA7B-0050-9B0D-37AD3B8A4940}"/>
              </a:ext>
            </a:extLst>
          </p:cNvPr>
          <p:cNvSpPr/>
          <p:nvPr/>
        </p:nvSpPr>
        <p:spPr>
          <a:xfrm>
            <a:off x="131705" y="3532219"/>
            <a:ext cx="2008001" cy="26726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7FC69008-6DAF-A271-23AD-A62C8934FF68}"/>
              </a:ext>
            </a:extLst>
          </p:cNvPr>
          <p:cNvSpPr/>
          <p:nvPr/>
        </p:nvSpPr>
        <p:spPr>
          <a:xfrm>
            <a:off x="58641" y="3483287"/>
            <a:ext cx="365125" cy="3651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1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12" name="그림 11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8887D56-FA1F-C5C2-1AED-E5654372ADF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32686"/>
          <a:stretch>
            <a:fillRect/>
          </a:stretch>
        </p:blipFill>
        <p:spPr>
          <a:xfrm>
            <a:off x="2084028" y="781923"/>
            <a:ext cx="3618682" cy="2202246"/>
          </a:xfrm>
          <a:prstGeom prst="rect">
            <a:avLst/>
          </a:prstGeom>
        </p:spPr>
      </p:pic>
      <p:pic>
        <p:nvPicPr>
          <p:cNvPr id="16" name="그림 15" descr="텍스트, 스크린샷, 멀티미디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7F4A9AA-00F5-BAF6-724B-8079D2631E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9706" y="2032097"/>
            <a:ext cx="2838254" cy="952072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D911938F-47DD-874D-351F-CA3158A7BCF6}"/>
              </a:ext>
            </a:extLst>
          </p:cNvPr>
          <p:cNvSpPr/>
          <p:nvPr/>
        </p:nvSpPr>
        <p:spPr>
          <a:xfrm>
            <a:off x="2126922" y="1296222"/>
            <a:ext cx="2008001" cy="26726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E3469770-63FE-1B60-C779-A85AAB5575DC}"/>
              </a:ext>
            </a:extLst>
          </p:cNvPr>
          <p:cNvSpPr/>
          <p:nvPr/>
        </p:nvSpPr>
        <p:spPr>
          <a:xfrm>
            <a:off x="4015651" y="1082617"/>
            <a:ext cx="365125" cy="3651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2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E0B92FCA-D789-54EA-285A-D3965046C294}"/>
              </a:ext>
            </a:extLst>
          </p:cNvPr>
          <p:cNvSpPr/>
          <p:nvPr/>
        </p:nvSpPr>
        <p:spPr>
          <a:xfrm>
            <a:off x="2189707" y="2089711"/>
            <a:ext cx="2008001" cy="58345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A9759D9F-14DC-6E6B-6D08-150559571D06}"/>
              </a:ext>
            </a:extLst>
          </p:cNvPr>
          <p:cNvSpPr/>
          <p:nvPr/>
        </p:nvSpPr>
        <p:spPr>
          <a:xfrm>
            <a:off x="3746264" y="2464945"/>
            <a:ext cx="365125" cy="3651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3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25" name="그림 24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E91CA57-3112-D066-0907-6BB9A4DA3DE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43303" r="34479"/>
          <a:stretch>
            <a:fillRect/>
          </a:stretch>
        </p:blipFill>
        <p:spPr>
          <a:xfrm>
            <a:off x="2232434" y="3065911"/>
            <a:ext cx="3794112" cy="1395503"/>
          </a:xfrm>
          <a:prstGeom prst="rect">
            <a:avLst/>
          </a:prstGeom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244F4CA0-EDA3-6E1E-8887-D2A7B3F0BD36}"/>
              </a:ext>
            </a:extLst>
          </p:cNvPr>
          <p:cNvSpPr/>
          <p:nvPr/>
        </p:nvSpPr>
        <p:spPr>
          <a:xfrm>
            <a:off x="3162983" y="3376158"/>
            <a:ext cx="2662827" cy="108525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5914CFD0-C4E7-1D7E-DC44-F23BFC32BD58}"/>
              </a:ext>
            </a:extLst>
          </p:cNvPr>
          <p:cNvSpPr/>
          <p:nvPr/>
        </p:nvSpPr>
        <p:spPr>
          <a:xfrm>
            <a:off x="5643247" y="3187020"/>
            <a:ext cx="365125" cy="3651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4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637AB6D0-245F-7B85-9B3D-E89023CF824B}"/>
              </a:ext>
            </a:extLst>
          </p:cNvPr>
          <p:cNvSpPr/>
          <p:nvPr/>
        </p:nvSpPr>
        <p:spPr>
          <a:xfrm>
            <a:off x="404102" y="6306706"/>
            <a:ext cx="2662827" cy="30339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86B2B031-63CB-3F9F-D684-C6EBD6990414}"/>
              </a:ext>
            </a:extLst>
          </p:cNvPr>
          <p:cNvSpPr/>
          <p:nvPr/>
        </p:nvSpPr>
        <p:spPr>
          <a:xfrm>
            <a:off x="177799" y="6035470"/>
            <a:ext cx="365125" cy="3651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5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36" name="그림 35" descr="텍스트, 폰트, 번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CDC77A0-9CDE-E43E-25F6-5001814C8E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0219" y="4562194"/>
            <a:ext cx="6552241" cy="2092663"/>
          </a:xfrm>
          <a:prstGeom prst="rect">
            <a:avLst/>
          </a:prstGeom>
        </p:spPr>
      </p:pic>
      <p:sp>
        <p:nvSpPr>
          <p:cNvPr id="37" name="직사각형 36">
            <a:extLst>
              <a:ext uri="{FF2B5EF4-FFF2-40B4-BE49-F238E27FC236}">
                <a16:creationId xmlns:a16="http://schemas.microsoft.com/office/drawing/2014/main" id="{F6B90FAE-5FDB-BB53-75A4-2955F0D1FAFB}"/>
              </a:ext>
            </a:extLst>
          </p:cNvPr>
          <p:cNvSpPr/>
          <p:nvPr/>
        </p:nvSpPr>
        <p:spPr>
          <a:xfrm>
            <a:off x="5662911" y="5603422"/>
            <a:ext cx="2124237" cy="43204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69049143-9BCC-8869-B58B-F75C37F7AE8A}"/>
              </a:ext>
            </a:extLst>
          </p:cNvPr>
          <p:cNvSpPr/>
          <p:nvPr/>
        </p:nvSpPr>
        <p:spPr>
          <a:xfrm>
            <a:off x="5460684" y="5420859"/>
            <a:ext cx="365125" cy="3651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6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9879951" y="1690439"/>
            <a:ext cx="2164267" cy="29394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b="1" dirty="0" smtClean="0"/>
              <a:t>이메일 작성은 필수가 아닙니다</a:t>
            </a:r>
            <a:r>
              <a:rPr lang="en-US" altLang="ko-KR" sz="1050" b="1" dirty="0" smtClean="0"/>
              <a:t>.</a:t>
            </a:r>
            <a:endParaRPr lang="ko-KR" altLang="en-US" sz="1050" b="1" dirty="0"/>
          </a:p>
        </p:txBody>
      </p:sp>
      <p:sp>
        <p:nvSpPr>
          <p:cNvPr id="34" name="직사각형 33"/>
          <p:cNvSpPr/>
          <p:nvPr/>
        </p:nvSpPr>
        <p:spPr>
          <a:xfrm>
            <a:off x="8455157" y="2673168"/>
            <a:ext cx="3431500" cy="70298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b="1" dirty="0" smtClean="0"/>
              <a:t>본인 이메일 인증을 원하시는 건가요</a:t>
            </a:r>
            <a:r>
              <a:rPr lang="en-US" altLang="ko-KR" sz="1050" b="1" dirty="0" smtClean="0"/>
              <a:t>? </a:t>
            </a:r>
            <a:r>
              <a:rPr lang="ko-KR" altLang="en-US" sz="1050" b="1" dirty="0" smtClean="0"/>
              <a:t>그렇다면 </a:t>
            </a:r>
            <a:r>
              <a:rPr lang="ko-KR" altLang="en-US" sz="1050" b="1" dirty="0" err="1" smtClean="0"/>
              <a:t>추가개발로</a:t>
            </a:r>
            <a:r>
              <a:rPr lang="ko-KR" altLang="en-US" sz="1050" b="1" dirty="0" smtClean="0"/>
              <a:t> 요청하세요</a:t>
            </a:r>
            <a:r>
              <a:rPr lang="en-US" altLang="ko-KR" sz="1050" b="1" dirty="0"/>
              <a:t/>
            </a:r>
            <a:br>
              <a:rPr lang="en-US" altLang="ko-KR" sz="1050" b="1" dirty="0"/>
            </a:br>
            <a:r>
              <a:rPr lang="ko-KR" altLang="en-US" sz="1050" b="1" dirty="0" smtClean="0"/>
              <a:t>기존 사이트도 </a:t>
            </a:r>
            <a:r>
              <a:rPr lang="ko-KR" altLang="en-US" sz="1050" b="1" dirty="0" err="1" smtClean="0"/>
              <a:t>동일하였습니다</a:t>
            </a:r>
            <a:r>
              <a:rPr lang="en-US" altLang="ko-KR" sz="1050" b="1" dirty="0" smtClean="0"/>
              <a:t>.</a:t>
            </a:r>
            <a:endParaRPr lang="ko-KR" altLang="en-US" sz="1050" b="1" dirty="0"/>
          </a:p>
        </p:txBody>
      </p:sp>
      <p:sp>
        <p:nvSpPr>
          <p:cNvPr id="35" name="직사각형 34"/>
          <p:cNvSpPr/>
          <p:nvPr/>
        </p:nvSpPr>
        <p:spPr>
          <a:xfrm>
            <a:off x="8893147" y="3909581"/>
            <a:ext cx="2377534" cy="82870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50" b="1" dirty="0" smtClean="0"/>
              <a:t>1. </a:t>
            </a:r>
            <a:r>
              <a:rPr lang="ko-KR" altLang="en-US" sz="1050" b="1" dirty="0" smtClean="0"/>
              <a:t>휴대폰인증을 </a:t>
            </a:r>
            <a:r>
              <a:rPr lang="ko-KR" altLang="en-US" sz="1050" b="1" dirty="0" err="1" smtClean="0"/>
              <a:t>추가개발입니다</a:t>
            </a:r>
            <a:r>
              <a:rPr lang="en-US" altLang="ko-KR" sz="1050" b="1" dirty="0" smtClean="0"/>
              <a:t>.</a:t>
            </a:r>
            <a:br>
              <a:rPr lang="en-US" altLang="ko-KR" sz="1050" b="1" dirty="0" smtClean="0"/>
            </a:br>
            <a:r>
              <a:rPr lang="en-US" altLang="ko-KR" sz="1050" b="1" dirty="0" smtClean="0"/>
              <a:t>2. </a:t>
            </a:r>
            <a:r>
              <a:rPr lang="ko-KR" altLang="en-US" sz="1050" b="1" dirty="0" smtClean="0"/>
              <a:t>휴대폰인증하기 위해서는 </a:t>
            </a:r>
            <a:r>
              <a:rPr lang="ko-KR" altLang="en-US" sz="1050" b="1" dirty="0" err="1" smtClean="0"/>
              <a:t>유료연동이</a:t>
            </a:r>
            <a:r>
              <a:rPr lang="ko-KR" altLang="en-US" sz="1050" b="1" dirty="0" smtClean="0"/>
              <a:t> 필요합니다</a:t>
            </a:r>
            <a:r>
              <a:rPr lang="en-US" altLang="ko-KR" sz="1050" b="1" dirty="0" smtClean="0"/>
              <a:t>.</a:t>
            </a:r>
            <a:endParaRPr lang="ko-KR" alt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3973316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08F13-A06A-8E4A-CBC4-5B5117AB5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FD8058-F77A-5741-8F15-1274B052A064}"/>
              </a:ext>
            </a:extLst>
          </p:cNvPr>
          <p:cNvSpPr txBox="1"/>
          <p:nvPr/>
        </p:nvSpPr>
        <p:spPr>
          <a:xfrm>
            <a:off x="4327727" y="2921169"/>
            <a:ext cx="35365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/>
              <a:t>SMS</a:t>
            </a:r>
            <a:r>
              <a:rPr lang="ko-KR" altLang="en-US" sz="6000" dirty="0"/>
              <a:t> 발송</a:t>
            </a:r>
          </a:p>
        </p:txBody>
      </p:sp>
    </p:spTree>
    <p:extLst>
      <p:ext uri="{BB962C8B-B14F-4D97-AF65-F5344CB8AC3E}">
        <p14:creationId xmlns:p14="http://schemas.microsoft.com/office/powerpoint/2010/main" val="3487200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0AA37-C25B-BE26-F256-F4FE8B946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 descr="텍스트, 스크린샷, 소프트웨어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67EF367-B4C2-C6AD-87FF-C3D478B7C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084" y="877237"/>
            <a:ext cx="4077277" cy="2706767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3E27204E-8122-ED73-0F57-CF27D7438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703764"/>
              </p:ext>
            </p:extLst>
          </p:nvPr>
        </p:nvGraphicFramePr>
        <p:xfrm>
          <a:off x="7364361" y="1021945"/>
          <a:ext cx="4522296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2296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번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, 2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번 순서대로 진행을 하면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번 화면처럼 안내창이 나타남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문자 발송이 안됨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!!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문자 발송이 안되어서 고객님께 투어 등 관련 안내문자 발송에 어려움이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매우큼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!!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혹시나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번 화면처럼 문자수신 거부가 되어서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안보내지나해서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테스트하니까 그냥 문자가 발송이 안됨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6871C45-C40F-44BB-E685-57600F8D6590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317E0A-A2E8-7FBB-5938-F8152894C945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출발일자별 예약현황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01E1C0-F57C-D27B-673A-C95EA0BE6FAF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이주현   검수날짜</a:t>
            </a:r>
            <a:r>
              <a:rPr lang="en-US" altLang="ko-KR" sz="1200" dirty="0"/>
              <a:t> : 2026.01.31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035E694-79B7-DE43-9910-BB87D6214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7498" y="6356350"/>
            <a:ext cx="656302" cy="365125"/>
          </a:xfrm>
        </p:spPr>
        <p:txBody>
          <a:bodyPr/>
          <a:lstStyle/>
          <a:p>
            <a:fld id="{85FC5C38-E953-43A3-AEC3-CD908A3DF6B8}" type="slidenum">
              <a:rPr lang="ko-KR" altLang="en-US" smtClean="0"/>
              <a:t>7</a:t>
            </a:fld>
            <a:endParaRPr lang="ko-KR" altLang="en-US" dirty="0"/>
          </a:p>
        </p:txBody>
      </p:sp>
      <p:pic>
        <p:nvPicPr>
          <p:cNvPr id="8" name="그림 7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422FD76-ABF9-FE0C-8FE5-C531C99D3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43" y="939475"/>
            <a:ext cx="2981741" cy="1714739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1A2D4860-253D-BFF8-7E0D-44EE3F1D7F40}"/>
              </a:ext>
            </a:extLst>
          </p:cNvPr>
          <p:cNvSpPr/>
          <p:nvPr/>
        </p:nvSpPr>
        <p:spPr>
          <a:xfrm>
            <a:off x="4783664" y="2757591"/>
            <a:ext cx="1056697" cy="37889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noFill/>
            </a:endParaRPr>
          </a:p>
        </p:txBody>
      </p:sp>
      <p:pic>
        <p:nvPicPr>
          <p:cNvPr id="12" name="그림 11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16F40F0-CC5D-9DF7-E85F-35C01EE39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343" y="2320411"/>
            <a:ext cx="2981741" cy="23273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9BAECD-A511-0432-2C3D-89DF549431E2}"/>
              </a:ext>
            </a:extLst>
          </p:cNvPr>
          <p:cNvSpPr txBox="1"/>
          <p:nvPr/>
        </p:nvSpPr>
        <p:spPr>
          <a:xfrm>
            <a:off x="305343" y="4203787"/>
            <a:ext cx="2899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1</a:t>
            </a:r>
            <a:r>
              <a:rPr lang="ko-KR" altLang="en-US" sz="1600" dirty="0"/>
              <a:t>번 버튼 </a:t>
            </a:r>
            <a:r>
              <a:rPr lang="ko-KR" altLang="en-US" sz="1600" dirty="0" err="1"/>
              <a:t>클릭시</a:t>
            </a:r>
            <a:r>
              <a:rPr lang="ko-KR" altLang="en-US" sz="1600" dirty="0"/>
              <a:t> 보이는 화면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401DADE-12B2-DD9E-E13E-BCE759140594}"/>
              </a:ext>
            </a:extLst>
          </p:cNvPr>
          <p:cNvSpPr/>
          <p:nvPr/>
        </p:nvSpPr>
        <p:spPr>
          <a:xfrm>
            <a:off x="2126184" y="1649797"/>
            <a:ext cx="1079132" cy="51306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noFill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12CA9084-26D3-6B82-E592-3132721DD54C}"/>
              </a:ext>
            </a:extLst>
          </p:cNvPr>
          <p:cNvSpPr/>
          <p:nvPr/>
        </p:nvSpPr>
        <p:spPr>
          <a:xfrm>
            <a:off x="1870868" y="1447381"/>
            <a:ext cx="365125" cy="3651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1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9CBA4CBE-54E6-DAFC-C75F-C5CCB629F718}"/>
              </a:ext>
            </a:extLst>
          </p:cNvPr>
          <p:cNvSpPr/>
          <p:nvPr/>
        </p:nvSpPr>
        <p:spPr>
          <a:xfrm>
            <a:off x="4560218" y="2575028"/>
            <a:ext cx="365125" cy="3651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2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477E23-54A7-6E36-A9B0-CC87CAEFC6DC}"/>
              </a:ext>
            </a:extLst>
          </p:cNvPr>
          <p:cNvSpPr txBox="1"/>
          <p:nvPr/>
        </p:nvSpPr>
        <p:spPr>
          <a:xfrm>
            <a:off x="3368852" y="3581901"/>
            <a:ext cx="3995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2</a:t>
            </a:r>
            <a:r>
              <a:rPr lang="ko-KR" altLang="en-US" sz="1400" dirty="0"/>
              <a:t>번에 연도</a:t>
            </a:r>
            <a:r>
              <a:rPr lang="en-US" altLang="ko-KR" sz="1400" dirty="0"/>
              <a:t>/</a:t>
            </a:r>
            <a:r>
              <a:rPr lang="ko-KR" altLang="en-US" sz="1400" dirty="0"/>
              <a:t>월</a:t>
            </a:r>
            <a:r>
              <a:rPr lang="en-US" altLang="ko-KR" sz="1400" dirty="0"/>
              <a:t>/</a:t>
            </a:r>
            <a:r>
              <a:rPr lang="ko-KR" altLang="en-US" sz="1400" dirty="0"/>
              <a:t>일</a:t>
            </a:r>
            <a:r>
              <a:rPr lang="en-US" altLang="ko-KR" sz="1400" dirty="0"/>
              <a:t>/</a:t>
            </a:r>
            <a:r>
              <a:rPr lang="ko-KR" altLang="en-US" sz="1400" dirty="0"/>
              <a:t>시간까지</a:t>
            </a:r>
            <a:r>
              <a:rPr lang="en-US" altLang="ko-KR" sz="1400" dirty="0"/>
              <a:t>(</a:t>
            </a:r>
            <a:r>
              <a:rPr lang="ko-KR" altLang="en-US" sz="1400" dirty="0"/>
              <a:t>예</a:t>
            </a:r>
            <a:r>
              <a:rPr lang="en-US" altLang="ko-KR" sz="1400" dirty="0"/>
              <a:t>) 2026013121</a:t>
            </a:r>
          </a:p>
          <a:p>
            <a:r>
              <a:rPr lang="ko-KR" altLang="en-US" sz="1400" dirty="0"/>
              <a:t>작성 후 문자 발송이 가능함</a:t>
            </a:r>
          </a:p>
        </p:txBody>
      </p:sp>
      <p:pic>
        <p:nvPicPr>
          <p:cNvPr id="21" name="그림 20" descr="텍스트, 스크린샷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7A07E3F-E720-CAAE-9E00-BC996A7AE3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501" y="4225752"/>
            <a:ext cx="2867684" cy="2073739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3C63A775-9BF6-E057-AEF5-3BAB7D115630}"/>
              </a:ext>
            </a:extLst>
          </p:cNvPr>
          <p:cNvSpPr/>
          <p:nvPr/>
        </p:nvSpPr>
        <p:spPr>
          <a:xfrm>
            <a:off x="3648545" y="4331147"/>
            <a:ext cx="1408481" cy="47763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noFill/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F53AE7E5-8A38-27C7-EBE2-2E9E33567D9C}"/>
              </a:ext>
            </a:extLst>
          </p:cNvPr>
          <p:cNvSpPr/>
          <p:nvPr/>
        </p:nvSpPr>
        <p:spPr>
          <a:xfrm>
            <a:off x="4947217" y="4603656"/>
            <a:ext cx="365125" cy="3651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3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25" name="그림 24" descr="텍스트, 스크린샷, 소프트웨어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4570387-06C7-F2C0-CDA1-36C24BEDD0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1896" y="3962142"/>
            <a:ext cx="4189049" cy="2383497"/>
          </a:xfrm>
          <a:prstGeom prst="rect">
            <a:avLst/>
          </a:prstGeom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73A9506B-667C-8668-0AF7-275AD64E335D}"/>
              </a:ext>
            </a:extLst>
          </p:cNvPr>
          <p:cNvSpPr/>
          <p:nvPr/>
        </p:nvSpPr>
        <p:spPr>
          <a:xfrm>
            <a:off x="8565386" y="4998277"/>
            <a:ext cx="2132112" cy="19582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noFill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B6AB69A6-D5DF-FF32-6282-9A9A4D72A484}"/>
              </a:ext>
            </a:extLst>
          </p:cNvPr>
          <p:cNvSpPr/>
          <p:nvPr/>
        </p:nvSpPr>
        <p:spPr>
          <a:xfrm>
            <a:off x="8266591" y="4731062"/>
            <a:ext cx="365125" cy="3651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4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8109037" y="3821160"/>
            <a:ext cx="3169920" cy="3992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b="1" dirty="0" smtClean="0"/>
              <a:t>문자발송 잘 됩니다</a:t>
            </a:r>
            <a:r>
              <a:rPr lang="en-US" altLang="ko-KR" sz="1050" b="1" dirty="0" smtClean="0"/>
              <a:t>.</a:t>
            </a:r>
            <a:endParaRPr lang="ko-KR" altLang="en-US" sz="1050" b="1" dirty="0"/>
          </a:p>
        </p:txBody>
      </p:sp>
      <p:sp>
        <p:nvSpPr>
          <p:cNvPr id="29" name="직사각형 28"/>
          <p:cNvSpPr/>
          <p:nvPr/>
        </p:nvSpPr>
        <p:spPr>
          <a:xfrm>
            <a:off x="8888361" y="1680992"/>
            <a:ext cx="3169920" cy="3992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50" b="1" dirty="0" smtClean="0"/>
              <a:t>2</a:t>
            </a:r>
            <a:r>
              <a:rPr lang="ko-KR" altLang="en-US" sz="1050" b="1" dirty="0" smtClean="0"/>
              <a:t>번 </a:t>
            </a:r>
            <a:r>
              <a:rPr lang="ko-KR" altLang="en-US" sz="1050" b="1" dirty="0" err="1" smtClean="0"/>
              <a:t>키값은</a:t>
            </a:r>
            <a:r>
              <a:rPr lang="ko-KR" altLang="en-US" sz="1050" b="1" dirty="0" smtClean="0"/>
              <a:t> 그날의 </a:t>
            </a:r>
            <a:r>
              <a:rPr lang="ko-KR" altLang="en-US" sz="1050" b="1" dirty="0" err="1" smtClean="0"/>
              <a:t>년월일시분입니다</a:t>
            </a:r>
            <a:r>
              <a:rPr lang="en-US" altLang="ko-KR" sz="1050" b="1" dirty="0" smtClean="0"/>
              <a:t>.</a:t>
            </a:r>
            <a:br>
              <a:rPr lang="en-US" altLang="ko-KR" sz="1050" b="1" dirty="0" smtClean="0"/>
            </a:br>
            <a:r>
              <a:rPr lang="en-US" altLang="ko-KR" sz="1050" b="1" dirty="0" smtClean="0"/>
              <a:t>Ex) 2026020113330</a:t>
            </a:r>
            <a:endParaRPr lang="ko-KR" alt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4153558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369</Words>
  <Application>Microsoft Office PowerPoint</Application>
  <PresentationFormat>와이드스크린</PresentationFormat>
  <Paragraphs>81</Paragraphs>
  <Slides>7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1" baseType="lpstr">
      <vt:lpstr>HY견고딕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아름</dc:creator>
  <cp:lastModifiedBy>USER</cp:lastModifiedBy>
  <cp:revision>87</cp:revision>
  <dcterms:created xsi:type="dcterms:W3CDTF">2025-11-14T06:29:01Z</dcterms:created>
  <dcterms:modified xsi:type="dcterms:W3CDTF">2026-02-01T10:15:30Z</dcterms:modified>
</cp:coreProperties>
</file>