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46" r:id="rId2"/>
    <p:sldId id="349" r:id="rId3"/>
    <p:sldId id="350" r:id="rId4"/>
    <p:sldId id="351" r:id="rId5"/>
    <p:sldId id="352" r:id="rId6"/>
    <p:sldId id="353" r:id="rId7"/>
    <p:sldId id="354" r:id="rId8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7A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1E0923-9955-4490-816D-81363679A6C9}" type="datetimeFigureOut">
              <a:rPr lang="ko-KR" altLang="en-US" smtClean="0"/>
              <a:t>2026-02-03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96C40C-D344-42F9-A8D5-C0CB8F2B8F6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305672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A5D8325-BFCE-A6D4-1C95-45E5277458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BF4425E-DF43-D6C1-1D8A-8C639DC08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E783363-F763-071E-C786-674BBF6B91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67D93B1B-5F16-4D7B-D720-41A2EBA4D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DDBC69A-BC98-2176-9F1E-A25ECC601D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7977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24585D77-57E8-DDED-72F8-07347E66A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28BACA6C-172C-677B-150E-5DD2EAEE22B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9CD16D3-DE66-C44C-DCCE-4117A6934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72F3C23-DDC9-F547-CF0D-5A9999047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E364C9D-4347-B7FB-5355-B4CE5AD73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7726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478821-094B-56B6-10AE-D4E4981807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FA133DF3-4BBC-4CCA-486B-23E9A76D83D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F60DFC1C-7E43-25A5-F83A-7C28D2E25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4669465-9FA5-8DEB-79B7-73BCB507D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33173DE-B24E-2813-87F1-2FE70BCAD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4636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AE17FCA-5E2F-B5B5-94A8-05E092672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5BEEEAB-24BF-0819-1C9B-C47D47BE07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D805A216-0CD2-91F8-22AB-C945BEFD7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BD6E28B0-6441-38F6-9512-9A19618C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C71E3B-0B2A-B35D-746F-1707C6388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80098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2A4ED4A-64FF-0282-2B29-F1A934652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ACFB87E-148C-DA02-CEC8-C17C217AA7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6FFDD738-9D34-1D74-3482-149AC1D6D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1A778E37-3E7F-9EE2-18BE-DBBAFC411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C8F42ACF-23FB-9449-601E-2DDA1964DD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139170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C121E378-CB40-C291-04E8-772CB15B29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2DA61D64-3030-C98E-463E-AA9CDD617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35C5F72-1CEA-53E0-3406-926932BDED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87B7C13C-B2A8-6ADD-E239-B82D86F08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1883612-D3FD-49FA-5C06-27A19DE478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C571989-BE5E-7408-8866-58460F439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88539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1198F30-F663-3E81-80D5-4C420DE627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FFC7835E-0FE6-1FCD-DF88-FFA5B1ECCE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5BE250CF-C304-430F-F25F-BDE3D0885EA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2E6CDAE3-E0BE-5D86-97AC-8BC6F439A6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FEB50EBD-46E0-315D-FA83-411C859A926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38709E42-46CE-9B9B-4D35-F7F4A4E7D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2026-02-03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0C0D8AB7-B6E3-B2D7-D2A0-780AB0000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C8B59176-9229-B53C-2D4C-3385C8EE1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5144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7B72BF1-F4D7-8ECF-7C62-FA7CAD4D6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9F29316-BCAF-D5D9-5791-1611B455EE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260A31D0-BACA-DBF3-E14F-15B9714BA7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90FC36A6-FF2B-0164-DE90-D01477895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188998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AFA5ACED-18C2-F54F-7650-474C845879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2026-02-03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0EB39E36-BB5D-5A12-29BD-74C6D2D5D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A996F212-FADC-7595-85B8-9B2CF0DC7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3511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E9AD1B0-79FC-53F8-81F2-09F221505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6E4D222A-5567-A547-6846-DED6ACFDB2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103ED689-9441-12A9-9B40-F2869A7760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B59D953-AFD1-338B-D5AF-1931DA417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A3C419AE-40CC-0439-F6B2-A1F634836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D07A541-6FD4-F9D2-F0A2-FC4D6E7EE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11658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2E545A3-A5FB-C8EE-D220-A39555A66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7A62561-FB76-5864-AD04-F26B8E7151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7560F82D-2541-62F6-98A0-23F8E0C884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6B7E8FE4-C08A-8774-CAD5-563E847C9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3383CD-7BF5-431C-984E-CCAAB9885123}" type="datetimeFigureOut">
              <a:rPr lang="ko-KR" altLang="en-US" smtClean="0"/>
              <a:t>2026-02-03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67757B5F-CDF8-E5BB-4331-D2504D3A5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5060134D-4584-A14D-A62E-0DE4BE336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62297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010D8F6-0403-DE3B-82D7-D2DE6740AF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007AAA18-001B-269A-9AA6-2CF95FB993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761139D-9108-70D3-A09C-EB934E49AC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3383CD-7BF5-431C-984E-CCAAB9885123}" type="datetimeFigureOut">
              <a:rPr lang="ko-KR" altLang="en-US" smtClean="0"/>
              <a:t>2026-02-03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C0022EA-8EBB-88D9-3731-D0B5FB79C04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B07C3262-967F-7539-E7E7-D815559420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B80EA5-3547-4298-96FB-90BF30CFB89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096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-277091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bg2"/>
              </a:gs>
              <a:gs pos="5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769166" y="2027583"/>
            <a:ext cx="9713689" cy="80916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TextBox 5"/>
          <p:cNvSpPr txBox="1"/>
          <p:nvPr/>
        </p:nvSpPr>
        <p:spPr>
          <a:xfrm>
            <a:off x="639848" y="1902551"/>
            <a:ext cx="11293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ko-KR" dirty="0">
                <a:solidFill>
                  <a:schemeClr val="bg2">
                    <a:lumMod val="50000"/>
                  </a:schemeClr>
                </a:solidFill>
              </a:rPr>
              <a:t>2026</a:t>
            </a:r>
            <a:endParaRPr lang="ko-KR" altLang="en-U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9903" y="2635624"/>
            <a:ext cx="11107988" cy="865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ko-KR" altLang="en-US" sz="3000" dirty="0" err="1">
                <a:ea typeface="HY견고딕"/>
              </a:rPr>
              <a:t>로망스투어</a:t>
            </a:r>
            <a:r>
              <a:rPr lang="ko-KR" altLang="en-US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 </a:t>
            </a:r>
            <a:r>
              <a:rPr lang="en-US" altLang="ko-KR" sz="3000" dirty="0">
                <a:latin typeface="HY견고딕" panose="02030600000101010101" pitchFamily="18" charset="-127"/>
                <a:ea typeface="HY견고딕" panose="02030600000101010101" pitchFamily="18" charset="-127"/>
              </a:rPr>
              <a:t>ERP</a:t>
            </a:r>
            <a:r>
              <a:rPr lang="ko-KR" altLang="en-US" sz="3000" dirty="0">
                <a:ea typeface="HY견고딕"/>
              </a:rPr>
              <a:t>리뉴얼</a:t>
            </a:r>
            <a:r>
              <a:rPr lang="en-US" altLang="ko-KR" sz="3000" dirty="0">
                <a:ea typeface="HY견고딕"/>
              </a:rPr>
              <a:t>_</a:t>
            </a:r>
            <a:r>
              <a:rPr lang="ko-KR" altLang="en-US" sz="3000" dirty="0">
                <a:ea typeface="HY견고딕"/>
              </a:rPr>
              <a:t>검토사항 </a:t>
            </a:r>
            <a:r>
              <a:rPr lang="en-US" altLang="ko-KR" sz="3000" dirty="0">
                <a:ea typeface="HY견고딕"/>
              </a:rPr>
              <a:t>6</a:t>
            </a:r>
            <a:r>
              <a:rPr lang="ko-KR" altLang="en-US" sz="3000" dirty="0">
                <a:ea typeface="HY견고딕"/>
              </a:rPr>
              <a:t>차</a:t>
            </a:r>
            <a:r>
              <a:rPr lang="en-US" altLang="ko-KR" sz="3000" dirty="0">
                <a:ea typeface="HY견고딕"/>
              </a:rPr>
              <a:t>(2026.02.01.)</a:t>
            </a: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375E8E77-795B-0249-13E1-E5EDD7031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1</a:t>
            </a:fld>
            <a:endParaRPr lang="ko-KR" altLang="en-US"/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A2409674-2F67-C8F4-EF36-99420FEC3948}"/>
              </a:ext>
            </a:extLst>
          </p:cNvPr>
          <p:cNvCxnSpPr/>
          <p:nvPr/>
        </p:nvCxnSpPr>
        <p:spPr>
          <a:xfrm>
            <a:off x="666974" y="4550485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F9605A71-9694-CC9E-CFD5-CDF2F97493FB}"/>
              </a:ext>
            </a:extLst>
          </p:cNvPr>
          <p:cNvCxnSpPr/>
          <p:nvPr/>
        </p:nvCxnSpPr>
        <p:spPr>
          <a:xfrm>
            <a:off x="682177" y="4861911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E13DBD88-BCD7-8508-6FFA-B90762F7D6B0}"/>
              </a:ext>
            </a:extLst>
          </p:cNvPr>
          <p:cNvCxnSpPr/>
          <p:nvPr/>
        </p:nvCxnSpPr>
        <p:spPr>
          <a:xfrm>
            <a:off x="682177" y="5199842"/>
            <a:ext cx="10800678" cy="0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>
            <a:extLst>
              <a:ext uri="{FF2B5EF4-FFF2-40B4-BE49-F238E27FC236}">
                <a16:creationId xmlns:a16="http://schemas.microsoft.com/office/drawing/2014/main" id="{2472E0B0-EC86-8137-F2F2-3C8F5A34E0E3}"/>
              </a:ext>
            </a:extLst>
          </p:cNvPr>
          <p:cNvCxnSpPr/>
          <p:nvPr/>
        </p:nvCxnSpPr>
        <p:spPr>
          <a:xfrm>
            <a:off x="6142616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>
            <a:extLst>
              <a:ext uri="{FF2B5EF4-FFF2-40B4-BE49-F238E27FC236}">
                <a16:creationId xmlns:a16="http://schemas.microsoft.com/office/drawing/2014/main" id="{323DFFC1-3A5D-5105-2FE0-A75E4BAFCFD8}"/>
              </a:ext>
            </a:extLst>
          </p:cNvPr>
          <p:cNvCxnSpPr/>
          <p:nvPr/>
        </p:nvCxnSpPr>
        <p:spPr>
          <a:xfrm>
            <a:off x="8876851" y="454799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연결선 11">
            <a:extLst>
              <a:ext uri="{FF2B5EF4-FFF2-40B4-BE49-F238E27FC236}">
                <a16:creationId xmlns:a16="http://schemas.microsoft.com/office/drawing/2014/main" id="{500B5EC4-527B-B12F-F6CF-E2E10E53CAB1}"/>
              </a:ext>
            </a:extLst>
          </p:cNvPr>
          <p:cNvCxnSpPr/>
          <p:nvPr/>
        </p:nvCxnSpPr>
        <p:spPr>
          <a:xfrm>
            <a:off x="3444240" y="4572000"/>
            <a:ext cx="0" cy="627842"/>
          </a:xfrm>
          <a:prstGeom prst="line">
            <a:avLst/>
          </a:prstGeom>
          <a:ln w="285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8E448B7A-DDFD-D3AF-0660-3A37DF9B5089}"/>
              </a:ext>
            </a:extLst>
          </p:cNvPr>
          <p:cNvSpPr txBox="1"/>
          <p:nvPr/>
        </p:nvSpPr>
        <p:spPr>
          <a:xfrm>
            <a:off x="682177" y="4550228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Document Version</a:t>
            </a:r>
            <a:endParaRPr lang="ko-KR" altLang="en-US" sz="16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C68633-70FA-8992-6234-299B67F5AC31}"/>
              </a:ext>
            </a:extLst>
          </p:cNvPr>
          <p:cNvSpPr txBox="1"/>
          <p:nvPr/>
        </p:nvSpPr>
        <p:spPr>
          <a:xfrm>
            <a:off x="3452270" y="4536481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Last Updated</a:t>
            </a:r>
            <a:endParaRPr lang="ko-KR" altLang="en-US" sz="1600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8507817-4DD5-D862-ABCE-D39C6AA2FA38}"/>
              </a:ext>
            </a:extLst>
          </p:cNvPr>
          <p:cNvSpPr txBox="1"/>
          <p:nvPr/>
        </p:nvSpPr>
        <p:spPr>
          <a:xfrm>
            <a:off x="6150646" y="4523357"/>
            <a:ext cx="27262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/>
              <a:t>Organization</a:t>
            </a:r>
            <a:endParaRPr lang="ko-KR" altLang="en-US" sz="16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8CCFAB-C95C-1A8B-0230-1AF8C214703B}"/>
              </a:ext>
            </a:extLst>
          </p:cNvPr>
          <p:cNvSpPr txBox="1"/>
          <p:nvPr/>
        </p:nvSpPr>
        <p:spPr>
          <a:xfrm>
            <a:off x="8868821" y="4535135"/>
            <a:ext cx="2598831" cy="3507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dirty="0" err="1"/>
              <a:t>Auther</a:t>
            </a:r>
            <a:endParaRPr lang="ko-KR" altLang="en-US" sz="16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C930074-DF7B-F495-D92A-C9EFD1098744}"/>
              </a:ext>
            </a:extLst>
          </p:cNvPr>
          <p:cNvSpPr txBox="1"/>
          <p:nvPr/>
        </p:nvSpPr>
        <p:spPr>
          <a:xfrm>
            <a:off x="682177" y="4861911"/>
            <a:ext cx="276206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0.1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A8CBD8C-5A89-5AA3-1C32-C116612F520E}"/>
              </a:ext>
            </a:extLst>
          </p:cNvPr>
          <p:cNvSpPr txBox="1"/>
          <p:nvPr/>
        </p:nvSpPr>
        <p:spPr>
          <a:xfrm>
            <a:off x="3454878" y="4890385"/>
            <a:ext cx="267168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altLang="ko-KR" sz="1400" dirty="0">
                <a:solidFill>
                  <a:schemeClr val="bg2">
                    <a:lumMod val="50000"/>
                  </a:schemeClr>
                </a:solidFill>
              </a:rPr>
              <a:t>2026.01.31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100A536-E1AD-C275-46DD-D0D48353E8D9}"/>
              </a:ext>
            </a:extLst>
          </p:cNvPr>
          <p:cNvSpPr txBox="1"/>
          <p:nvPr/>
        </p:nvSpPr>
        <p:spPr>
          <a:xfrm>
            <a:off x="6153252" y="4876810"/>
            <a:ext cx="274339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400" dirty="0">
                <a:solidFill>
                  <a:schemeClr val="bg2">
                    <a:lumMod val="50000"/>
                  </a:schemeClr>
                </a:solidFill>
              </a:rPr>
              <a:t>경영기획팀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663C763-307E-9B99-8E01-909E1E103E7D}"/>
              </a:ext>
            </a:extLst>
          </p:cNvPr>
          <p:cNvSpPr txBox="1"/>
          <p:nvPr/>
        </p:nvSpPr>
        <p:spPr>
          <a:xfrm>
            <a:off x="8857054" y="4874143"/>
            <a:ext cx="265249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1200" dirty="0" err="1">
                <a:solidFill>
                  <a:schemeClr val="bg2">
                    <a:lumMod val="50000"/>
                  </a:schemeClr>
                </a:solidFill>
              </a:rPr>
              <a:t>전성자</a:t>
            </a:r>
            <a:endParaRPr lang="ko-KR" altLang="en-US" sz="12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2576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358FF-7B54-54D5-E842-732920719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BB5D28FD-F838-BBB3-C12D-897E2738FD13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 </a:t>
            </a:r>
            <a:r>
              <a:rPr lang="ko-KR" altLang="en-US" b="1" dirty="0">
                <a:solidFill>
                  <a:schemeClr val="bg1"/>
                </a:solidFill>
              </a:rPr>
              <a:t>회계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512BD9-A634-DC51-C399-20A2078CE30B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회계업무 </a:t>
            </a:r>
            <a:r>
              <a:rPr lang="en-US" altLang="ko-KR" sz="1200" b="1" dirty="0"/>
              <a:t>– </a:t>
            </a:r>
            <a:r>
              <a:rPr lang="ko-KR" altLang="en-US" sz="1200" b="1" dirty="0" err="1"/>
              <a:t>인솔비지급대장</a:t>
            </a:r>
            <a:r>
              <a:rPr lang="ko-KR" altLang="en-US" sz="1200" b="1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4EA82C-F79C-556D-235E-BB785A0DADC3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 err="1"/>
              <a:t>전성자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2026.02.01</a:t>
            </a:r>
            <a:endParaRPr lang="ko-KR" altLang="en-US" sz="1200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54F2842-78C6-6317-F793-8810AE1992E4}"/>
              </a:ext>
            </a:extLst>
          </p:cNvPr>
          <p:cNvSpPr/>
          <p:nvPr/>
        </p:nvSpPr>
        <p:spPr>
          <a:xfrm>
            <a:off x="1076035" y="1606101"/>
            <a:ext cx="4553528" cy="500610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751509B-82D1-E4C3-2B92-B59FDC67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2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18DD663A-54E7-92F2-931B-E00961BAC1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77141193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날짜별 소트는 되나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엑셀 다운로드하면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u="sng" dirty="0">
                          <a:solidFill>
                            <a:schemeClr val="tx1"/>
                          </a:solidFill>
                        </a:rPr>
                        <a:t>전체가 다운로드 됨</a:t>
                      </a:r>
                      <a:r>
                        <a:rPr lang="en-US" altLang="ko-KR" sz="1200" u="sng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</a:rPr>
                        <a:t>기간별로 </a:t>
                      </a:r>
                      <a:r>
                        <a:rPr lang="ko-KR" altLang="en-US" sz="1200" b="1" u="sng" dirty="0" err="1">
                          <a:solidFill>
                            <a:schemeClr val="tx1"/>
                          </a:solidFill>
                        </a:rPr>
                        <a:t>소트한</a:t>
                      </a: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</a:rPr>
                        <a:t> 부분만 엑셀이 다운 </a:t>
                      </a:r>
                      <a:r>
                        <a:rPr lang="ko-KR" altLang="en-US" sz="1200" b="1" u="sng" dirty="0" err="1">
                          <a:solidFill>
                            <a:schemeClr val="tx1"/>
                          </a:solidFill>
                        </a:rPr>
                        <a:t>되로록</a:t>
                      </a: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</a:rPr>
                        <a:t> 수정 요청</a:t>
                      </a:r>
                      <a:r>
                        <a:rPr lang="en-US" altLang="ko-KR" sz="1200" b="1" u="sng" dirty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8" name="그림 7" descr="텍스트, 폰트, 스크린샷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D9CBA22-2115-70EC-31DC-E9747EDC11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1329" y="1705334"/>
            <a:ext cx="4202940" cy="1913891"/>
          </a:xfrm>
          <a:prstGeom prst="rect">
            <a:avLst/>
          </a:prstGeom>
        </p:spPr>
      </p:pic>
      <p:pic>
        <p:nvPicPr>
          <p:cNvPr id="11" name="그림 10" descr="텍스트, 스크린샷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339C4E3-6437-31B2-B584-4FAEDD09EA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5948" y="4160275"/>
            <a:ext cx="4198321" cy="1829055"/>
          </a:xfrm>
          <a:prstGeom prst="rect">
            <a:avLst/>
          </a:prstGeom>
        </p:spPr>
      </p:pic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2EF23497-48C3-F6CD-EDD6-357A49E41481}"/>
              </a:ext>
            </a:extLst>
          </p:cNvPr>
          <p:cNvCxnSpPr>
            <a:cxnSpLocks/>
          </p:cNvCxnSpPr>
          <p:nvPr/>
        </p:nvCxnSpPr>
        <p:spPr>
          <a:xfrm flipV="1">
            <a:off x="2429164" y="1865745"/>
            <a:ext cx="3768436" cy="3232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직사각형 2"/>
          <p:cNvSpPr/>
          <p:nvPr/>
        </p:nvSpPr>
        <p:spPr>
          <a:xfrm>
            <a:off x="6578353" y="2189018"/>
            <a:ext cx="4660777" cy="4387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tx1"/>
                </a:solidFill>
              </a:rPr>
              <a:t>현재 </a:t>
            </a:r>
            <a:r>
              <a:rPr lang="ko-KR" altLang="en-US" sz="1200" b="1" dirty="0" err="1" smtClean="0">
                <a:solidFill>
                  <a:schemeClr val="tx1"/>
                </a:solidFill>
              </a:rPr>
              <a:t>날짜별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 엑셀 다운 되고 있습니다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.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37031" y="2902616"/>
            <a:ext cx="5849626" cy="927633"/>
          </a:xfrm>
          <a:prstGeom prst="rect">
            <a:avLst/>
          </a:prstGeom>
        </p:spPr>
      </p:pic>
      <p:sp>
        <p:nvSpPr>
          <p:cNvPr id="14" name="직사각형 13"/>
          <p:cNvSpPr/>
          <p:nvPr/>
        </p:nvSpPr>
        <p:spPr>
          <a:xfrm>
            <a:off x="6631455" y="3992706"/>
            <a:ext cx="4660777" cy="43877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tx1"/>
                </a:solidFill>
              </a:rPr>
              <a:t>테스트 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: 2026-02-25 ~ 2026-02-25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로 설정해서 엑셀 다운로드 한 </a:t>
            </a:r>
            <a:r>
              <a:rPr lang="ko-KR" altLang="en-US" sz="1200" b="1" dirty="0" err="1" smtClean="0">
                <a:solidFill>
                  <a:schemeClr val="tx1"/>
                </a:solidFill>
              </a:rPr>
              <a:t>파일내용입니다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.</a:t>
            </a:r>
            <a:endParaRPr lang="ko-KR" altLang="en-US" sz="1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7694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B4AD18-03F6-CE57-3118-F38C16C4A4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A24FE4-A9E2-6AF6-6FB9-7089F11DF5B3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예약관리 </a:t>
            </a:r>
            <a:r>
              <a:rPr lang="en-US" altLang="ko-KR" sz="1200" b="1" dirty="0"/>
              <a:t>– </a:t>
            </a:r>
            <a:r>
              <a:rPr lang="ko-KR" altLang="en-US" sz="1200" b="1" dirty="0"/>
              <a:t>출발일자별 예약현황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4C16F19-EA73-3D67-4185-68E29F9A13F7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 err="1"/>
              <a:t>전성자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2026.02.01</a:t>
            </a:r>
            <a:endParaRPr lang="ko-KR" altLang="en-US" sz="1200" dirty="0"/>
          </a:p>
        </p:txBody>
      </p:sp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157E8C2E-16BC-97C4-7025-9982AA7C3964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ko-KR" altLang="en-US" sz="11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6" name="직사각형 5">
            <a:extLst>
              <a:ext uri="{FF2B5EF4-FFF2-40B4-BE49-F238E27FC236}">
                <a16:creationId xmlns:a16="http://schemas.microsoft.com/office/drawing/2014/main" id="{33BC781A-6D07-D6CC-0A3A-D530A0967DAA}"/>
              </a:ext>
            </a:extLst>
          </p:cNvPr>
          <p:cNvSpPr/>
          <p:nvPr/>
        </p:nvSpPr>
        <p:spPr>
          <a:xfrm>
            <a:off x="1076035" y="1606101"/>
            <a:ext cx="4553528" cy="500610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73B82801-0D2D-60B3-19A9-223B54438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3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4B254CF0-D2C2-13E4-92F3-E55EF6DFE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1566627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출발상태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출발확정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마감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체크후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엑셀 다운로드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버스배정 항목이 나오도록 수정 요청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. /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기존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ERP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에는 있었음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.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누락</a:t>
                      </a: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기존 엑셀다운로드 되었던 자료 참고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7" name="그림 6" descr="텍스트, 라인, 폰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75FB6F7-685B-75D7-A8FB-90EAA771C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9944" y="1836034"/>
            <a:ext cx="4345710" cy="1182986"/>
          </a:xfrm>
          <a:prstGeom prst="rect">
            <a:avLst/>
          </a:prstGeom>
        </p:spPr>
      </p:pic>
      <p:pic>
        <p:nvPicPr>
          <p:cNvPr id="12" name="그림 11" descr="텍스트, 스크린샷, 라인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318B706E-62CD-6565-BD54-CB6CEB0A8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7411" y="3400878"/>
            <a:ext cx="4130776" cy="2136951"/>
          </a:xfrm>
          <a:prstGeom prst="rect">
            <a:avLst/>
          </a:prstGeom>
        </p:spPr>
      </p:pic>
      <p:pic>
        <p:nvPicPr>
          <p:cNvPr id="8" name="그림 7" descr="텍스트, 스크린샷, 소프트웨어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B45CA70-7775-81E5-FC43-DC0544BB048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4037" y="3290390"/>
            <a:ext cx="5790656" cy="2962176"/>
          </a:xfrm>
          <a:prstGeom prst="rect">
            <a:avLst/>
          </a:prstGeom>
        </p:spPr>
      </p:pic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4AABD886-6473-1198-4884-A90A9AD02E8E}"/>
              </a:ext>
            </a:extLst>
          </p:cNvPr>
          <p:cNvCxnSpPr>
            <a:cxnSpLocks/>
          </p:cNvCxnSpPr>
          <p:nvPr/>
        </p:nvCxnSpPr>
        <p:spPr>
          <a:xfrm flipV="1">
            <a:off x="4664364" y="1939636"/>
            <a:ext cx="1616363" cy="10160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E0E4813F-FF5B-B15F-DA09-A3EC9CACE8B6}"/>
              </a:ext>
            </a:extLst>
          </p:cNvPr>
          <p:cNvSpPr/>
          <p:nvPr/>
        </p:nvSpPr>
        <p:spPr>
          <a:xfrm>
            <a:off x="4368800" y="1836034"/>
            <a:ext cx="101600" cy="141291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37C37C9-982D-C9A8-83D6-F4887AF2B1EC}"/>
              </a:ext>
            </a:extLst>
          </p:cNvPr>
          <p:cNvSpPr txBox="1"/>
          <p:nvPr/>
        </p:nvSpPr>
        <p:spPr>
          <a:xfrm>
            <a:off x="0" y="-539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 </a:t>
            </a:r>
            <a:r>
              <a:rPr lang="ko-KR" altLang="en-US" b="1" dirty="0">
                <a:solidFill>
                  <a:schemeClr val="bg1"/>
                </a:solidFill>
              </a:rPr>
              <a:t>예약</a:t>
            </a:r>
          </a:p>
        </p:txBody>
      </p:sp>
      <p:sp>
        <p:nvSpPr>
          <p:cNvPr id="17" name="직사각형 16"/>
          <p:cNvSpPr/>
          <p:nvPr/>
        </p:nvSpPr>
        <p:spPr>
          <a:xfrm>
            <a:off x="6488030" y="2391217"/>
            <a:ext cx="5088452" cy="83110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err="1" smtClean="0">
                <a:solidFill>
                  <a:schemeClr val="tx1"/>
                </a:solidFill>
              </a:rPr>
              <a:t>버스배정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 </a:t>
            </a:r>
            <a:r>
              <a:rPr lang="ko-KR" altLang="en-US" sz="1200" b="1" dirty="0" err="1" smtClean="0">
                <a:solidFill>
                  <a:schemeClr val="tx1"/>
                </a:solidFill>
              </a:rPr>
              <a:t>항목부분은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 초기 개발 </a:t>
            </a:r>
            <a:r>
              <a:rPr lang="ko-KR" altLang="en-US" sz="1200" b="1" dirty="0" err="1" smtClean="0">
                <a:solidFill>
                  <a:schemeClr val="tx1"/>
                </a:solidFill>
              </a:rPr>
              <a:t>협의때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모두 버스좌석관리 메뉴에서 처리하도록 수정하기로 확정했습니다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.</a:t>
            </a:r>
          </a:p>
          <a:p>
            <a:r>
              <a:rPr lang="ko-KR" altLang="en-US" sz="1200" b="1" dirty="0" smtClean="0">
                <a:solidFill>
                  <a:schemeClr val="tx1"/>
                </a:solidFill>
              </a:rPr>
              <a:t>그래서 버스좌석관리에 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[</a:t>
            </a:r>
            <a:r>
              <a:rPr lang="ko-KR" altLang="en-US" sz="1200" b="1" dirty="0" err="1" smtClean="0">
                <a:solidFill>
                  <a:schemeClr val="tx1"/>
                </a:solidFill>
              </a:rPr>
              <a:t>버스별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 </a:t>
            </a:r>
            <a:r>
              <a:rPr lang="ko-KR" altLang="en-US" sz="1200" b="1" dirty="0" err="1" smtClean="0">
                <a:solidFill>
                  <a:schemeClr val="tx1"/>
                </a:solidFill>
              </a:rPr>
              <a:t>예약현황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]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메뉴를 </a:t>
            </a:r>
            <a:r>
              <a:rPr lang="ko-KR" altLang="en-US" sz="1200" b="1" dirty="0" err="1" smtClean="0">
                <a:solidFill>
                  <a:schemeClr val="tx1"/>
                </a:solidFill>
              </a:rPr>
              <a:t>추가한것입니다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771951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24818-81D4-DAF1-A1DA-0DAC71341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 descr="텍스트, 스크린샷, 번호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EF457827-998C-ED6D-BA2D-B631F4629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73" y="4141080"/>
            <a:ext cx="5509490" cy="271692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11" name="그림 10" descr="텍스트, 스크린샷, 번호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4E27EE62-F5E9-F861-A956-4B87C07DBE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66" y="874164"/>
            <a:ext cx="5822864" cy="308721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A61C389-18CF-1C1C-AD18-4684717A4BA5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회계업무 </a:t>
            </a:r>
            <a:r>
              <a:rPr lang="en-US" altLang="ko-KR" sz="1200" b="1" dirty="0"/>
              <a:t>– </a:t>
            </a:r>
            <a:r>
              <a:rPr lang="ko-KR" altLang="en-US" sz="1200" b="1" dirty="0" err="1"/>
              <a:t>차량비정산현황</a:t>
            </a:r>
            <a:r>
              <a:rPr lang="ko-KR" altLang="en-US" sz="1200" b="1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0A3E4AF-7E14-C21B-B37B-B7C9C832B845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 err="1"/>
              <a:t>전성자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2026.02.01</a:t>
            </a:r>
            <a:endParaRPr lang="ko-KR" altLang="en-US" sz="1200" dirty="0"/>
          </a:p>
        </p:txBody>
      </p:sp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BBDFC6A1-3A07-8CCB-4EF1-3B04F9618F06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ko-KR" altLang="en-US" sz="11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6" name="직사각형 5">
            <a:extLst>
              <a:ext uri="{FF2B5EF4-FFF2-40B4-BE49-F238E27FC236}">
                <a16:creationId xmlns:a16="http://schemas.microsoft.com/office/drawing/2014/main" id="{5BBBBBE0-6BA7-C272-7683-99BCD1B38C64}"/>
              </a:ext>
            </a:extLst>
          </p:cNvPr>
          <p:cNvSpPr/>
          <p:nvPr/>
        </p:nvSpPr>
        <p:spPr>
          <a:xfrm>
            <a:off x="43685" y="818232"/>
            <a:ext cx="1267879" cy="666044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9E8B91B1-54D3-FAF1-26A6-70F0D5F49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4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3444EEE4-BCA7-35F8-D978-9E35214FEB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160564"/>
              </p:ext>
            </p:extLst>
          </p:nvPr>
        </p:nvGraphicFramePr>
        <p:xfrm>
          <a:off x="6096000" y="1021945"/>
          <a:ext cx="5790657" cy="7866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출발상태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: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출발확정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마감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체크후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엑셀 다운로드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일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~1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일에 버스가 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5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대 출발했는데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… </a:t>
                      </a:r>
                      <a:br>
                        <a:rPr lang="en-US" altLang="ko-KR" sz="1200" b="1" dirty="0">
                          <a:solidFill>
                            <a:schemeClr val="tx1"/>
                          </a:solidFill>
                        </a:rPr>
                      </a:b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차량비정산현황에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4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대밖에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안나오고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   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월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일에는 버스 출발이 없는데 버스출발이 나옴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 err="1">
                          <a:solidFill>
                            <a:srgbClr val="FF0000"/>
                          </a:solidFill>
                        </a:rPr>
                        <a:t>차량비정산현황에는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b="1" dirty="0" err="1">
                          <a:solidFill>
                            <a:srgbClr val="FF0000"/>
                          </a:solidFill>
                        </a:rPr>
                        <a:t>출발일자별예약현황의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 출발확정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,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마감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된 일자의</a:t>
                      </a: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   </a:t>
                      </a:r>
                      <a:r>
                        <a:rPr lang="ko-KR" altLang="en-US" sz="1200" b="1" dirty="0" err="1">
                          <a:solidFill>
                            <a:srgbClr val="FF0000"/>
                          </a:solidFill>
                        </a:rPr>
                        <a:t>챠량만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 나와야 함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* </a:t>
                      </a:r>
                      <a:r>
                        <a:rPr lang="ko-KR" altLang="en-US" sz="1200" b="1" dirty="0">
                          <a:solidFill>
                            <a:srgbClr val="FF0000"/>
                          </a:solidFill>
                        </a:rPr>
                        <a:t>가이드명도 안나와 있습니다</a:t>
                      </a:r>
                      <a:r>
                        <a:rPr lang="en-US" altLang="ko-KR" sz="1200" b="1" dirty="0">
                          <a:solidFill>
                            <a:srgbClr val="FF0000"/>
                          </a:solidFill>
                        </a:rPr>
                        <a:t>.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930"/>
                  </a:ext>
                </a:extLst>
              </a:tr>
            </a:tbl>
          </a:graphicData>
        </a:graphic>
      </p:graphicFrame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6344BF78-A07E-DDEE-562F-8A32E9DE22E6}"/>
              </a:ext>
            </a:extLst>
          </p:cNvPr>
          <p:cNvCxnSpPr>
            <a:cxnSpLocks/>
          </p:cNvCxnSpPr>
          <p:nvPr/>
        </p:nvCxnSpPr>
        <p:spPr>
          <a:xfrm>
            <a:off x="969818" y="1484276"/>
            <a:ext cx="895927" cy="328168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08404971-3265-579E-8D20-FD790AFCF380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 </a:t>
            </a:r>
            <a:r>
              <a:rPr lang="ko-KR" altLang="en-US" b="1" dirty="0">
                <a:solidFill>
                  <a:schemeClr val="bg1"/>
                </a:solidFill>
              </a:rPr>
              <a:t>회계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6377167" y="3380524"/>
            <a:ext cx="5088452" cy="223170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tx1"/>
                </a:solidFill>
              </a:rPr>
              <a:t>상품관리 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&gt;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행사등록관리 </a:t>
            </a:r>
            <a:r>
              <a:rPr lang="ko-KR" altLang="en-US" sz="1200" b="1" dirty="0" err="1" smtClean="0">
                <a:solidFill>
                  <a:schemeClr val="tx1"/>
                </a:solidFill>
              </a:rPr>
              <a:t>출발일을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 확인해보면</a:t>
            </a:r>
            <a:endParaRPr lang="en-US" altLang="ko-KR" sz="1200" b="1" dirty="0" smtClean="0">
              <a:solidFill>
                <a:schemeClr val="tx1"/>
              </a:solidFill>
            </a:endParaRPr>
          </a:p>
          <a:p>
            <a:r>
              <a:rPr lang="en-US" altLang="ko-KR" sz="1200" b="1" dirty="0" smtClean="0">
                <a:solidFill>
                  <a:schemeClr val="tx1"/>
                </a:solidFill>
              </a:rPr>
              <a:t>. </a:t>
            </a:r>
            <a:r>
              <a:rPr lang="ko-KR" altLang="en-US" sz="1200" b="1" dirty="0" err="1" smtClean="0">
                <a:solidFill>
                  <a:schemeClr val="tx1"/>
                </a:solidFill>
              </a:rPr>
              <a:t>무주덕유산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 상고대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… 1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월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1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일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 1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대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, 1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월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4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일 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1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대 버스 등록</a:t>
            </a:r>
            <a:endParaRPr lang="en-US" altLang="ko-KR" sz="1200" b="1" dirty="0">
              <a:solidFill>
                <a:schemeClr val="tx1"/>
              </a:solidFill>
            </a:endParaRPr>
          </a:p>
          <a:p>
            <a:r>
              <a:rPr lang="en-US" altLang="ko-KR" sz="1200" b="1" dirty="0" smtClean="0">
                <a:solidFill>
                  <a:schemeClr val="tx1"/>
                </a:solidFill>
              </a:rPr>
              <a:t>. </a:t>
            </a:r>
            <a:r>
              <a:rPr lang="ko-KR" altLang="en-US" sz="1200" b="1" dirty="0" err="1" smtClean="0">
                <a:solidFill>
                  <a:schemeClr val="tx1"/>
                </a:solidFill>
              </a:rPr>
              <a:t>평창월정사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 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-&gt; 1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월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3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일에만 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1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대 </a:t>
            </a:r>
            <a:r>
              <a:rPr lang="ko-KR" altLang="en-US" sz="1200" b="1" dirty="0" err="1" smtClean="0">
                <a:solidFill>
                  <a:schemeClr val="tx1"/>
                </a:solidFill>
              </a:rPr>
              <a:t>버스등록</a:t>
            </a:r>
            <a:r>
              <a:rPr lang="en-US" altLang="ko-KR" sz="1200" b="1" dirty="0" smtClean="0">
                <a:solidFill>
                  <a:schemeClr val="tx1"/>
                </a:solidFill>
              </a:rPr>
              <a:t/>
            </a:r>
            <a:br>
              <a:rPr lang="en-US" altLang="ko-KR" sz="1200" b="1" dirty="0" smtClean="0">
                <a:solidFill>
                  <a:schemeClr val="tx1"/>
                </a:solidFill>
              </a:rPr>
            </a:br>
            <a:r>
              <a:rPr lang="en-US" altLang="ko-KR" sz="1200" b="1" dirty="0" smtClean="0">
                <a:solidFill>
                  <a:schemeClr val="tx1"/>
                </a:solidFill>
              </a:rPr>
              <a:t>. [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리무진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.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호텔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.3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식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.</a:t>
            </a:r>
            <a:r>
              <a:rPr lang="ko-KR" altLang="en-US" sz="1200" b="1" dirty="0" err="1" smtClean="0">
                <a:solidFill>
                  <a:schemeClr val="tx1"/>
                </a:solidFill>
              </a:rPr>
              <a:t>밤파이제공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]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겨울의 첫  치유 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-&gt; 1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월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3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일에만 버스 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1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대 등록</a:t>
            </a:r>
            <a:endParaRPr lang="en-US" altLang="ko-KR" sz="1200" b="1" dirty="0" smtClean="0">
              <a:solidFill>
                <a:schemeClr val="tx1"/>
              </a:solidFill>
            </a:endParaRPr>
          </a:p>
          <a:p>
            <a:endParaRPr lang="en-US" altLang="ko-KR" sz="1200" b="1" dirty="0">
              <a:solidFill>
                <a:schemeClr val="tx1"/>
              </a:solidFill>
            </a:endParaRPr>
          </a:p>
          <a:p>
            <a:r>
              <a:rPr lang="ko-KR" altLang="en-US" sz="1200" b="1" dirty="0" smtClean="0">
                <a:solidFill>
                  <a:schemeClr val="tx1"/>
                </a:solidFill>
              </a:rPr>
              <a:t>차량비정산현황의 차량은 상품의 일정표에 등록된 </a:t>
            </a:r>
            <a:r>
              <a:rPr lang="ko-KR" altLang="en-US" sz="1200" b="1" dirty="0" err="1" smtClean="0">
                <a:solidFill>
                  <a:schemeClr val="tx1"/>
                </a:solidFill>
              </a:rPr>
              <a:t>차량대수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(1</a:t>
            </a:r>
            <a:r>
              <a:rPr lang="ko-KR" altLang="en-US" sz="1200" b="1" dirty="0" err="1" smtClean="0">
                <a:solidFill>
                  <a:schemeClr val="tx1"/>
                </a:solidFill>
              </a:rPr>
              <a:t>호차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,2</a:t>
            </a:r>
            <a:r>
              <a:rPr lang="ko-KR" altLang="en-US" sz="1200" b="1" dirty="0" err="1" smtClean="0">
                <a:solidFill>
                  <a:schemeClr val="tx1"/>
                </a:solidFill>
              </a:rPr>
              <a:t>호차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)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를 가져옵니다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.</a:t>
            </a:r>
          </a:p>
          <a:p>
            <a:endParaRPr lang="en-US" altLang="ko-KR" sz="1200" b="1" dirty="0">
              <a:solidFill>
                <a:schemeClr val="tx1"/>
              </a:solidFill>
            </a:endParaRPr>
          </a:p>
          <a:p>
            <a:r>
              <a:rPr lang="en-US" altLang="ko-KR" sz="1200" b="1" dirty="0" smtClean="0">
                <a:solidFill>
                  <a:schemeClr val="tx1"/>
                </a:solidFill>
              </a:rPr>
              <a:t>.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원래 차량비정산형황에는 </a:t>
            </a:r>
            <a:r>
              <a:rPr lang="ko-KR" altLang="en-US" sz="1200" b="1" dirty="0" err="1" smtClean="0">
                <a:solidFill>
                  <a:schemeClr val="tx1"/>
                </a:solidFill>
              </a:rPr>
              <a:t>가이드명이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 </a:t>
            </a:r>
            <a:r>
              <a:rPr lang="ko-KR" altLang="en-US" sz="1200" b="1" dirty="0" err="1" smtClean="0">
                <a:solidFill>
                  <a:schemeClr val="tx1"/>
                </a:solidFill>
              </a:rPr>
              <a:t>안나옵니다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.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82276" y="3405843"/>
            <a:ext cx="4294891" cy="2950507"/>
          </a:xfrm>
          <a:prstGeom prst="rect">
            <a:avLst/>
          </a:prstGeom>
        </p:spPr>
      </p:pic>
      <p:sp>
        <p:nvSpPr>
          <p:cNvPr id="4" name="직사각형 3"/>
          <p:cNvSpPr/>
          <p:nvPr/>
        </p:nvSpPr>
        <p:spPr>
          <a:xfrm>
            <a:off x="7989903" y="2831977"/>
            <a:ext cx="1482571" cy="248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/>
              <a:t>처리완료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9405195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E5F6A5-596B-47E0-7B08-6B65923A4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60DAA580-2F8A-740E-61EC-5FBB82C6DC38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회계업무 </a:t>
            </a:r>
            <a:r>
              <a:rPr lang="en-US" altLang="ko-KR" sz="1200" b="1" dirty="0"/>
              <a:t>– </a:t>
            </a:r>
            <a:r>
              <a:rPr lang="ko-KR" altLang="en-US" sz="1200" b="1" dirty="0" err="1"/>
              <a:t>차량비정산현황</a:t>
            </a:r>
            <a:r>
              <a:rPr lang="ko-KR" altLang="en-US" sz="1200" b="1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3ADA7A-F308-19B2-368A-3306C1A4EA65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 err="1"/>
              <a:t>전성자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2026.02.01</a:t>
            </a:r>
            <a:endParaRPr lang="ko-KR" altLang="en-US" sz="1200" dirty="0"/>
          </a:p>
        </p:txBody>
      </p:sp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3FC1DF5C-3A46-F355-BEA1-14BE2DF4F558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ko-KR" altLang="en-US" sz="11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6" name="직사각형 5">
            <a:extLst>
              <a:ext uri="{FF2B5EF4-FFF2-40B4-BE49-F238E27FC236}">
                <a16:creationId xmlns:a16="http://schemas.microsoft.com/office/drawing/2014/main" id="{BF67D59C-5C1F-11E0-6274-DFA428810387}"/>
              </a:ext>
            </a:extLst>
          </p:cNvPr>
          <p:cNvSpPr/>
          <p:nvPr/>
        </p:nvSpPr>
        <p:spPr>
          <a:xfrm>
            <a:off x="1076035" y="1606101"/>
            <a:ext cx="4553528" cy="500610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28A89BB6-E8DC-292C-EAA4-0A31D8C64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5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47FCCA14-1297-A8CE-020D-12CD7988AA08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1021945"/>
          <a:ext cx="5790657" cy="7866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비스회사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코드가 여러 개 보여집니다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버스차량 탑승인원수로 변경</a:t>
                      </a: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온버스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(44)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온버스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(48)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930"/>
                  </a:ext>
                </a:extLst>
              </a:tr>
            </a:tbl>
          </a:graphicData>
        </a:graphic>
      </p:graphicFrame>
      <p:pic>
        <p:nvPicPr>
          <p:cNvPr id="7" name="그림 6" descr="텍스트, 메뉴, 스크린샷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FAB0F601-AC88-4563-AD7D-16E7E16CF7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0821" y="1912900"/>
            <a:ext cx="2079955" cy="2520555"/>
          </a:xfrm>
          <a:prstGeom prst="rect">
            <a:avLst/>
          </a:prstGeom>
        </p:spPr>
      </p:pic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A6BBB474-8A4E-6801-DE55-505BDAE20A62}"/>
              </a:ext>
            </a:extLst>
          </p:cNvPr>
          <p:cNvCxnSpPr>
            <a:cxnSpLocks/>
          </p:cNvCxnSpPr>
          <p:nvPr/>
        </p:nvCxnSpPr>
        <p:spPr>
          <a:xfrm flipV="1">
            <a:off x="4244788" y="1750062"/>
            <a:ext cx="2064700" cy="200082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0B457300-422C-E2CF-D235-80463C59112A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 </a:t>
            </a:r>
            <a:r>
              <a:rPr lang="ko-KR" altLang="en-US" b="1" dirty="0">
                <a:solidFill>
                  <a:schemeClr val="bg1"/>
                </a:solidFill>
              </a:rPr>
              <a:t>회계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8250042" y="2090813"/>
            <a:ext cx="1482571" cy="2485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1100" dirty="0" smtClean="0"/>
              <a:t>처리완료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2711283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D8448C-A805-4B97-5793-86D2FB939B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10B2481-27D9-BB94-FCBB-E2CB538B89A1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회계업무 </a:t>
            </a:r>
            <a:r>
              <a:rPr lang="en-US" altLang="ko-KR" sz="1200" b="1" dirty="0"/>
              <a:t>– </a:t>
            </a:r>
            <a:r>
              <a:rPr lang="ko-KR" altLang="en-US" sz="1200" b="1" dirty="0"/>
              <a:t>무통장입금현황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B6F257-9E7D-DA27-F840-E068545C483A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 err="1"/>
              <a:t>전성자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2026.02.01</a:t>
            </a:r>
            <a:endParaRPr lang="ko-KR" altLang="en-US" sz="1200" dirty="0"/>
          </a:p>
        </p:txBody>
      </p:sp>
      <p:graphicFrame>
        <p:nvGraphicFramePr>
          <p:cNvPr id="14" name="표 13">
            <a:extLst>
              <a:ext uri="{FF2B5EF4-FFF2-40B4-BE49-F238E27FC236}">
                <a16:creationId xmlns:a16="http://schemas.microsoft.com/office/drawing/2014/main" id="{3A781643-D683-E285-C9D3-4A108BC9C9C0}"/>
              </a:ext>
            </a:extLst>
          </p:cNvPr>
          <p:cNvGraphicFramePr>
            <a:graphicFrameLocks noGrp="1"/>
          </p:cNvGraphicFramePr>
          <p:nvPr/>
        </p:nvGraphicFramePr>
        <p:xfrm>
          <a:off x="6096000" y="5184068"/>
          <a:ext cx="5874327" cy="1428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7432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25346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300" dirty="0">
                          <a:solidFill>
                            <a:schemeClr val="bg2">
                              <a:lumMod val="75000"/>
                            </a:schemeClr>
                          </a:solidFill>
                        </a:rPr>
                        <a:t>기능 보완점</a:t>
                      </a:r>
                    </a:p>
                  </a:txBody>
                  <a:tcPr>
                    <a:solidFill>
                      <a:srgbClr val="EAEA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1138582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200000"/>
                        </a:lnSpc>
                        <a:buFont typeface="Arial" panose="020B0604020202020204" pitchFamily="34" charset="0"/>
                        <a:buChar char="•"/>
                      </a:pPr>
                      <a:endParaRPr lang="ko-KR" altLang="en-US" sz="11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marL="21600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sp>
        <p:nvSpPr>
          <p:cNvPr id="6" name="직사각형 5">
            <a:extLst>
              <a:ext uri="{FF2B5EF4-FFF2-40B4-BE49-F238E27FC236}">
                <a16:creationId xmlns:a16="http://schemas.microsoft.com/office/drawing/2014/main" id="{62BDC6BD-3E6E-0392-22A5-AE21E7A1DEFB}"/>
              </a:ext>
            </a:extLst>
          </p:cNvPr>
          <p:cNvSpPr/>
          <p:nvPr/>
        </p:nvSpPr>
        <p:spPr>
          <a:xfrm>
            <a:off x="1076035" y="1606101"/>
            <a:ext cx="4553528" cy="500610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8A8237B1-2CD8-FCF6-9FC6-73C5444E7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6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6253E4CD-1A73-1C41-56A5-614DC5A35B9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478824"/>
              </p:ext>
            </p:extLst>
          </p:nvPr>
        </p:nvGraphicFramePr>
        <p:xfrm>
          <a:off x="6096000" y="1021945"/>
          <a:ext cx="5790657" cy="78665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은행과 입금확인 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매칭시간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 기존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분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(</a:t>
                      </a:r>
                      <a:r>
                        <a:rPr lang="ko-KR" altLang="en-US" sz="1200" b="1" dirty="0" err="1">
                          <a:solidFill>
                            <a:schemeClr val="tx1"/>
                          </a:solidFill>
                        </a:rPr>
                        <a:t>팝빌사이트연결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)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현재 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30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분임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--&gt;&gt; 10</a:t>
                      </a:r>
                      <a:r>
                        <a:rPr lang="ko-KR" altLang="en-US" sz="1200" b="1" dirty="0">
                          <a:solidFill>
                            <a:schemeClr val="tx1"/>
                          </a:solidFill>
                        </a:rPr>
                        <a:t>분으로 수정 요청</a:t>
                      </a:r>
                      <a:r>
                        <a:rPr lang="en-US" altLang="ko-KR" sz="1200" b="1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None/>
                      </a:pPr>
                      <a:endParaRPr lang="en-US" altLang="ko-KR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3609930"/>
                  </a:ext>
                </a:extLst>
              </a:tr>
            </a:tbl>
          </a:graphicData>
        </a:graphic>
      </p:graphicFrame>
      <p:pic>
        <p:nvPicPr>
          <p:cNvPr id="8" name="그림 7" descr="텍스트, 스크린샷, 영수증, 번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1CF526AD-CFF2-C030-AF28-88C473A885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6872" y="2128804"/>
            <a:ext cx="4022438" cy="1708382"/>
          </a:xfrm>
          <a:prstGeom prst="rect">
            <a:avLst/>
          </a:prstGeom>
        </p:spPr>
      </p:pic>
      <p:cxnSp>
        <p:nvCxnSpPr>
          <p:cNvPr id="50" name="직선 화살표 연결선 49">
            <a:extLst>
              <a:ext uri="{FF2B5EF4-FFF2-40B4-BE49-F238E27FC236}">
                <a16:creationId xmlns:a16="http://schemas.microsoft.com/office/drawing/2014/main" id="{5922D342-B9E6-A603-DE00-7711E9706A4D}"/>
              </a:ext>
            </a:extLst>
          </p:cNvPr>
          <p:cNvCxnSpPr>
            <a:cxnSpLocks/>
          </p:cNvCxnSpPr>
          <p:nvPr/>
        </p:nvCxnSpPr>
        <p:spPr>
          <a:xfrm flipV="1">
            <a:off x="5324475" y="1697340"/>
            <a:ext cx="917185" cy="107443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20F000F-ED48-8001-B175-95652267E9F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 </a:t>
            </a:r>
            <a:r>
              <a:rPr lang="ko-KR" altLang="en-US" b="1" dirty="0">
                <a:solidFill>
                  <a:schemeClr val="bg1"/>
                </a:solidFill>
              </a:rPr>
              <a:t>회계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6377167" y="3380524"/>
            <a:ext cx="5088452" cy="62330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tx1"/>
                </a:solidFill>
              </a:rPr>
              <a:t>공통적으로 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30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분이 아닙니다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.</a:t>
            </a:r>
            <a:br>
              <a:rPr lang="en-US" altLang="ko-KR" sz="1200" b="1" dirty="0" smtClean="0">
                <a:solidFill>
                  <a:schemeClr val="tx1"/>
                </a:solidFill>
              </a:rPr>
            </a:br>
            <a:r>
              <a:rPr lang="ko-KR" altLang="en-US" sz="1200" b="1" dirty="0" err="1" smtClean="0">
                <a:solidFill>
                  <a:schemeClr val="tx1"/>
                </a:solidFill>
              </a:rPr>
              <a:t>어떨때는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 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30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분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, </a:t>
            </a:r>
            <a:r>
              <a:rPr lang="ko-KR" altLang="en-US" sz="1200" b="1" dirty="0" err="1" smtClean="0">
                <a:solidFill>
                  <a:schemeClr val="tx1"/>
                </a:solidFill>
              </a:rPr>
              <a:t>어떨때는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 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10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분 이렇게 가져옵니다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68912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4358FF-7B54-54D5-E842-7329207199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9512BD9-A634-DC51-C399-20A2078CE30B}"/>
              </a:ext>
            </a:extLst>
          </p:cNvPr>
          <p:cNvSpPr txBox="1"/>
          <p:nvPr/>
        </p:nvSpPr>
        <p:spPr>
          <a:xfrm>
            <a:off x="0" y="369332"/>
            <a:ext cx="12192000" cy="412590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txBody>
          <a:bodyPr wrap="square" lIns="720000" tIns="180000" rtlCol="0">
            <a:spAutoFit/>
          </a:bodyPr>
          <a:lstStyle/>
          <a:p>
            <a:r>
              <a:rPr lang="en-US" altLang="ko-KR" sz="1200" b="1" dirty="0"/>
              <a:t>ERP </a:t>
            </a:r>
            <a:r>
              <a:rPr lang="ko-KR" altLang="en-US" sz="1200" b="1" dirty="0"/>
              <a:t>회계업무 </a:t>
            </a:r>
            <a:r>
              <a:rPr lang="en-US" altLang="ko-KR" sz="1200" b="1" dirty="0"/>
              <a:t>– </a:t>
            </a:r>
            <a:r>
              <a:rPr lang="ko-KR" altLang="en-US" sz="1200" b="1" dirty="0"/>
              <a:t>정산 </a:t>
            </a:r>
            <a:r>
              <a:rPr lang="en-US" altLang="ko-KR" sz="1200" b="1" dirty="0"/>
              <a:t>-</a:t>
            </a:r>
            <a:r>
              <a:rPr lang="ko-KR" altLang="en-US" sz="1200" b="1" dirty="0"/>
              <a:t>투어정산서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64EA82C-F79C-556D-235E-BB785A0DADC3}"/>
              </a:ext>
            </a:extLst>
          </p:cNvPr>
          <p:cNvSpPr txBox="1"/>
          <p:nvPr/>
        </p:nvSpPr>
        <p:spPr>
          <a:xfrm>
            <a:off x="9205608" y="432663"/>
            <a:ext cx="298639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1200" dirty="0" err="1"/>
              <a:t>검수자</a:t>
            </a:r>
            <a:r>
              <a:rPr lang="ko-KR" altLang="en-US" sz="1200" dirty="0"/>
              <a:t> </a:t>
            </a:r>
            <a:r>
              <a:rPr lang="en-US" altLang="ko-KR" sz="1200" dirty="0"/>
              <a:t>:</a:t>
            </a:r>
            <a:r>
              <a:rPr lang="ko-KR" altLang="en-US" sz="1200" dirty="0" err="1"/>
              <a:t>전성자</a:t>
            </a:r>
            <a:r>
              <a:rPr lang="ko-KR" altLang="en-US" sz="1200" dirty="0"/>
              <a:t>   검수날짜</a:t>
            </a:r>
            <a:r>
              <a:rPr lang="en-US" altLang="ko-KR" sz="1200" dirty="0"/>
              <a:t> : 2026.02.01</a:t>
            </a:r>
            <a:endParaRPr lang="ko-KR" altLang="en-US" sz="1200" dirty="0"/>
          </a:p>
        </p:txBody>
      </p:sp>
      <p:sp>
        <p:nvSpPr>
          <p:cNvPr id="6" name="직사각형 5">
            <a:extLst>
              <a:ext uri="{FF2B5EF4-FFF2-40B4-BE49-F238E27FC236}">
                <a16:creationId xmlns:a16="http://schemas.microsoft.com/office/drawing/2014/main" id="{454F2842-78C6-6317-F793-8810AE1992E4}"/>
              </a:ext>
            </a:extLst>
          </p:cNvPr>
          <p:cNvSpPr/>
          <p:nvPr/>
        </p:nvSpPr>
        <p:spPr>
          <a:xfrm>
            <a:off x="1076035" y="1606101"/>
            <a:ext cx="4553528" cy="5006109"/>
          </a:xfrm>
          <a:prstGeom prst="rect">
            <a:avLst/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" name="슬라이드 번호 개체 틀 1">
            <a:extLst>
              <a:ext uri="{FF2B5EF4-FFF2-40B4-BE49-F238E27FC236}">
                <a16:creationId xmlns:a16="http://schemas.microsoft.com/office/drawing/2014/main" id="{5751509B-82D1-E4C3-2B92-B59FDC67A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C5C38-E953-43A3-AEC3-CD908A3DF6B8}" type="slidenum">
              <a:rPr lang="ko-KR" altLang="en-US" smtClean="0"/>
              <a:t>7</a:t>
            </a:fld>
            <a:endParaRPr lang="ko-KR" altLang="en-US"/>
          </a:p>
        </p:txBody>
      </p:sp>
      <p:graphicFrame>
        <p:nvGraphicFramePr>
          <p:cNvPr id="13" name="표 12">
            <a:extLst>
              <a:ext uri="{FF2B5EF4-FFF2-40B4-BE49-F238E27FC236}">
                <a16:creationId xmlns:a16="http://schemas.microsoft.com/office/drawing/2014/main" id="{18DD663A-54E7-92F2-931B-E00961BAC1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4917922"/>
              </p:ext>
            </p:extLst>
          </p:nvPr>
        </p:nvGraphicFramePr>
        <p:xfrm>
          <a:off x="6096000" y="1021945"/>
          <a:ext cx="5790657" cy="41319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90657">
                  <a:extLst>
                    <a:ext uri="{9D8B030D-6E8A-4147-A177-3AD203B41FA5}">
                      <a16:colId xmlns:a16="http://schemas.microsoft.com/office/drawing/2014/main" val="2589919347"/>
                    </a:ext>
                  </a:extLst>
                </a:gridCol>
              </a:tblGrid>
              <a:tr h="39730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ko-KR" altLang="en-US" sz="1400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기능 여부 검토사항 </a:t>
                      </a:r>
                    </a:p>
                  </a:txBody>
                  <a:tcPr marT="108000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6416293"/>
                  </a:ext>
                </a:extLst>
              </a:tr>
              <a:tr h="3734643">
                <a:tc>
                  <a:txBody>
                    <a:bodyPr/>
                    <a:lstStyle/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</a:rPr>
                        <a:t>투어정산서를 눌러서 정산실시를 누르면 </a:t>
                      </a:r>
                      <a:r>
                        <a:rPr lang="ko-KR" altLang="en-US" sz="1200" b="1" u="sng" dirty="0">
                          <a:solidFill>
                            <a:srgbClr val="FF0000"/>
                          </a:solidFill>
                        </a:rPr>
                        <a:t>에러표시</a:t>
                      </a: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</a:rPr>
                        <a:t>가 나고</a:t>
                      </a:r>
                      <a:r>
                        <a:rPr lang="en-US" altLang="ko-KR" sz="1200" b="1" u="sng" dirty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u="sng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</a:rPr>
                        <a:t>다시 투어정산서를 누르면 제대로 정산 처음 화면이 다시 보이고</a:t>
                      </a:r>
                      <a:r>
                        <a:rPr lang="en-US" altLang="ko-KR" sz="1200" b="1" u="sng" dirty="0">
                          <a:solidFill>
                            <a:schemeClr val="tx1"/>
                          </a:solidFill>
                        </a:rPr>
                        <a:t>,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u="sng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</a:rPr>
                        <a:t>다시 정산실시를 누르면  제대로 정산 화면이 보입니다</a:t>
                      </a:r>
                      <a:r>
                        <a:rPr lang="en-US" altLang="ko-KR" sz="1200" b="1" u="sng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u="sng" dirty="0">
                        <a:solidFill>
                          <a:schemeClr val="tx1"/>
                        </a:solidFill>
                      </a:endParaRP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ko-KR" sz="1200" b="1" u="sng" dirty="0">
                          <a:solidFill>
                            <a:schemeClr val="tx1"/>
                          </a:solidFill>
                        </a:rPr>
                        <a:t>1</a:t>
                      </a: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</a:rPr>
                        <a:t>월투어정산서가 </a:t>
                      </a:r>
                      <a:r>
                        <a:rPr lang="ko-KR" altLang="en-US" sz="1200" b="1" u="sng" dirty="0" err="1">
                          <a:solidFill>
                            <a:srgbClr val="FF0000"/>
                          </a:solidFill>
                        </a:rPr>
                        <a:t>안들어가</a:t>
                      </a:r>
                      <a:r>
                        <a:rPr lang="ko-KR" altLang="en-US" sz="1200" b="1" u="sng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ko-KR" altLang="en-US" sz="1200" b="1" u="sng" dirty="0">
                          <a:solidFill>
                            <a:schemeClr val="tx1"/>
                          </a:solidFill>
                        </a:rPr>
                        <a:t>집니다</a:t>
                      </a:r>
                      <a:r>
                        <a:rPr lang="en-US" altLang="ko-KR" sz="1200" b="1" u="sng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171450" indent="-171450" latinLnBrk="1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endParaRPr lang="en-US" altLang="ko-KR" sz="1200" b="1" dirty="0">
                        <a:solidFill>
                          <a:srgbClr val="FF0000"/>
                        </a:solidFill>
                      </a:endParaRPr>
                    </a:p>
                  </a:txBody>
                  <a:tcPr marL="216000">
                    <a:solidFill>
                      <a:srgbClr val="FFFFC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7113516"/>
                  </a:ext>
                </a:extLst>
              </a:tr>
            </a:tbl>
          </a:graphicData>
        </a:graphic>
      </p:graphicFrame>
      <p:pic>
        <p:nvPicPr>
          <p:cNvPr id="10" name="그림 9">
            <a:extLst>
              <a:ext uri="{FF2B5EF4-FFF2-40B4-BE49-F238E27FC236}">
                <a16:creationId xmlns:a16="http://schemas.microsoft.com/office/drawing/2014/main" id="{83426A4F-01A7-EE34-01DE-BD7D37CFB8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6291" y="1850444"/>
            <a:ext cx="3980873" cy="577083"/>
          </a:xfrm>
          <a:prstGeom prst="rect">
            <a:avLst/>
          </a:prstGeom>
        </p:spPr>
      </p:pic>
      <p:pic>
        <p:nvPicPr>
          <p:cNvPr id="16" name="그림 15" descr="텍스트, 스크린샷, 폰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02CFEE4A-773A-92C1-0E83-373A41FDA5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1392" y="2485944"/>
            <a:ext cx="3539444" cy="2241969"/>
          </a:xfrm>
          <a:prstGeom prst="rect">
            <a:avLst/>
          </a:prstGeom>
        </p:spPr>
      </p:pic>
      <p:pic>
        <p:nvPicPr>
          <p:cNvPr id="18" name="그림 17" descr="텍스트, 스크린샷, 영수증, 라인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5CE1E410-6981-86EE-F38B-5207DA33A1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67049" y="5088259"/>
            <a:ext cx="3879558" cy="12680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7C88B81-B6EF-406E-54CB-9C132C0754DC}"/>
              </a:ext>
            </a:extLst>
          </p:cNvPr>
          <p:cNvSpPr txBox="1"/>
          <p:nvPr/>
        </p:nvSpPr>
        <p:spPr>
          <a:xfrm>
            <a:off x="0" y="0"/>
            <a:ext cx="12192000" cy="369332"/>
          </a:xfrm>
          <a:prstGeom prst="rect">
            <a:avLst/>
          </a:prstGeom>
          <a:solidFill>
            <a:srgbClr val="00B0F0"/>
          </a:solidFill>
        </p:spPr>
        <p:txBody>
          <a:bodyPr wrap="square" lIns="720000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ERP </a:t>
            </a:r>
            <a:r>
              <a:rPr lang="ko-KR" altLang="en-US" b="1" dirty="0">
                <a:solidFill>
                  <a:schemeClr val="bg1"/>
                </a:solidFill>
              </a:rPr>
              <a:t>회계</a:t>
            </a:r>
          </a:p>
        </p:txBody>
      </p:sp>
      <p:sp>
        <p:nvSpPr>
          <p:cNvPr id="11" name="직사각형 10"/>
          <p:cNvSpPr/>
          <p:nvPr/>
        </p:nvSpPr>
        <p:spPr>
          <a:xfrm>
            <a:off x="9982200" y="1694617"/>
            <a:ext cx="1577225" cy="3116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200" b="1" dirty="0" smtClean="0">
                <a:solidFill>
                  <a:schemeClr val="tx1"/>
                </a:solidFill>
              </a:rPr>
              <a:t> </a:t>
            </a:r>
            <a:r>
              <a:rPr lang="ko-KR" altLang="en-US" sz="1200" b="1" dirty="0" smtClean="0">
                <a:solidFill>
                  <a:schemeClr val="tx1"/>
                </a:solidFill>
              </a:rPr>
              <a:t>에러 </a:t>
            </a:r>
            <a:r>
              <a:rPr lang="ko-KR" altLang="en-US" sz="1200" b="1" dirty="0" err="1" smtClean="0">
                <a:solidFill>
                  <a:schemeClr val="tx1"/>
                </a:solidFill>
              </a:rPr>
              <a:t>안납니다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8900603" y="3357820"/>
            <a:ext cx="1577225" cy="311653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200" b="1" dirty="0" smtClean="0">
                <a:solidFill>
                  <a:schemeClr val="tx1"/>
                </a:solidFill>
              </a:rPr>
              <a:t>들어가집니다</a:t>
            </a:r>
            <a:r>
              <a:rPr lang="en-US" altLang="ko-KR" sz="1200" b="1" dirty="0" smtClean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56871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맑은 고딕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710</TotalTime>
  <Words>350</Words>
  <Application>Microsoft Office PowerPoint</Application>
  <PresentationFormat>와이드스크린</PresentationFormat>
  <Paragraphs>85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1" baseType="lpstr">
      <vt:lpstr>HY견고딕</vt:lpstr>
      <vt:lpstr>맑은 고딕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최 아름</dc:creator>
  <cp:lastModifiedBy>USER</cp:lastModifiedBy>
  <cp:revision>53</cp:revision>
  <dcterms:created xsi:type="dcterms:W3CDTF">2025-11-14T06:29:01Z</dcterms:created>
  <dcterms:modified xsi:type="dcterms:W3CDTF">2026-02-03T04:49:22Z</dcterms:modified>
</cp:coreProperties>
</file>