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1.xml" ContentType="application/inkml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6" r:id="rId2"/>
    <p:sldId id="394" r:id="rId3"/>
    <p:sldId id="404" r:id="rId4"/>
    <p:sldId id="402" r:id="rId5"/>
    <p:sldId id="396" r:id="rId6"/>
    <p:sldId id="397" r:id="rId7"/>
    <p:sldId id="406" r:id="rId8"/>
    <p:sldId id="405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7AFE"/>
    <a:srgbClr val="F06C92"/>
    <a:srgbClr val="0294EE"/>
    <a:srgbClr val="FE7826"/>
    <a:srgbClr val="F5B9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01T10:40:48.17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D97D8-7781-B538-47FF-12B936F35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AD0530BC-9C7D-D29C-D4C7-9F8A5640A8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B7406C61-02ED-1B8E-EB9B-CF8C95974B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EAAE1F2-6C80-3E37-FD7E-1E0C31849A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42537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0814E6-3289-A907-C0D2-7D417F43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8C8D014-1452-3263-BD30-1E1ECB6FB2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7E3E10AD-B477-A01B-C2EE-C9F6C9ADD5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44876B1-E208-8C08-6F7B-0D8C9EC576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655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2734D-4F10-B7D7-F2E1-36729C0E1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4096FA6-7BF2-FFBF-1DB7-F57E6E80CA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4B87020-A268-AA11-EF0E-EBE76708B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3BE933C-CB98-D2ED-35FE-B3341666B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779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55FF5-D923-1B0D-3ACF-DF5C92ACA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9C9A896F-2816-2E0B-7DFB-2949C7F1BA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2ECE6E5F-E0AE-F25F-9798-8959868ECF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619BF75-8488-C04E-318E-F058098C8A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4827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2734D-4F10-B7D7-F2E1-36729C0E1D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>
            <a:extLst>
              <a:ext uri="{FF2B5EF4-FFF2-40B4-BE49-F238E27FC236}">
                <a16:creationId xmlns:a16="http://schemas.microsoft.com/office/drawing/2014/main" id="{B4096FA6-7BF2-FFBF-1DB7-F57E6E80CA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슬라이드 노트 개체 틀 2">
            <a:extLst>
              <a:ext uri="{FF2B5EF4-FFF2-40B4-BE49-F238E27FC236}">
                <a16:creationId xmlns:a16="http://schemas.microsoft.com/office/drawing/2014/main" id="{D4B87020-A268-AA11-EF0E-EBE76708B8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D3BE933C-CB98-D2ED-35FE-B3341666BD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96C40C-D344-42F9-A8D5-C0CB8F2B8F6C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8779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2026-02-05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(2026.2.2)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600" dirty="0"/>
              <a:t>0.3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48812" y="4891828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2026.2.2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>
                <a:solidFill>
                  <a:schemeClr val="bg2">
                    <a:lumMod val="50000"/>
                  </a:schemeClr>
                </a:solidFill>
              </a:rPr>
              <a:t>김태진</a:t>
            </a: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46FC36-9E19-6FC1-2B50-9AAD830341B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16772-E0C5-BD8A-9DAE-9E010B578CF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출발일별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4BEF0D-233B-191E-6EB1-FB19935FE24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33491"/>
              </p:ext>
            </p:extLst>
          </p:nvPr>
        </p:nvGraphicFramePr>
        <p:xfrm>
          <a:off x="8610601" y="1087848"/>
          <a:ext cx="3553692" cy="4832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3692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509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323157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[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리무진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온천호텔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.5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식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]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성지혜윰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윈터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클래식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박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3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일 미식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×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온천 치유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트립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출발일자에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2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개 상품이 나옵니다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Tx/>
                        <a:buChar char="-"/>
                      </a:pP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Tx/>
                        <a:buChar char="-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상품코드 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: 2025111806576005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232D44E-57D9-69EE-0DDB-39048CDFE2C7}"/>
              </a:ext>
            </a:extLst>
          </p:cNvPr>
          <p:cNvSpPr txBox="1"/>
          <p:nvPr/>
        </p:nvSpPr>
        <p:spPr>
          <a:xfrm>
            <a:off x="-1" y="843155"/>
            <a:ext cx="10233891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/>
              <a:t>http://erp.romancetour.co.kr/niabbs5/erp.php?inc=menu040%2Fsub4-3&amp;tour_sday=2026-02-28&amp;tour_eday=2026-02-28&amp;keyfield=yeyag_phone&amp;keyword=</a:t>
            </a:r>
            <a:endParaRPr lang="ko-KR" altLang="en-US" sz="1050" dirty="0"/>
          </a:p>
        </p:txBody>
      </p:sp>
      <p:pic>
        <p:nvPicPr>
          <p:cNvPr id="7" name="그림 6" descr="텍스트, 폰트, 번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275B585-71BF-E5EF-5A4C-730C5DD0F0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81105"/>
            <a:ext cx="12192000" cy="1588632"/>
          </a:xfrm>
          <a:prstGeom prst="rect">
            <a:avLst/>
          </a:prstGeom>
        </p:spPr>
      </p:pic>
      <p:sp>
        <p:nvSpPr>
          <p:cNvPr id="8" name="직사각형 7">
            <a:extLst>
              <a:ext uri="{FF2B5EF4-FFF2-40B4-BE49-F238E27FC236}">
                <a16:creationId xmlns:a16="http://schemas.microsoft.com/office/drawing/2014/main" id="{6AD0C71A-DB98-F9F8-D2BA-B2E41B567441}"/>
              </a:ext>
            </a:extLst>
          </p:cNvPr>
          <p:cNvSpPr/>
          <p:nvPr/>
        </p:nvSpPr>
        <p:spPr>
          <a:xfrm>
            <a:off x="474204" y="3895463"/>
            <a:ext cx="2650833" cy="76697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15" name="직선 화살표 연결선 14">
            <a:extLst>
              <a:ext uri="{FF2B5EF4-FFF2-40B4-BE49-F238E27FC236}">
                <a16:creationId xmlns:a16="http://schemas.microsoft.com/office/drawing/2014/main" id="{E74DB290-74AB-0BE0-06CB-1907A8F3C931}"/>
              </a:ext>
            </a:extLst>
          </p:cNvPr>
          <p:cNvCxnSpPr>
            <a:cxnSpLocks/>
          </p:cNvCxnSpPr>
          <p:nvPr/>
        </p:nvCxnSpPr>
        <p:spPr>
          <a:xfrm flipV="1">
            <a:off x="3125037" y="2408850"/>
            <a:ext cx="5637126" cy="186169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직사각형 5"/>
          <p:cNvSpPr/>
          <p:nvPr/>
        </p:nvSpPr>
        <p:spPr>
          <a:xfrm>
            <a:off x="8904303" y="3071674"/>
            <a:ext cx="1695635" cy="355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(26.02.05)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>
            <a:off x="8918156" y="3458658"/>
            <a:ext cx="3173230" cy="58955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 err="1" smtClean="0">
                <a:solidFill>
                  <a:schemeClr val="tx1"/>
                </a:solidFill>
              </a:rPr>
              <a:t>예약건중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이옥순님이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1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월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31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일에 예약함</a:t>
            </a:r>
            <a:endParaRPr lang="en-US" altLang="ko-KR" sz="1200" b="1" dirty="0" smtClean="0">
              <a:solidFill>
                <a:schemeClr val="tx1"/>
              </a:solidFill>
            </a:endParaRPr>
          </a:p>
          <a:p>
            <a:r>
              <a:rPr lang="ko-KR" altLang="en-US" sz="1200" b="1" dirty="0" err="1" smtClean="0">
                <a:solidFill>
                  <a:schemeClr val="tx1"/>
                </a:solidFill>
              </a:rPr>
              <a:t>해당부분</a:t>
            </a:r>
            <a:r>
              <a:rPr lang="ko-KR" altLang="en-US" sz="1200" b="1" dirty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수정전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예약건으로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인한 오류임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9920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B701D-E8FD-9CFD-5207-2D6E6BC79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 descr="텍스트, 폰트, 라인, 스크린샷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E70E428-1545-D0C5-4857-3C5991280B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89" y="1836682"/>
            <a:ext cx="8030696" cy="240063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543C75-B0CB-3314-E362-1C24389F2959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074BBE-4501-98F9-1320-68AF6FE02724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</a:t>
            </a:r>
            <a:r>
              <a:rPr lang="ko-KR" altLang="en-US" sz="1200" b="1" dirty="0"/>
              <a:t>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예약관리 </a:t>
            </a:r>
            <a:r>
              <a:rPr lang="en-US" altLang="ko-KR" sz="1200" b="1" dirty="0"/>
              <a:t>&gt; </a:t>
            </a:r>
            <a:r>
              <a:rPr lang="ko-KR" altLang="en-US" sz="1200" b="1" dirty="0"/>
              <a:t>환불대기현황</a:t>
            </a:r>
            <a:endParaRPr lang="ko-KR" altLang="en-US" sz="1400" b="1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8EE93723-DB15-80C9-8544-04026E454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CB2A868-1A34-3E97-370A-9A8C1B0B18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77255"/>
              </p:ext>
            </p:extLst>
          </p:nvPr>
        </p:nvGraphicFramePr>
        <p:xfrm>
          <a:off x="17314" y="4976927"/>
          <a:ext cx="10595268" cy="1797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95268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4089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388356">
                <a:tc>
                  <a:txBody>
                    <a:bodyPr/>
                    <a:lstStyle/>
                    <a:p>
                      <a:pPr marL="228600" indent="-228600" latinLnBrk="1">
                        <a:lnSpc>
                          <a:spcPct val="150000"/>
                        </a:lnSpc>
                        <a:buFont typeface="+mj-lt"/>
                        <a:buAutoNum type="arabicPeriod"/>
                      </a:pP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예약관리 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&gt; 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환불대기현황 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- 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여행상품명 클릭이 안됨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 (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기존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ERP</a:t>
                      </a:r>
                      <a:r>
                        <a:rPr lang="ko-KR" altLang="en-US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에서는 클릭이 되었음</a:t>
                      </a:r>
                      <a:r>
                        <a:rPr lang="en-US" altLang="ko-KR" sz="14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.)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63C42DC-3DCF-C48B-DCA1-22F6EEBE212E}"/>
              </a:ext>
            </a:extLst>
          </p:cNvPr>
          <p:cNvSpPr txBox="1"/>
          <p:nvPr/>
        </p:nvSpPr>
        <p:spPr>
          <a:xfrm>
            <a:off x="0" y="843155"/>
            <a:ext cx="92056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/>
              <a:t>http://erp.romancetour.co.kr/niabbs5/erp.php?inc=menu040/sub4_return_waiting</a:t>
            </a:r>
            <a:endParaRPr lang="ko-KR" altLang="en-US" sz="1050" dirty="0"/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D3DE3198-9FB2-6EBE-B7DA-91E29FFB53E6}"/>
              </a:ext>
            </a:extLst>
          </p:cNvPr>
          <p:cNvSpPr/>
          <p:nvPr/>
        </p:nvSpPr>
        <p:spPr>
          <a:xfrm>
            <a:off x="3756791" y="3297219"/>
            <a:ext cx="4101020" cy="5438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492A8FB4-439A-5E9A-4508-B91E02A1EC69}"/>
              </a:ext>
            </a:extLst>
          </p:cNvPr>
          <p:cNvCxnSpPr>
            <a:cxnSpLocks/>
          </p:cNvCxnSpPr>
          <p:nvPr/>
        </p:nvCxnSpPr>
        <p:spPr>
          <a:xfrm flipH="1">
            <a:off x="3607358" y="3841052"/>
            <a:ext cx="2080009" cy="158570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9305F747-B0E0-737A-2BA5-50BA3FFAAE42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408373" y="5817059"/>
            <a:ext cx="1695635" cy="355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(26.02.05)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23172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F7A840-4A17-5419-26F6-1DB24124A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텍스트, 스크린샷, 번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11401AA-1BDD-194A-991F-5766C664F7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51005"/>
            <a:ext cx="9297455" cy="458090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D46FC36-9E19-6FC1-2B50-9AAD830341B7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ko-KR" altLang="en-US" b="1" dirty="0">
                <a:solidFill>
                  <a:schemeClr val="bg1"/>
                </a:solidFill>
              </a:rPr>
              <a:t>예약관리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개인별현황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A16772-E0C5-BD8A-9DAE-9E010B578CFE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개인별 예약현황 </a:t>
            </a:r>
            <a:r>
              <a:rPr lang="en-US" altLang="ko-KR" sz="1200" b="1" dirty="0"/>
              <a:t>/ </a:t>
            </a:r>
            <a:r>
              <a:rPr lang="ko-KR" altLang="en-US" sz="1200" b="1" dirty="0"/>
              <a:t>검색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58D1430-424F-44B9-74E2-BCE938EB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579E547-CB14-3478-DC2D-0BE8397F0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113194"/>
              </p:ext>
            </p:extLst>
          </p:nvPr>
        </p:nvGraphicFramePr>
        <p:xfrm>
          <a:off x="7869382" y="852391"/>
          <a:ext cx="4259263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9263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핸드폰번호를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/>
                      </a:r>
                      <a:b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</a:b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010-5227-4414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라고 검색하면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안나옵니다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010-5227-4414, 01052274414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둘다</a:t>
                      </a:r>
                      <a:endParaRPr lang="en-US" altLang="ko-KR" sz="1200" b="1" u="none" dirty="0">
                        <a:solidFill>
                          <a:schemeClr val="tx1"/>
                        </a:solidFill>
                        <a:sym typeface="Wingdings" panose="05000000000000000000" pitchFamily="2" charset="2"/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검색하면 나오게 해주세요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92D966D0-49B0-4F30-E876-F81CD1B788B6}"/>
              </a:ext>
            </a:extLst>
          </p:cNvPr>
          <p:cNvSpPr txBox="1"/>
          <p:nvPr/>
        </p:nvSpPr>
        <p:spPr>
          <a:xfrm>
            <a:off x="381000" y="913247"/>
            <a:ext cx="61006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/>
              <a:t>http://erp.romancetour.co.kr/niabbs5/erp.php?inc=menu040/sub4</a:t>
            </a:r>
            <a:endParaRPr lang="ko-KR" altLang="en-US" sz="1200" dirty="0"/>
          </a:p>
        </p:txBody>
      </p:sp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C022EF46-1A8B-DFCC-AA20-189F36AD8F5E}"/>
              </a:ext>
            </a:extLst>
          </p:cNvPr>
          <p:cNvCxnSpPr>
            <a:cxnSpLocks/>
          </p:cNvCxnSpPr>
          <p:nvPr/>
        </p:nvCxnSpPr>
        <p:spPr>
          <a:xfrm flipH="1">
            <a:off x="6240026" y="4882538"/>
            <a:ext cx="241592" cy="127030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7D1A09A-EDF7-0091-653E-7FDDC281FAC0}"/>
              </a:ext>
            </a:extLst>
          </p:cNvPr>
          <p:cNvSpPr/>
          <p:nvPr/>
        </p:nvSpPr>
        <p:spPr>
          <a:xfrm>
            <a:off x="5496447" y="4338705"/>
            <a:ext cx="2035881" cy="54383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65662C6-2418-76B2-30C3-1B8ACBA95C8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9837401" y="2414727"/>
            <a:ext cx="1695635" cy="355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(26.02.05)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644860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BFDB-0A83-3570-9D9C-14836116C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BCB880-027E-B713-6DCB-2D0C10B09AB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802E53A-97DF-A470-44B7-B784F64F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4" name="잉크 23">
                <a:extLst>
                  <a:ext uri="{FF2B5EF4-FFF2-40B4-BE49-F238E27FC236}">
                    <a16:creationId xmlns:a16="http://schemas.microsoft.com/office/drawing/2014/main" id="{5C5C391B-D3AF-6C3C-FFA6-77E0F1B72FBD}"/>
                  </a:ext>
                </a:extLst>
              </p14:cNvPr>
              <p14:cNvContentPartPr/>
              <p14:nvPr/>
            </p14:nvContentPartPr>
            <p14:xfrm>
              <a:off x="10796745" y="1513268"/>
              <a:ext cx="45719" cy="360"/>
            </p14:xfrm>
          </p:contentPart>
        </mc:Choice>
        <mc:Fallback xmlns="">
          <p:pic>
            <p:nvPicPr>
              <p:cNvPr id="24" name="잉크 23">
                <a:extLst>
                  <a:ext uri="{FF2B5EF4-FFF2-40B4-BE49-F238E27FC236}">
                    <a16:creationId xmlns:a16="http://schemas.microsoft.com/office/drawing/2014/main" id="{5C5C391B-D3AF-6C3C-FFA6-77E0F1B72FB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938895" y="1405268"/>
                <a:ext cx="13715700" cy="216000"/>
              </a:xfrm>
              <a:prstGeom prst="rect">
                <a:avLst/>
              </a:prstGeom>
            </p:spPr>
          </p:pic>
        </mc:Fallback>
      </mc:AlternateContent>
      <p:sp>
        <p:nvSpPr>
          <p:cNvPr id="27" name="TextBox 26">
            <a:extLst>
              <a:ext uri="{FF2B5EF4-FFF2-40B4-BE49-F238E27FC236}">
                <a16:creationId xmlns:a16="http://schemas.microsoft.com/office/drawing/2014/main" id="{4F9A22AA-ABD5-0D39-5349-FD8F61A98A8D}"/>
              </a:ext>
            </a:extLst>
          </p:cNvPr>
          <p:cNvSpPr txBox="1"/>
          <p:nvPr/>
        </p:nvSpPr>
        <p:spPr>
          <a:xfrm>
            <a:off x="7494154" y="3735093"/>
            <a:ext cx="41817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1400" dirty="0"/>
              <a:t>예약관리에서 조회 했을 때 환불계좌가 적혀 있는데 예약조회에 들어갔을 때 홍길동으로 나 와있음</a:t>
            </a:r>
          </a:p>
        </p:txBody>
      </p:sp>
      <p:pic>
        <p:nvPicPr>
          <p:cNvPr id="10" name="그림 9" descr="텍스트, 스크린샷, 번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B0C897A-95B0-A5A9-5414-4D20ACDB406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7093" y="3225963"/>
            <a:ext cx="5605408" cy="3422236"/>
          </a:xfrm>
          <a:prstGeom prst="rect">
            <a:avLst/>
          </a:prstGeom>
        </p:spPr>
      </p:pic>
      <p:pic>
        <p:nvPicPr>
          <p:cNvPr id="12" name="그림 11" descr="텍스트, 스크린샷, 폰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296D54B-7B9D-0952-49C9-D55A0CC5AA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255" y="1756492"/>
            <a:ext cx="8431034" cy="1330105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25A62699-F682-8B4E-2030-E30D9D7A79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0614" y="763136"/>
            <a:ext cx="8431034" cy="747399"/>
          </a:xfrm>
          <a:prstGeom prst="rect">
            <a:avLst/>
          </a:prstGeom>
        </p:spPr>
      </p:pic>
      <p:sp>
        <p:nvSpPr>
          <p:cNvPr id="15" name="원형: 비어 있음 14">
            <a:extLst>
              <a:ext uri="{FF2B5EF4-FFF2-40B4-BE49-F238E27FC236}">
                <a16:creationId xmlns:a16="http://schemas.microsoft.com/office/drawing/2014/main" id="{EF08614C-7E41-6994-6E4E-AA2641EFA635}"/>
              </a:ext>
            </a:extLst>
          </p:cNvPr>
          <p:cNvSpPr/>
          <p:nvPr/>
        </p:nvSpPr>
        <p:spPr>
          <a:xfrm>
            <a:off x="1008180" y="1588479"/>
            <a:ext cx="4599708" cy="1559540"/>
          </a:xfrm>
          <a:prstGeom prst="donut">
            <a:avLst>
              <a:gd name="adj" fmla="val 662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6" name="원형: 비어 있음 15">
            <a:extLst>
              <a:ext uri="{FF2B5EF4-FFF2-40B4-BE49-F238E27FC236}">
                <a16:creationId xmlns:a16="http://schemas.microsoft.com/office/drawing/2014/main" id="{D4980EC2-B4B7-13D3-6B5B-B9BF57A9CBA5}"/>
              </a:ext>
            </a:extLst>
          </p:cNvPr>
          <p:cNvSpPr/>
          <p:nvPr/>
        </p:nvSpPr>
        <p:spPr>
          <a:xfrm>
            <a:off x="150614" y="4724225"/>
            <a:ext cx="4014986" cy="1370639"/>
          </a:xfrm>
          <a:prstGeom prst="donut">
            <a:avLst>
              <a:gd name="adj" fmla="val 662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18" name="원형: 비어 있음 17">
            <a:extLst>
              <a:ext uri="{FF2B5EF4-FFF2-40B4-BE49-F238E27FC236}">
                <a16:creationId xmlns:a16="http://schemas.microsoft.com/office/drawing/2014/main" id="{2AE0FAB4-D85B-29E5-0418-485A12FFBC98}"/>
              </a:ext>
            </a:extLst>
          </p:cNvPr>
          <p:cNvSpPr/>
          <p:nvPr/>
        </p:nvSpPr>
        <p:spPr>
          <a:xfrm>
            <a:off x="2410576" y="839279"/>
            <a:ext cx="2098441" cy="665193"/>
          </a:xfrm>
          <a:prstGeom prst="donut">
            <a:avLst>
              <a:gd name="adj" fmla="val 662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475938C-0210-CEFE-9C0B-6D0531365697}"/>
              </a:ext>
            </a:extLst>
          </p:cNvPr>
          <p:cNvSpPr txBox="1"/>
          <p:nvPr/>
        </p:nvSpPr>
        <p:spPr>
          <a:xfrm>
            <a:off x="3732862" y="607446"/>
            <a:ext cx="12665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/>
              <a:t>정상조회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6989EAA-5654-59D9-40DD-FF7E9DA2518C}"/>
              </a:ext>
            </a:extLst>
          </p:cNvPr>
          <p:cNvSpPr txBox="1"/>
          <p:nvPr/>
        </p:nvSpPr>
        <p:spPr>
          <a:xfrm>
            <a:off x="3802134" y="5710944"/>
            <a:ext cx="16565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/>
              <a:t>계좌조회 안됨</a:t>
            </a:r>
            <a:endParaRPr lang="ko-KR" altLang="en-US" sz="1400" dirty="0"/>
          </a:p>
        </p:txBody>
      </p:sp>
      <p:sp>
        <p:nvSpPr>
          <p:cNvPr id="22" name="화살표: 아래쪽 21">
            <a:extLst>
              <a:ext uri="{FF2B5EF4-FFF2-40B4-BE49-F238E27FC236}">
                <a16:creationId xmlns:a16="http://schemas.microsoft.com/office/drawing/2014/main" id="{335B320D-2330-71B3-E4FC-110E1477BF99}"/>
              </a:ext>
            </a:extLst>
          </p:cNvPr>
          <p:cNvSpPr/>
          <p:nvPr/>
        </p:nvSpPr>
        <p:spPr>
          <a:xfrm rot="2606164">
            <a:off x="5943599" y="357815"/>
            <a:ext cx="304800" cy="5596932"/>
          </a:xfrm>
          <a:prstGeom prst="downArrow">
            <a:avLst>
              <a:gd name="adj1" fmla="val 50000"/>
              <a:gd name="adj2" fmla="val 92424"/>
            </a:avLst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010114-9F97-2870-0010-F2302B95B393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개인별 예약현황 </a:t>
            </a:r>
            <a:r>
              <a:rPr lang="en-US" altLang="ko-KR" sz="1200" b="1" dirty="0"/>
              <a:t>/ </a:t>
            </a:r>
            <a:endParaRPr lang="ko-KR" altLang="en-US" sz="1200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0BF3516-50D7-C387-19D2-53374C6A4DC5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sp>
        <p:nvSpPr>
          <p:cNvPr id="17" name="직사각형 16"/>
          <p:cNvSpPr/>
          <p:nvPr/>
        </p:nvSpPr>
        <p:spPr>
          <a:xfrm>
            <a:off x="9315585" y="4466799"/>
            <a:ext cx="1695635" cy="355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(26.02.05)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427554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2A9C61-3C73-2E59-ACBC-C3435CFE9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0EA1787-E551-99ED-1C16-03680BE670AF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 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AC0FB31A-C8DA-C873-63DD-C3F5F8AFF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6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0B940EA4-F2C6-7314-B755-236813379C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447235"/>
              </p:ext>
            </p:extLst>
          </p:nvPr>
        </p:nvGraphicFramePr>
        <p:xfrm>
          <a:off x="7869382" y="852391"/>
          <a:ext cx="4259263" cy="4667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9263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7371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05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  <a:endParaRPr lang="ko-KR" altLang="en-US" sz="1050" dirty="0">
                        <a:solidFill>
                          <a:schemeClr val="tx1"/>
                        </a:solidFill>
                      </a:endParaRP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42940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G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마켓자동으로 들어온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예약취소건에서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결제완료라고 결제상태가 뜨는데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정산에서 판매채널에 같이 합산되고 </a:t>
                      </a:r>
                      <a:r>
                        <a:rPr lang="ko-KR" altLang="en-US" sz="1200" b="1" u="none" dirty="0" err="1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있는게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아닌가요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?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   (</a:t>
                      </a:r>
                      <a:r>
                        <a:rPr lang="ko-KR" altLang="en-US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정산부분에서 합산여부 확인해주시고</a:t>
                      </a: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,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200" b="1" u="none" dirty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       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456FB5B-221F-0DEF-CA45-EB78F5092CB9}"/>
              </a:ext>
            </a:extLst>
          </p:cNvPr>
          <p:cNvSpPr txBox="1"/>
          <p:nvPr/>
        </p:nvSpPr>
        <p:spPr>
          <a:xfrm>
            <a:off x="214746" y="571162"/>
            <a:ext cx="610061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dirty="0"/>
              <a:t>http://erp.elegancetour.co.kr/rankuplogv20/rankuplog_time.html</a:t>
            </a:r>
            <a:endParaRPr lang="ko-KR" altLang="en-US" sz="1200" dirty="0"/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4E3F1530-F999-565D-796C-21A531F7B48D}"/>
              </a:ext>
            </a:extLst>
          </p:cNvPr>
          <p:cNvSpPr/>
          <p:nvPr/>
        </p:nvSpPr>
        <p:spPr>
          <a:xfrm>
            <a:off x="2392218" y="2976215"/>
            <a:ext cx="960582" cy="45278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pic>
        <p:nvPicPr>
          <p:cNvPr id="5" name="그림 4" descr="텍스트, 스크린샷, 번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417565A-8DBD-9CB8-3448-69B9F2DAAE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01073"/>
            <a:ext cx="8320559" cy="4218806"/>
          </a:xfrm>
          <a:prstGeom prst="rect">
            <a:avLst/>
          </a:prstGeom>
        </p:spPr>
      </p:pic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D0122D39-9E28-3BEB-B5FC-6ADA810EBBE6}"/>
              </a:ext>
            </a:extLst>
          </p:cNvPr>
          <p:cNvCxnSpPr>
            <a:cxnSpLocks/>
          </p:cNvCxnSpPr>
          <p:nvPr/>
        </p:nvCxnSpPr>
        <p:spPr>
          <a:xfrm flipH="1">
            <a:off x="1834323" y="1985818"/>
            <a:ext cx="6219786" cy="401739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27185C67-3EF7-6B0F-6D97-223EA0B2B19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93355470-8291-2F71-C35B-948F279AF44E}"/>
              </a:ext>
            </a:extLst>
          </p:cNvPr>
          <p:cNvSpPr/>
          <p:nvPr/>
        </p:nvSpPr>
        <p:spPr>
          <a:xfrm>
            <a:off x="3546764" y="4017817"/>
            <a:ext cx="884559" cy="55418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3BBDD89A-D5AD-71C1-E0B9-C62CDEA636F2}"/>
              </a:ext>
            </a:extLst>
          </p:cNvPr>
          <p:cNvSpPr/>
          <p:nvPr/>
        </p:nvSpPr>
        <p:spPr>
          <a:xfrm>
            <a:off x="1159165" y="5380182"/>
            <a:ext cx="675158" cy="123305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8504762" y="2510149"/>
            <a:ext cx="3173230" cy="12007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 smtClean="0">
                <a:solidFill>
                  <a:schemeClr val="tx1"/>
                </a:solidFill>
              </a:rPr>
              <a:t>합산됩니다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.</a:t>
            </a:r>
          </a:p>
          <a:p>
            <a:endParaRPr lang="en-US" altLang="ko-KR" sz="1200" b="1" dirty="0">
              <a:solidFill>
                <a:schemeClr val="tx1"/>
              </a:solidFill>
            </a:endParaRPr>
          </a:p>
          <a:p>
            <a:r>
              <a:rPr lang="ko-KR" altLang="en-US" sz="1200" b="1" dirty="0" smtClean="0">
                <a:solidFill>
                  <a:schemeClr val="tx1"/>
                </a:solidFill>
              </a:rPr>
              <a:t>직접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투어정산서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페이지가 가서 확인하시면</a:t>
            </a:r>
            <a:endParaRPr lang="en-US" altLang="ko-KR" sz="1200" b="1" dirty="0" smtClean="0">
              <a:solidFill>
                <a:schemeClr val="tx1"/>
              </a:solidFill>
            </a:endParaRPr>
          </a:p>
          <a:p>
            <a:r>
              <a:rPr lang="ko-KR" altLang="en-US" sz="1200" b="1" dirty="0" smtClean="0">
                <a:solidFill>
                  <a:schemeClr val="tx1"/>
                </a:solidFill>
              </a:rPr>
              <a:t>됩니다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.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2881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27BFDB-0A83-3570-9D9C-14836116C3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D899509B-3CE0-DC22-B617-5551374F7B1F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개인별 예약현황 </a:t>
            </a:r>
            <a:r>
              <a:rPr lang="en-US" altLang="ko-KR" sz="1200" b="1" dirty="0"/>
              <a:t>/ </a:t>
            </a:r>
            <a:endParaRPr lang="ko-KR" altLang="en-US" sz="12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BBCB880-027E-B713-6DCB-2D0C10B09ABD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SNS</a:t>
            </a:r>
            <a:r>
              <a:rPr lang="ko-KR" altLang="en-US" b="1" dirty="0">
                <a:solidFill>
                  <a:schemeClr val="bg1"/>
                </a:solidFill>
              </a:rPr>
              <a:t>문자 </a:t>
            </a:r>
            <a:r>
              <a:rPr lang="ko-KR" altLang="en-US" b="1" dirty="0" err="1">
                <a:solidFill>
                  <a:schemeClr val="bg1"/>
                </a:solidFill>
              </a:rPr>
              <a:t>팝업창</a:t>
            </a:r>
            <a:r>
              <a:rPr lang="ko-KR" altLang="en-US" b="1" dirty="0">
                <a:solidFill>
                  <a:schemeClr val="bg1"/>
                </a:solidFill>
              </a:rPr>
              <a:t> 오류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802E53A-97DF-A470-44B7-B784F64F7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7</a:t>
            </a:fld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F9A22AA-ABD5-0D39-5349-FD8F61A98A8D}"/>
              </a:ext>
            </a:extLst>
          </p:cNvPr>
          <p:cNvSpPr txBox="1"/>
          <p:nvPr/>
        </p:nvSpPr>
        <p:spPr>
          <a:xfrm>
            <a:off x="6820988" y="1863725"/>
            <a:ext cx="41817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/>
              <a:t>고객에게 특정문자</a:t>
            </a:r>
            <a:r>
              <a:rPr lang="en-US" altLang="ko-KR" sz="1400" dirty="0"/>
              <a:t>(</a:t>
            </a:r>
            <a:r>
              <a:rPr lang="ko-KR" altLang="en-US" sz="1400" dirty="0"/>
              <a:t>밑에 부재중내용 적용시</a:t>
            </a:r>
            <a:r>
              <a:rPr lang="en-US" altLang="ko-KR" sz="1400" dirty="0"/>
              <a:t>)</a:t>
            </a:r>
            <a:r>
              <a:rPr lang="ko-KR" altLang="en-US" sz="1400" dirty="0"/>
              <a:t>를 보낼 때 </a:t>
            </a:r>
            <a:r>
              <a:rPr lang="en-US" altLang="ko-KR" sz="1400" dirty="0"/>
              <a:t>insert </a:t>
            </a:r>
            <a:r>
              <a:rPr lang="ko-KR" altLang="en-US" sz="1400" dirty="0"/>
              <a:t>쿼리가 잘못되었다고 오류내용이 표시됨</a:t>
            </a:r>
          </a:p>
        </p:txBody>
      </p:sp>
      <p:pic>
        <p:nvPicPr>
          <p:cNvPr id="5" name="그림 4" descr="텍스트, 전자제품, 스크린샷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3FBC7CE-190F-3B99-BD14-B69A0F8B66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685" y="1770916"/>
            <a:ext cx="6262255" cy="4873067"/>
          </a:xfrm>
          <a:prstGeom prst="rect">
            <a:avLst/>
          </a:prstGeom>
        </p:spPr>
      </p:pic>
      <p:pic>
        <p:nvPicPr>
          <p:cNvPr id="6" name="그림 5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1977BB1-B6C9-7459-A9F2-EC9CFFAF01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270" y="2910157"/>
            <a:ext cx="2543530" cy="3229426"/>
          </a:xfrm>
          <a:prstGeom prst="rect">
            <a:avLst/>
          </a:prstGeom>
        </p:spPr>
      </p:pic>
      <p:sp>
        <p:nvSpPr>
          <p:cNvPr id="7" name="직사각형 6">
            <a:extLst>
              <a:ext uri="{FF2B5EF4-FFF2-40B4-BE49-F238E27FC236}">
                <a16:creationId xmlns:a16="http://schemas.microsoft.com/office/drawing/2014/main" id="{94CDDC2E-A359-9DF3-3523-34EC69A26D7B}"/>
              </a:ext>
            </a:extLst>
          </p:cNvPr>
          <p:cNvSpPr/>
          <p:nvPr/>
        </p:nvSpPr>
        <p:spPr>
          <a:xfrm>
            <a:off x="7540270" y="2813120"/>
            <a:ext cx="2743200" cy="366157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4D828438-4F3B-4F92-F595-ED4D4BBEABEF}"/>
              </a:ext>
            </a:extLst>
          </p:cNvPr>
          <p:cNvSpPr/>
          <p:nvPr/>
        </p:nvSpPr>
        <p:spPr>
          <a:xfrm>
            <a:off x="438729" y="1985861"/>
            <a:ext cx="1981198" cy="276162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9" name="직선 화살표 연결선 8">
            <a:extLst>
              <a:ext uri="{FF2B5EF4-FFF2-40B4-BE49-F238E27FC236}">
                <a16:creationId xmlns:a16="http://schemas.microsoft.com/office/drawing/2014/main" id="{46D8CCDA-19F8-DF52-0781-BFA8CD1F24A6}"/>
              </a:ext>
            </a:extLst>
          </p:cNvPr>
          <p:cNvCxnSpPr>
            <a:cxnSpLocks/>
          </p:cNvCxnSpPr>
          <p:nvPr/>
        </p:nvCxnSpPr>
        <p:spPr>
          <a:xfrm flipH="1" flipV="1">
            <a:off x="2419927" y="3546764"/>
            <a:ext cx="5120343" cy="47105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68231354-844A-3B75-E007-30682AE6D085}"/>
              </a:ext>
            </a:extLst>
          </p:cNvPr>
          <p:cNvSpPr/>
          <p:nvPr/>
        </p:nvSpPr>
        <p:spPr>
          <a:xfrm>
            <a:off x="127002" y="5578721"/>
            <a:ext cx="6430816" cy="12007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46FF13-4DFC-043B-B58F-D40EF4C03B8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이영규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sp>
        <p:nvSpPr>
          <p:cNvPr id="15" name="직사각형 14"/>
          <p:cNvSpPr/>
          <p:nvPr/>
        </p:nvSpPr>
        <p:spPr>
          <a:xfrm>
            <a:off x="9982200" y="2328978"/>
            <a:ext cx="1695635" cy="355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처리완료</a:t>
            </a:r>
            <a:r>
              <a:rPr lang="en-US" altLang="ko-KR" sz="1200" dirty="0" smtClean="0"/>
              <a:t>(26.02.05)</a:t>
            </a:r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342428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 descr="텍스트, 스크린샷, 번호, 소프트웨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1DE6629-8FA3-3A57-D035-9C6B78D188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18771"/>
            <a:ext cx="4888084" cy="3333750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7" name="그림 6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DFE1F674-1D46-3516-F545-BD923BB5B0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9600" y="2256847"/>
            <a:ext cx="4944974" cy="3788353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pic>
        <p:nvPicPr>
          <p:cNvPr id="5" name="그림 4" descr="텍스트, 스크린샷, 번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7A908684-192F-783A-4049-C2FEFDB33A2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82283" y="2256847"/>
            <a:ext cx="4009717" cy="378835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cxnSp>
        <p:nvCxnSpPr>
          <p:cNvPr id="10" name="직선 화살표 연결선 9">
            <a:extLst>
              <a:ext uri="{FF2B5EF4-FFF2-40B4-BE49-F238E27FC236}">
                <a16:creationId xmlns:a16="http://schemas.microsoft.com/office/drawing/2014/main" id="{BD8EFE4F-8ACF-D0E0-EFF4-EFCD8046ECBB}"/>
              </a:ext>
            </a:extLst>
          </p:cNvPr>
          <p:cNvCxnSpPr>
            <a:cxnSpLocks/>
          </p:cNvCxnSpPr>
          <p:nvPr/>
        </p:nvCxnSpPr>
        <p:spPr>
          <a:xfrm flipH="1">
            <a:off x="1862309" y="1653309"/>
            <a:ext cx="3166368" cy="241819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직선 화살표 연결선 12">
            <a:extLst>
              <a:ext uri="{FF2B5EF4-FFF2-40B4-BE49-F238E27FC236}">
                <a16:creationId xmlns:a16="http://schemas.microsoft.com/office/drawing/2014/main" id="{6E49C94D-5782-3B5F-900F-4FCCCA4383A8}"/>
              </a:ext>
            </a:extLst>
          </p:cNvPr>
          <p:cNvCxnSpPr>
            <a:cxnSpLocks/>
          </p:cNvCxnSpPr>
          <p:nvPr/>
        </p:nvCxnSpPr>
        <p:spPr>
          <a:xfrm>
            <a:off x="5028677" y="1653309"/>
            <a:ext cx="2388125" cy="306647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6" name="직선 화살표 연결선 15">
            <a:extLst>
              <a:ext uri="{FF2B5EF4-FFF2-40B4-BE49-F238E27FC236}">
                <a16:creationId xmlns:a16="http://schemas.microsoft.com/office/drawing/2014/main" id="{528D3884-F8B1-F842-2C06-024CF7ED3B5E}"/>
              </a:ext>
            </a:extLst>
          </p:cNvPr>
          <p:cNvCxnSpPr>
            <a:cxnSpLocks/>
          </p:cNvCxnSpPr>
          <p:nvPr/>
        </p:nvCxnSpPr>
        <p:spPr>
          <a:xfrm>
            <a:off x="5028677" y="1653309"/>
            <a:ext cx="6858523" cy="289098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06A3F535-4A3D-06D7-BFA5-DD9485415284}"/>
              </a:ext>
            </a:extLst>
          </p:cNvPr>
          <p:cNvSpPr txBox="1"/>
          <p:nvPr/>
        </p:nvSpPr>
        <p:spPr>
          <a:xfrm>
            <a:off x="464604" y="1072896"/>
            <a:ext cx="10985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dirty="0"/>
              <a:t>3</a:t>
            </a:r>
            <a:r>
              <a:rPr lang="ko-KR" altLang="en-US" dirty="0"/>
              <a:t>개 페이지가 연동이 안되고 있습니다</a:t>
            </a:r>
            <a:r>
              <a:rPr lang="en-US" altLang="ko-KR" dirty="0"/>
              <a:t>. </a:t>
            </a:r>
            <a:r>
              <a:rPr lang="ko-KR" altLang="en-US" dirty="0"/>
              <a:t>한 페이지에 수정을 하면</a:t>
            </a:r>
            <a:r>
              <a:rPr lang="en-US" altLang="ko-KR" dirty="0"/>
              <a:t>, 3</a:t>
            </a:r>
            <a:r>
              <a:rPr lang="ko-KR" altLang="en-US" dirty="0"/>
              <a:t>개페이지에 다 내용수정이 반영되도록</a:t>
            </a:r>
            <a:endParaRPr lang="en-US" altLang="ko-KR" dirty="0"/>
          </a:p>
          <a:p>
            <a:pPr algn="ctr"/>
            <a:r>
              <a:rPr lang="ko-KR" altLang="en-US" dirty="0"/>
              <a:t>연동해주세요</a:t>
            </a:r>
            <a:r>
              <a:rPr lang="en-US" altLang="ko-KR" dirty="0"/>
              <a:t> </a:t>
            </a:r>
            <a:endParaRPr lang="ko-KR" alt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F7D55C2-2FB1-A053-96BE-AF5351C949B0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294EE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ERP</a:t>
            </a:r>
            <a:r>
              <a:rPr lang="ko-KR" altLang="en-US" b="1" dirty="0">
                <a:solidFill>
                  <a:schemeClr val="bg1"/>
                </a:solidFill>
              </a:rPr>
              <a:t> </a:t>
            </a:r>
            <a:r>
              <a:rPr lang="en-US" altLang="ko-KR" b="1" dirty="0">
                <a:solidFill>
                  <a:schemeClr val="bg1"/>
                </a:solidFill>
              </a:rPr>
              <a:t>&gt; </a:t>
            </a:r>
            <a:r>
              <a:rPr lang="ko-KR" altLang="en-US" b="1" dirty="0">
                <a:solidFill>
                  <a:schemeClr val="bg1"/>
                </a:solidFill>
              </a:rPr>
              <a:t>예약관리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A8C0969-D74B-ABC7-F15C-DF592D369A6F}"/>
              </a:ext>
            </a:extLst>
          </p:cNvPr>
          <p:cNvSpPr txBox="1"/>
          <p:nvPr/>
        </p:nvSpPr>
        <p:spPr>
          <a:xfrm>
            <a:off x="0" y="36933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개인별 예약현황 </a:t>
            </a:r>
            <a:r>
              <a:rPr lang="en-US" altLang="ko-KR" sz="1200" b="1" dirty="0"/>
              <a:t>/ </a:t>
            </a:r>
            <a:endParaRPr lang="ko-KR" altLang="en-US" sz="1200" b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43E41B2-45B6-657A-675E-61DBE5E32BE8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/>
              <a:t>김태진   검수날짜</a:t>
            </a:r>
            <a:r>
              <a:rPr lang="en-US" altLang="ko-KR" sz="1200" dirty="0"/>
              <a:t> : 2026.02.02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>
            <a:off x="7331952" y="4869877"/>
            <a:ext cx="4555247" cy="17788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200" b="1" dirty="0" smtClean="0">
                <a:solidFill>
                  <a:schemeClr val="tx1"/>
                </a:solidFill>
              </a:rPr>
              <a:t>버스좌석관리와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버스별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예약관리는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해당 버스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호차별로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/>
            </a:r>
            <a:br>
              <a:rPr lang="en-US" altLang="ko-KR" sz="1200" b="1" dirty="0" smtClean="0">
                <a:solidFill>
                  <a:schemeClr val="tx1"/>
                </a:solidFill>
              </a:rPr>
            </a:br>
            <a:r>
              <a:rPr lang="ko-KR" altLang="en-US" sz="1200" b="1" dirty="0" err="1" smtClean="0">
                <a:solidFill>
                  <a:schemeClr val="tx1"/>
                </a:solidFill>
              </a:rPr>
              <a:t>모객상태를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보여주는것이고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, </a:t>
            </a:r>
          </a:p>
          <a:p>
            <a:r>
              <a:rPr lang="ko-KR" altLang="en-US" sz="1200" b="1" dirty="0" err="1" smtClean="0">
                <a:solidFill>
                  <a:schemeClr val="tx1"/>
                </a:solidFill>
              </a:rPr>
              <a:t>출발일자별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예약현황은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해당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출발일자의</a:t>
            </a:r>
            <a:r>
              <a:rPr lang="en-US" altLang="ko-KR" sz="1200" b="1" dirty="0" smtClean="0">
                <a:solidFill>
                  <a:schemeClr val="tx1"/>
                </a:solidFill>
              </a:rPr>
              <a:t/>
            </a:r>
            <a:br>
              <a:rPr lang="en-US" altLang="ko-KR" sz="1200" b="1" dirty="0" smtClean="0">
                <a:solidFill>
                  <a:schemeClr val="tx1"/>
                </a:solidFill>
              </a:rPr>
            </a:br>
            <a:r>
              <a:rPr lang="ko-KR" altLang="en-US" sz="1200" b="1" dirty="0" smtClean="0">
                <a:solidFill>
                  <a:schemeClr val="tx1"/>
                </a:solidFill>
              </a:rPr>
              <a:t>전체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출발상태를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보여주는것입니다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.</a:t>
            </a:r>
            <a:br>
              <a:rPr lang="en-US" altLang="ko-KR" sz="1200" b="1" dirty="0" smtClean="0">
                <a:solidFill>
                  <a:schemeClr val="tx1"/>
                </a:solidFill>
              </a:rPr>
            </a:br>
            <a:r>
              <a:rPr lang="en-US" altLang="ko-KR" sz="1200" b="1" dirty="0" smtClean="0">
                <a:solidFill>
                  <a:schemeClr val="tx1"/>
                </a:solidFill>
              </a:rPr>
              <a:t/>
            </a:r>
            <a:br>
              <a:rPr lang="en-US" altLang="ko-KR" sz="1200" b="1" dirty="0" smtClean="0">
                <a:solidFill>
                  <a:schemeClr val="tx1"/>
                </a:solidFill>
              </a:rPr>
            </a:br>
            <a:r>
              <a:rPr lang="ko-KR" altLang="en-US" sz="1200" b="1" dirty="0" smtClean="0">
                <a:solidFill>
                  <a:schemeClr val="tx1"/>
                </a:solidFill>
              </a:rPr>
              <a:t>따라서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출발일자별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예약현황과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버스좌석관리의 상태는 </a:t>
            </a:r>
            <a:r>
              <a:rPr lang="ko-KR" altLang="en-US" sz="1200" b="1" dirty="0" err="1" smtClean="0">
                <a:solidFill>
                  <a:schemeClr val="tx1"/>
                </a:solidFill>
              </a:rPr>
              <a:t>다를수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있습니다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.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5919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3648</TotalTime>
  <Words>316</Words>
  <Application>Microsoft Office PowerPoint</Application>
  <PresentationFormat>와이드스크린</PresentationFormat>
  <Paragraphs>85</Paragraphs>
  <Slides>8</Slides>
  <Notes>6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3" baseType="lpstr">
      <vt:lpstr>HY견고딕</vt:lpstr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108</cp:revision>
  <dcterms:created xsi:type="dcterms:W3CDTF">2025-11-14T06:29:01Z</dcterms:created>
  <dcterms:modified xsi:type="dcterms:W3CDTF">2026-02-05T07:31:21Z</dcterms:modified>
</cp:coreProperties>
</file>