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2.xml" ContentType="application/vnd.openxmlformats-officedocument.presentationml.notesSlide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97" r:id="rId2"/>
    <p:sldId id="396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94EE"/>
    <a:srgbClr val="CC7AFE"/>
    <a:srgbClr val="FE7826"/>
    <a:srgbClr val="F06C92"/>
    <a:srgbClr val="F5B9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01T10:40:47.35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01T10:40:48.17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01T10:40:47.35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01T10:40:48.17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02T05:30:34.91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202 1047,'0'39,"2"59,-5 0,-31 192,17-205,-9 111,15-105,-23 87,24-131,-21 54,22-80,2 0,0 0,2 1,-4 26,9-46,0 0,0 0,0 0,0 0,0 0,0 1,0-1,1 0,-1 0,1 0,-1 0,1 0,0 0,0-1,0 1,0 0,0 0,0-1,1 1,-1 0,0-1,1 1,-1-1,1 0,0 1,-1-1,1 0,0 0,2 1,5 1,0-1,0 0,0 0,0-1,15 1,16 2,117 39,-129-35,18 9,-43-16,-1 0,0 1,0-1,0 1,0 0,0 0,-1 0,1 0,0 0,-1 0,0 0,1 0,-1 0,0 1,0-1,0 1,0 2,1 0,0 0,0-1,0 1,1 0,-1-1,1 1,0-1,0 0,1 0,-1 0,1 0,0-1,0 0,0 1,0-2,1 1,-1 0,1-1,0 0,0 0,0 0,0 0,0-1,0 0,5 1,18 1,1 0,-1-2,45-4,-24 2,87 2,-56 2,131-14,93-19,-175 20,-1-5,130-33,-112 14,94-28,-157 38,118-18,-122 27,-33 6,1 2,50-2,-61 7,1-3,59-14,-5 1,147-34,-194 47,0 2,67 3,-66 2,0-2,60-8,55-13,292 0,-65 41,-232-10,-93-9,84 15,-69-3,1-4,105 0,-21-7,-31 0,220-23,-313 13,0-1,41-16,-51 14,2 2,-1 1,1 1,57-5,437 11,-254 4,111 7,-230-5,-138-4,0 0,0-1,0 0,1-1,-1 0,15-4,-25 4,0 1,-1-1,1 0,-1 0,0-1,1 1,-1 0,0-1,0 0,0 1,0-1,0 0,0 0,0 0,0 0,-1 0,1 0,-1-1,0 1,0-1,0 1,0-1,0 1,0-1,-1 1,1-1,-1 0,1 1,-1-1,-1-4,-1-22,-1-1,-2 0,-1 1,-12-35,5 18,-10-42,-164-558,115 474,-3-9,38 85,-85-157,8 21,98 195,5 15,2 0,0-1,-7-31,16 51,-1 0,1-1,-1 1,0 0,0 0,0 0,0 1,-1-1,1 0,-1 0,0 1,0-1,0 1,0-1,0 1,0 0,0 0,-1 0,1 0,-1 0,0 1,1-1,-1 1,0-1,0 1,0 0,0 0,0 1,0-1,0 1,0-1,-6 1,-6 1,-1 1,1 0,0 1,0 1,-21 8,17-5,-559 216,222-59,326-153,-1-2,0-1,-1-1,-55 5,25-4,-805 99,702-100,-252-21,43-1,289 15,-64-2,1 7,-168 28,-39 13,265-38,-77 5,-274-23,336 1,1-5,-123-32,-337-112,533 151,1 0,-1 2,-1 2,1 1,-1 1,1 1,-1 2,-37 7,41 0,0 2,1 0,0 2,1 1,-38 26,-1 0,-3-4,-120 46,168-75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02T05:30:39.34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3401 397,'-1807'0,"1700"-2,-165-23,203 13,1-3,1-3,-98-39,78 18,43 19,0 1,-66-18,-139-44,136 40,97 37,0 0,0 1,0 1,-21-1,18 3,1-2,-26-6,28 3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EC836D-E2BD-D518-6097-4822456310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B3355B43-8D35-C555-B178-4616DEE1F6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DC6A7289-47D9-74F5-3DF1-60ED1284D8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8F16397-4127-8631-5DC9-5A3019406C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9039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C2734D-4F10-B7D7-F2E1-36729C0E1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B4096FA6-7BF2-FFBF-1DB7-F57E6E80CA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D4B87020-A268-AA11-EF0E-EBE76708B8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3BE933C-CB98-D2ED-35FE-B3341666BD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8779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2026-02-03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customXml" Target="../ink/ink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customXml" Target="../ink/ink3.xml"/><Relationship Id="rId7" Type="http://schemas.openxmlformats.org/officeDocument/2006/relationships/customXml" Target="../ink/ink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customXml" Target="../ink/ink4.xml"/><Relationship Id="rId10" Type="http://schemas.openxmlformats.org/officeDocument/2006/relationships/image" Target="../media/image5.png"/><Relationship Id="rId4" Type="http://schemas.openxmlformats.org/officeDocument/2006/relationships/image" Target="../media/image1.png"/><Relationship Id="rId9" Type="http://schemas.openxmlformats.org/officeDocument/2006/relationships/customXml" Target="../ink/ink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FC5F96-A6B7-AF15-EE69-FA0ABC170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F20121B-6339-BB67-BFB3-97A8C2FF73AD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</a:rPr>
              <a:t>회계업무 </a:t>
            </a:r>
            <a:r>
              <a:rPr lang="en-US" altLang="ko-KR" b="1" dirty="0">
                <a:solidFill>
                  <a:schemeClr val="bg1"/>
                </a:solidFill>
              </a:rPr>
              <a:t>&gt;</a:t>
            </a:r>
            <a:r>
              <a:rPr lang="ko-KR" altLang="en-US" b="1" dirty="0">
                <a:solidFill>
                  <a:schemeClr val="bg1"/>
                </a:solidFill>
              </a:rPr>
              <a:t>무통장입금현황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작업처리 </a:t>
            </a:r>
            <a:r>
              <a:rPr lang="en-US" altLang="ko-KR" b="1" dirty="0">
                <a:solidFill>
                  <a:schemeClr val="bg1"/>
                </a:solidFill>
              </a:rPr>
              <a:t>(</a:t>
            </a:r>
            <a:r>
              <a:rPr lang="ko-KR" altLang="en-US" b="1" dirty="0">
                <a:solidFill>
                  <a:schemeClr val="bg1"/>
                </a:solidFill>
              </a:rPr>
              <a:t>구 </a:t>
            </a:r>
            <a:r>
              <a:rPr lang="en-US" altLang="ko-KR" b="1" dirty="0" err="1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에서는  입금처리</a:t>
            </a:r>
            <a:r>
              <a:rPr lang="en-US" altLang="ko-KR" b="1" dirty="0">
                <a:solidFill>
                  <a:schemeClr val="bg1"/>
                </a:solidFill>
              </a:rPr>
              <a:t>)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90A97C52-115D-1003-8C4E-870A6CCEA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3" name="잉크 22">
                <a:extLst>
                  <a:ext uri="{FF2B5EF4-FFF2-40B4-BE49-F238E27FC236}">
                    <a16:creationId xmlns:a16="http://schemas.microsoft.com/office/drawing/2014/main" id="{C7BB5A90-EEF6-DFE5-093F-3E4CB46D422F}"/>
                  </a:ext>
                </a:extLst>
              </p14:cNvPr>
              <p14:cNvContentPartPr/>
              <p14:nvPr/>
            </p14:nvContentPartPr>
            <p14:xfrm>
              <a:off x="9822368" y="2403476"/>
              <a:ext cx="360" cy="360"/>
            </p14:xfrm>
          </p:contentPart>
        </mc:Choice>
        <mc:Fallback xmlns="">
          <p:pic>
            <p:nvPicPr>
              <p:cNvPr id="23" name="잉크 22">
                <a:extLst>
                  <a:ext uri="{FF2B5EF4-FFF2-40B4-BE49-F238E27FC236}">
                    <a16:creationId xmlns:a16="http://schemas.microsoft.com/office/drawing/2014/main" id="{6F6C001F-4147-B690-DEFA-4EB8EF51088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768368" y="2295836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4" name="잉크 23">
                <a:extLst>
                  <a:ext uri="{FF2B5EF4-FFF2-40B4-BE49-F238E27FC236}">
                    <a16:creationId xmlns:a16="http://schemas.microsoft.com/office/drawing/2014/main" id="{14E0D6FB-907F-1C2D-6575-E2AE3BD2E199}"/>
                  </a:ext>
                </a:extLst>
              </p14:cNvPr>
              <p14:cNvContentPartPr/>
              <p14:nvPr/>
            </p14:nvContentPartPr>
            <p14:xfrm>
              <a:off x="10294328" y="1976156"/>
              <a:ext cx="360" cy="360"/>
            </p14:xfrm>
          </p:contentPart>
        </mc:Choice>
        <mc:Fallback xmlns="">
          <p:pic>
            <p:nvPicPr>
              <p:cNvPr id="24" name="잉크 23">
                <a:extLst>
                  <a:ext uri="{FF2B5EF4-FFF2-40B4-BE49-F238E27FC236}">
                    <a16:creationId xmlns:a16="http://schemas.microsoft.com/office/drawing/2014/main" id="{5C5C391B-D3AF-6C3C-FFA6-77E0F1B72FB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240688" y="1868156"/>
                <a:ext cx="108000" cy="216000"/>
              </a:xfrm>
              <a:prstGeom prst="rect">
                <a:avLst/>
              </a:prstGeom>
            </p:spPr>
          </p:pic>
        </mc:Fallback>
      </mc:AlternateContent>
      <p:sp>
        <p:nvSpPr>
          <p:cNvPr id="27" name="TextBox 26">
            <a:extLst>
              <a:ext uri="{FF2B5EF4-FFF2-40B4-BE49-F238E27FC236}">
                <a16:creationId xmlns:a16="http://schemas.microsoft.com/office/drawing/2014/main" id="{986BFEB4-9B4C-ABD3-D975-E0CEA7F6032A}"/>
              </a:ext>
            </a:extLst>
          </p:cNvPr>
          <p:cNvSpPr txBox="1"/>
          <p:nvPr/>
        </p:nvSpPr>
        <p:spPr>
          <a:xfrm>
            <a:off x="7676497" y="498828"/>
            <a:ext cx="3999310" cy="1481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1600" b="1" dirty="0"/>
              <a:t>카카오톡</a:t>
            </a:r>
            <a:r>
              <a:rPr lang="en-US" altLang="ko-KR" sz="1600" b="1" dirty="0"/>
              <a:t>, </a:t>
            </a:r>
            <a:r>
              <a:rPr lang="ko-KR" altLang="en-US" sz="1600" b="1" dirty="0"/>
              <a:t>네이버 회원가입인 경우 자동으로 </a:t>
            </a:r>
            <a:r>
              <a:rPr lang="ko-KR" altLang="en-US" sz="1600" b="1" dirty="0" err="1"/>
              <a:t>수신거부되어있으나</a:t>
            </a:r>
            <a:r>
              <a:rPr lang="ko-KR" altLang="en-US" sz="1600" b="1" dirty="0"/>
              <a:t>  </a:t>
            </a:r>
            <a:r>
              <a:rPr lang="en-US" altLang="ko-KR" sz="1600" b="1" dirty="0">
                <a:sym typeface="Wingdings" panose="05000000000000000000" pitchFamily="2" charset="2"/>
              </a:rPr>
              <a:t> </a:t>
            </a:r>
            <a:r>
              <a:rPr lang="ko-KR" altLang="en-US" sz="1600" b="1" dirty="0">
                <a:sym typeface="Wingdings" panose="05000000000000000000" pitchFamily="2" charset="2"/>
              </a:rPr>
              <a:t>수신으로 되어야 합니다</a:t>
            </a:r>
            <a:endParaRPr lang="en-US" altLang="ko-KR" sz="1600" b="1" dirty="0">
              <a:sym typeface="Wingdings" panose="05000000000000000000" pitchFamily="2" charset="2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endParaRPr lang="en-US" altLang="ko-KR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C85434-B593-F70D-4B61-644FF6FBFFE5}"/>
              </a:ext>
            </a:extLst>
          </p:cNvPr>
          <p:cNvSpPr txBox="1"/>
          <p:nvPr/>
        </p:nvSpPr>
        <p:spPr>
          <a:xfrm>
            <a:off x="73891" y="685770"/>
            <a:ext cx="54679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/>
              <a:t>http://erp.elegancetour.co.kr/niabbs5/erp.php?inc=menu020/sub2</a:t>
            </a:r>
            <a:endParaRPr lang="ko-KR" altLang="en-US" dirty="0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AAEFDBE9-EBDD-96CF-9815-7C340130BA1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0130" y="1648539"/>
            <a:ext cx="8140047" cy="5139108"/>
          </a:xfrm>
          <a:prstGeom prst="rect">
            <a:avLst/>
          </a:prstGeom>
        </p:spPr>
      </p:pic>
      <p:sp>
        <p:nvSpPr>
          <p:cNvPr id="3" name="직사각형 2"/>
          <p:cNvSpPr/>
          <p:nvPr/>
        </p:nvSpPr>
        <p:spPr>
          <a:xfrm>
            <a:off x="9490229" y="1899821"/>
            <a:ext cx="2185578" cy="399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처리완료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443765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7BFDB-0A83-3570-9D9C-14836116C3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BBCB880-027E-B713-6DCB-2D0C10B09ABD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</a:rPr>
              <a:t>회계업무 </a:t>
            </a:r>
            <a:r>
              <a:rPr lang="en-US" altLang="ko-KR" b="1" dirty="0">
                <a:solidFill>
                  <a:schemeClr val="bg1"/>
                </a:solidFill>
              </a:rPr>
              <a:t>&gt;</a:t>
            </a:r>
            <a:r>
              <a:rPr lang="ko-KR" altLang="en-US" b="1" dirty="0">
                <a:solidFill>
                  <a:schemeClr val="bg1"/>
                </a:solidFill>
              </a:rPr>
              <a:t>무통장입금현황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작업처리 </a:t>
            </a:r>
            <a:r>
              <a:rPr lang="en-US" altLang="ko-KR" b="1" dirty="0">
                <a:solidFill>
                  <a:schemeClr val="bg1"/>
                </a:solidFill>
              </a:rPr>
              <a:t>(</a:t>
            </a:r>
            <a:r>
              <a:rPr lang="ko-KR" altLang="en-US" b="1" dirty="0">
                <a:solidFill>
                  <a:schemeClr val="bg1"/>
                </a:solidFill>
              </a:rPr>
              <a:t>구 </a:t>
            </a:r>
            <a:r>
              <a:rPr lang="en-US" altLang="ko-KR" b="1" dirty="0" err="1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에서는  입금처리</a:t>
            </a:r>
            <a:r>
              <a:rPr lang="en-US" altLang="ko-KR" b="1" dirty="0">
                <a:solidFill>
                  <a:schemeClr val="bg1"/>
                </a:solidFill>
              </a:rPr>
              <a:t>)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C802E53A-97DF-A470-44B7-B784F64F7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3" name="잉크 22">
                <a:extLst>
                  <a:ext uri="{FF2B5EF4-FFF2-40B4-BE49-F238E27FC236}">
                    <a16:creationId xmlns:a16="http://schemas.microsoft.com/office/drawing/2014/main" id="{6F6C001F-4147-B690-DEFA-4EB8EF51088F}"/>
                  </a:ext>
                </a:extLst>
              </p14:cNvPr>
              <p14:cNvContentPartPr/>
              <p14:nvPr/>
            </p14:nvContentPartPr>
            <p14:xfrm>
              <a:off x="9822368" y="2403476"/>
              <a:ext cx="360" cy="360"/>
            </p14:xfrm>
          </p:contentPart>
        </mc:Choice>
        <mc:Fallback xmlns="">
          <p:pic>
            <p:nvPicPr>
              <p:cNvPr id="23" name="잉크 22">
                <a:extLst>
                  <a:ext uri="{FF2B5EF4-FFF2-40B4-BE49-F238E27FC236}">
                    <a16:creationId xmlns:a16="http://schemas.microsoft.com/office/drawing/2014/main" id="{6F6C001F-4147-B690-DEFA-4EB8EF51088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768368" y="2295836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4" name="잉크 23">
                <a:extLst>
                  <a:ext uri="{FF2B5EF4-FFF2-40B4-BE49-F238E27FC236}">
                    <a16:creationId xmlns:a16="http://schemas.microsoft.com/office/drawing/2014/main" id="{5C5C391B-D3AF-6C3C-FFA6-77E0F1B72FBD}"/>
                  </a:ext>
                </a:extLst>
              </p14:cNvPr>
              <p14:cNvContentPartPr/>
              <p14:nvPr/>
            </p14:nvContentPartPr>
            <p14:xfrm>
              <a:off x="10294328" y="1976156"/>
              <a:ext cx="360" cy="360"/>
            </p14:xfrm>
          </p:contentPart>
        </mc:Choice>
        <mc:Fallback xmlns="">
          <p:pic>
            <p:nvPicPr>
              <p:cNvPr id="24" name="잉크 23">
                <a:extLst>
                  <a:ext uri="{FF2B5EF4-FFF2-40B4-BE49-F238E27FC236}">
                    <a16:creationId xmlns:a16="http://schemas.microsoft.com/office/drawing/2014/main" id="{5C5C391B-D3AF-6C3C-FFA6-77E0F1B72FB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240688" y="1868156"/>
                <a:ext cx="108000" cy="216000"/>
              </a:xfrm>
              <a:prstGeom prst="rect">
                <a:avLst/>
              </a:prstGeom>
            </p:spPr>
          </p:pic>
        </mc:Fallback>
      </mc:AlternateContent>
      <p:sp>
        <p:nvSpPr>
          <p:cNvPr id="27" name="TextBox 26">
            <a:extLst>
              <a:ext uri="{FF2B5EF4-FFF2-40B4-BE49-F238E27FC236}">
                <a16:creationId xmlns:a16="http://schemas.microsoft.com/office/drawing/2014/main" id="{4F9A22AA-ABD5-0D39-5349-FD8F61A98A8D}"/>
              </a:ext>
            </a:extLst>
          </p:cNvPr>
          <p:cNvSpPr txBox="1"/>
          <p:nvPr/>
        </p:nvSpPr>
        <p:spPr>
          <a:xfrm>
            <a:off x="6475411" y="498828"/>
            <a:ext cx="5200396" cy="1666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1400" dirty="0" err="1"/>
              <a:t>무통장입금되고</a:t>
            </a:r>
            <a:r>
              <a:rPr lang="ko-KR" altLang="en-US" sz="1400" dirty="0"/>
              <a:t> 작업처리</a:t>
            </a:r>
            <a:r>
              <a:rPr lang="en-US" altLang="ko-KR" sz="1400" dirty="0"/>
              <a:t>(</a:t>
            </a:r>
            <a:r>
              <a:rPr lang="ko-KR" altLang="en-US" sz="1400" dirty="0"/>
              <a:t>입금처리</a:t>
            </a:r>
            <a:r>
              <a:rPr lang="en-US" altLang="ko-KR" sz="1400" dirty="0"/>
              <a:t>)</a:t>
            </a:r>
            <a:r>
              <a:rPr lang="ko-KR" altLang="en-US" sz="1400" dirty="0"/>
              <a:t>는</a:t>
            </a:r>
            <a:r>
              <a:rPr lang="en-US" altLang="ko-KR" sz="1400" dirty="0"/>
              <a:t> </a:t>
            </a:r>
            <a:r>
              <a:rPr lang="ko-KR" altLang="en-US" sz="1400" dirty="0" err="1"/>
              <a:t>무통장입금되는</a:t>
            </a:r>
            <a:r>
              <a:rPr lang="ko-KR" altLang="en-US" sz="1400" dirty="0"/>
              <a:t> 동시에 처리되어야 합니다 </a:t>
            </a:r>
            <a:r>
              <a:rPr lang="en-US" altLang="ko-KR" sz="1400" dirty="0"/>
              <a:t>(</a:t>
            </a:r>
            <a:r>
              <a:rPr lang="ko-KR" altLang="en-US" sz="1400" dirty="0"/>
              <a:t>현재 </a:t>
            </a:r>
            <a:r>
              <a:rPr lang="en-US" altLang="ko-KR" sz="1400" dirty="0"/>
              <a:t>30~35</a:t>
            </a:r>
            <a:r>
              <a:rPr lang="ko-KR" altLang="en-US" sz="1400" dirty="0"/>
              <a:t>분임 </a:t>
            </a:r>
            <a:r>
              <a:rPr lang="en-US" altLang="ko-KR" sz="1400" dirty="0"/>
              <a:t>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è"/>
            </a:pPr>
            <a:r>
              <a:rPr lang="ko-KR" altLang="en-US" sz="1400" dirty="0">
                <a:sym typeface="Wingdings" panose="05000000000000000000" pitchFamily="2" charset="2"/>
              </a:rPr>
              <a:t>전 </a:t>
            </a:r>
            <a:r>
              <a:rPr lang="en-US" altLang="ko-KR" sz="1400" dirty="0" err="1">
                <a:sym typeface="Wingdings" panose="05000000000000000000" pitchFamily="2" charset="2"/>
              </a:rPr>
              <a:t>erp</a:t>
            </a:r>
            <a:r>
              <a:rPr lang="ko-KR" altLang="en-US" sz="1400" dirty="0">
                <a:sym typeface="Wingdings" panose="05000000000000000000" pitchFamily="2" charset="2"/>
              </a:rPr>
              <a:t>는 입금과 동시에 처리되었습니다</a:t>
            </a:r>
            <a:r>
              <a:rPr lang="en-US" altLang="ko-KR" sz="1400" dirty="0">
                <a:sym typeface="Wingdings" panose="05000000000000000000" pitchFamily="2" charset="2"/>
              </a:rPr>
              <a:t>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è"/>
            </a:pPr>
            <a:r>
              <a:rPr lang="ko-KR" altLang="en-US" sz="1400" dirty="0">
                <a:sym typeface="Wingdings" panose="05000000000000000000" pitchFamily="2" charset="2"/>
              </a:rPr>
              <a:t>지금처럼 늦게 처리는 되는 경우는 당일출발 및 금요일 마감되는 미입금으로 취소되는 경우 발생됨</a:t>
            </a:r>
            <a:endParaRPr lang="en-US" altLang="ko-KR" sz="1400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D69B4C62-2F91-E11A-60E4-DA54B58DA44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5564" y="2341281"/>
            <a:ext cx="12192000" cy="438019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450806D-769F-00E2-335B-50B3E484297C}"/>
              </a:ext>
            </a:extLst>
          </p:cNvPr>
          <p:cNvSpPr txBox="1"/>
          <p:nvPr/>
        </p:nvSpPr>
        <p:spPr>
          <a:xfrm>
            <a:off x="73891" y="685770"/>
            <a:ext cx="54679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/>
              <a:t>http://erp.elegancetour.co.kr/niabbs5/erp.php?inc=menu090/mutongjang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9" name="잉크 8">
                <a:extLst>
                  <a:ext uri="{FF2B5EF4-FFF2-40B4-BE49-F238E27FC236}">
                    <a16:creationId xmlns:a16="http://schemas.microsoft.com/office/drawing/2014/main" id="{7D5DE579-FE3A-DB25-58A2-F2AB2F531CBD}"/>
                  </a:ext>
                </a:extLst>
              </p14:cNvPr>
              <p14:cNvContentPartPr/>
              <p14:nvPr/>
            </p14:nvContentPartPr>
            <p14:xfrm>
              <a:off x="9606887" y="5349429"/>
              <a:ext cx="2869200" cy="961200"/>
            </p14:xfrm>
          </p:contentPart>
        </mc:Choice>
        <mc:Fallback xmlns="">
          <p:pic>
            <p:nvPicPr>
              <p:cNvPr id="9" name="잉크 8">
                <a:extLst>
                  <a:ext uri="{FF2B5EF4-FFF2-40B4-BE49-F238E27FC236}">
                    <a16:creationId xmlns:a16="http://schemas.microsoft.com/office/drawing/2014/main" id="{7D5DE579-FE3A-DB25-58A2-F2AB2F531CBD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9553247" y="5241789"/>
                <a:ext cx="2976840" cy="1176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0" name="잉크 9">
                <a:extLst>
                  <a:ext uri="{FF2B5EF4-FFF2-40B4-BE49-F238E27FC236}">
                    <a16:creationId xmlns:a16="http://schemas.microsoft.com/office/drawing/2014/main" id="{B8D25444-EB62-A35A-0AA6-D2CDCCA8C656}"/>
                  </a:ext>
                </a:extLst>
              </p14:cNvPr>
              <p14:cNvContentPartPr/>
              <p14:nvPr/>
            </p14:nvContentPartPr>
            <p14:xfrm>
              <a:off x="3264767" y="5980869"/>
              <a:ext cx="1224360" cy="143280"/>
            </p14:xfrm>
          </p:contentPart>
        </mc:Choice>
        <mc:Fallback xmlns="">
          <p:pic>
            <p:nvPicPr>
              <p:cNvPr id="10" name="잉크 9">
                <a:extLst>
                  <a:ext uri="{FF2B5EF4-FFF2-40B4-BE49-F238E27FC236}">
                    <a16:creationId xmlns:a16="http://schemas.microsoft.com/office/drawing/2014/main" id="{B8D25444-EB62-A35A-0AA6-D2CDCCA8C656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211127" y="5872869"/>
                <a:ext cx="1332000" cy="35892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직사각형 2"/>
          <p:cNvSpPr/>
          <p:nvPr/>
        </p:nvSpPr>
        <p:spPr>
          <a:xfrm>
            <a:off x="408372" y="1541928"/>
            <a:ext cx="3657600" cy="126341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>
                <a:solidFill>
                  <a:schemeClr val="tx1"/>
                </a:solidFill>
              </a:rPr>
              <a:t>소스상으로는 문제없습니다</a:t>
            </a:r>
            <a:r>
              <a:rPr lang="en-US" altLang="ko-KR" sz="1200" dirty="0" smtClean="0">
                <a:solidFill>
                  <a:schemeClr val="tx1"/>
                </a:solidFill>
              </a:rPr>
              <a:t>.</a:t>
            </a:r>
            <a:br>
              <a:rPr lang="en-US" altLang="ko-KR" sz="1200" dirty="0" smtClean="0">
                <a:solidFill>
                  <a:schemeClr val="tx1"/>
                </a:solidFill>
              </a:rPr>
            </a:br>
            <a:r>
              <a:rPr lang="ko-KR" altLang="en-US" sz="1200" dirty="0" smtClean="0">
                <a:solidFill>
                  <a:schemeClr val="tx1"/>
                </a:solidFill>
              </a:rPr>
              <a:t>또한 소스를 보면 무조건 </a:t>
            </a:r>
            <a:r>
              <a:rPr lang="en-US" altLang="ko-KR" sz="1200" dirty="0" smtClean="0">
                <a:solidFill>
                  <a:schemeClr val="tx1"/>
                </a:solidFill>
              </a:rPr>
              <a:t>30</a:t>
            </a:r>
            <a:r>
              <a:rPr lang="ko-KR" altLang="en-US" sz="1200" dirty="0" smtClean="0">
                <a:solidFill>
                  <a:schemeClr val="tx1"/>
                </a:solidFill>
              </a:rPr>
              <a:t>분이 아니라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1200" dirty="0">
                <a:solidFill>
                  <a:schemeClr val="tx1"/>
                </a:solidFill>
              </a:rPr>
              <a:t/>
            </a:r>
            <a:br>
              <a:rPr lang="en-US" altLang="ko-KR" sz="1200" dirty="0">
                <a:solidFill>
                  <a:schemeClr val="tx1"/>
                </a:solidFill>
              </a:rPr>
            </a:br>
            <a:r>
              <a:rPr lang="ko-KR" altLang="en-US" sz="1200" dirty="0" smtClean="0">
                <a:solidFill>
                  <a:schemeClr val="tx1"/>
                </a:solidFill>
              </a:rPr>
              <a:t>어떤 경우에는 </a:t>
            </a:r>
            <a:r>
              <a:rPr lang="en-US" altLang="ko-KR" sz="1200" dirty="0" smtClean="0">
                <a:solidFill>
                  <a:schemeClr val="tx1"/>
                </a:solidFill>
              </a:rPr>
              <a:t>30</a:t>
            </a:r>
            <a:r>
              <a:rPr lang="ko-KR" altLang="en-US" sz="1200" dirty="0" smtClean="0">
                <a:solidFill>
                  <a:schemeClr val="tx1"/>
                </a:solidFill>
              </a:rPr>
              <a:t>분</a:t>
            </a:r>
            <a:r>
              <a:rPr lang="en-US" altLang="ko-KR" sz="1200" dirty="0" smtClean="0">
                <a:solidFill>
                  <a:schemeClr val="tx1"/>
                </a:solidFill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</a:rPr>
              <a:t>어떤 경우에는 </a:t>
            </a:r>
            <a:r>
              <a:rPr lang="en-US" altLang="ko-KR" sz="1200" dirty="0" smtClean="0">
                <a:solidFill>
                  <a:schemeClr val="tx1"/>
                </a:solidFill>
              </a:rPr>
              <a:t>1</a:t>
            </a:r>
            <a:r>
              <a:rPr lang="ko-KR" altLang="en-US" sz="1200" dirty="0" smtClean="0">
                <a:solidFill>
                  <a:schemeClr val="tx1"/>
                </a:solidFill>
              </a:rPr>
              <a:t>분만에 처리되는 경우입니다</a:t>
            </a:r>
            <a:r>
              <a:rPr lang="en-US" altLang="ko-KR" sz="1200" smtClean="0">
                <a:solidFill>
                  <a:schemeClr val="tx1"/>
                </a:solidFill>
              </a:rPr>
              <a:t>.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54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3227</TotalTime>
  <Words>82</Words>
  <Application>Microsoft Office PowerPoint</Application>
  <PresentationFormat>와이드스크린</PresentationFormat>
  <Paragraphs>15</Paragraphs>
  <Slides>2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맑은 고딕</vt:lpstr>
      <vt:lpstr>Arial</vt:lpstr>
      <vt:lpstr>Wingdings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113</cp:revision>
  <dcterms:created xsi:type="dcterms:W3CDTF">2025-11-14T06:29:01Z</dcterms:created>
  <dcterms:modified xsi:type="dcterms:W3CDTF">2026-02-03T07:00:43Z</dcterms:modified>
</cp:coreProperties>
</file>