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50" r:id="rId2"/>
    <p:sldId id="463" r:id="rId3"/>
    <p:sldId id="464" r:id="rId4"/>
    <p:sldId id="465" r:id="rId5"/>
    <p:sldId id="466" r:id="rId6"/>
    <p:sldId id="467" r:id="rId7"/>
    <p:sldId id="461" r:id="rId8"/>
    <p:sldId id="468" r:id="rId9"/>
    <p:sldId id="469" r:id="rId10"/>
    <p:sldId id="470" r:id="rId11"/>
    <p:sldId id="471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t>2026-02-02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47EFA-EDA8-8633-3242-3D4D026A3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E00025E4-0D23-8779-2010-54CE85DDD7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B7458C7-785B-C5BF-E0E9-D0A566C9CF53}"/>
              </a:ext>
            </a:extLst>
          </p:cNvPr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61BD7-08E2-3D26-C8F3-6E93B038917F}"/>
              </a:ext>
            </a:extLst>
          </p:cNvPr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2025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B44C81-3937-30D5-7EAB-07EA1691ED17}"/>
              </a:ext>
            </a:extLst>
          </p:cNvPr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6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(2025.02.02)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6DA4477-8CB6-1B0A-38B0-22CE60085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A36E82C-3430-4EA9-F9E1-048F7F2314F4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CDAFAEEA-5576-6EC8-9A9B-21FA0016C0C7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429BC4FB-047F-9211-691E-3C52D12064D6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B317A8A1-0243-E6ED-E985-556B695B2D9A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8EA5A74E-08EE-9798-5E4B-01266DD4B5C3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7FA79F2B-4459-4817-95E2-039C6F55351B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100C30E-3D9C-3BF2-63AE-CC566B139083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DA64FE-30BF-4636-E9FD-D00BA0172C2B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21A775-0D28-317F-8B21-4B28CD152BF5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7311ED-AF0E-CE67-9C60-6AFE615C32F1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0C9A69-3719-42D1-EEB3-8A43B9311D12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D2F54C-6D80-1D38-5AC5-7EEE608D71AE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2026.02.02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D90280-4DE0-FBA4-6F70-1A0F8C7A8ED8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여행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E86512-07FA-BE18-434D-59D1CB4F1528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>
                <a:solidFill>
                  <a:schemeClr val="bg2">
                    <a:lumMod val="50000"/>
                  </a:schemeClr>
                </a:solidFill>
              </a:rPr>
              <a:t>최아름</a:t>
            </a:r>
            <a:endParaRPr lang="ko-KR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4A857-051A-C2F9-7ED8-4C4143684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35D6E3-F109-6FD8-1366-525D2AB4C33C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>
                <a:solidFill>
                  <a:srgbClr val="EE0000"/>
                </a:solidFill>
              </a:rPr>
              <a:t>버스좌석관리</a:t>
            </a:r>
            <a:r>
              <a:rPr lang="en-US" altLang="ko-KR" sz="1200" b="1" dirty="0">
                <a:solidFill>
                  <a:srgbClr val="EE0000"/>
                </a:solidFill>
              </a:rPr>
              <a:t>_URL(</a:t>
            </a:r>
            <a:r>
              <a:rPr lang="ko-KR" altLang="en-US" sz="1200" b="1" dirty="0">
                <a:solidFill>
                  <a:srgbClr val="EE0000"/>
                </a:solidFill>
              </a:rPr>
              <a:t>긴급</a:t>
            </a:r>
            <a:r>
              <a:rPr lang="en-US" altLang="ko-KR" sz="1200" b="1" dirty="0">
                <a:solidFill>
                  <a:srgbClr val="EE0000"/>
                </a:solidFill>
              </a:rPr>
              <a:t>)</a:t>
            </a:r>
            <a:endParaRPr lang="ko-KR" altLang="en-US" sz="1200" b="1" dirty="0">
              <a:solidFill>
                <a:srgbClr val="EE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4E22C4-FADA-A8C1-FCFD-D1A1BD0349E3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2026.02.02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DDC7E5B-D00A-1FA9-2AB5-144F08D9D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10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5AFAB7F2-AF41-7DDE-C7DE-E91A84515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392170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2/3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태백산눈축제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URL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복사 링크 들어가면 내용에서 오류가 뜸 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25274E0-6193-92A6-B443-17C0E8AABD23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39CCFE-A687-36D3-A23E-79D7B83C1E75}"/>
              </a:ext>
            </a:extLst>
          </p:cNvPr>
          <p:cNvSpPr txBox="1"/>
          <p:nvPr/>
        </p:nvSpPr>
        <p:spPr>
          <a:xfrm>
            <a:off x="181069" y="1704109"/>
            <a:ext cx="5622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http://erp.elegancetour.co.kr/guide/?o_number=1&amp;tour_no=2621&amp;d_start=2026-02-03&amp;dtid=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699820F-240B-14F6-0EB7-033B871D3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833" y="2417275"/>
            <a:ext cx="2482674" cy="4440725"/>
          </a:xfrm>
          <a:prstGeom prst="rect">
            <a:avLst/>
          </a:prstGeom>
        </p:spPr>
      </p:pic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F86C6609-8C69-16D0-629A-C9CC6E4CF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560478"/>
              </p:ext>
            </p:extLst>
          </p:nvPr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작업 결과</a:t>
                      </a:r>
                      <a:endParaRPr lang="ko-KR" altLang="en-US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</a:rPr>
                        <a:t>1. </a:t>
                      </a:r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1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580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E5200-8038-CE8B-911F-36016C200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9286F0-D6BC-B0FD-3DA2-08CB28963F43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>
                <a:solidFill>
                  <a:srgbClr val="EE0000"/>
                </a:solidFill>
              </a:rPr>
              <a:t>예약관리</a:t>
            </a:r>
            <a:r>
              <a:rPr lang="en-US" altLang="ko-KR" sz="1200" b="1" dirty="0">
                <a:solidFill>
                  <a:srgbClr val="EE0000"/>
                </a:solidFill>
              </a:rPr>
              <a:t>_</a:t>
            </a:r>
            <a:r>
              <a:rPr lang="ko-KR" altLang="en-US" sz="1200" b="1" dirty="0">
                <a:solidFill>
                  <a:srgbClr val="EE0000"/>
                </a:solidFill>
              </a:rPr>
              <a:t>예약추가</a:t>
            </a:r>
            <a:r>
              <a:rPr lang="en-US" altLang="ko-KR" sz="1200" b="1" dirty="0">
                <a:solidFill>
                  <a:srgbClr val="EE0000"/>
                </a:solidFill>
              </a:rPr>
              <a:t>(</a:t>
            </a:r>
            <a:r>
              <a:rPr lang="ko-KR" altLang="en-US" sz="1200" b="1" dirty="0">
                <a:solidFill>
                  <a:srgbClr val="EE0000"/>
                </a:solidFill>
              </a:rPr>
              <a:t>긴급</a:t>
            </a:r>
            <a:r>
              <a:rPr lang="en-US" altLang="ko-KR" sz="1200" b="1" dirty="0">
                <a:solidFill>
                  <a:srgbClr val="EE0000"/>
                </a:solidFill>
              </a:rPr>
              <a:t>)</a:t>
            </a:r>
            <a:endParaRPr lang="ko-KR" altLang="en-US" sz="1200" b="1" dirty="0">
              <a:solidFill>
                <a:srgbClr val="EE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36C5E5-2102-03F6-1F36-839CC7C097DC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2026.02.02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3A0C606-FBA1-62D3-F2F3-0A1BD969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11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F802E3D0-38B5-BD67-D42C-4523A63C53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294632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엑셀파일 버튼 생성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612F11F-2125-2DD3-2298-0EAD60C8B12F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F86C6609-8C69-16D0-629A-C9CC6E4CF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052506"/>
              </p:ext>
            </p:extLst>
          </p:nvPr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작업 결과</a:t>
                      </a:r>
                      <a:endParaRPr lang="ko-KR" altLang="en-US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</a:rPr>
                        <a:t>1. </a:t>
                      </a:r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1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7E8369EB-BE7D-4675-2E90-E989747F0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1322233"/>
            <a:ext cx="5561303" cy="4772240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87821536-3C5F-21F8-79CE-F54C9EFFE170}"/>
              </a:ext>
            </a:extLst>
          </p:cNvPr>
          <p:cNvCxnSpPr>
            <a:cxnSpLocks/>
          </p:cNvCxnSpPr>
          <p:nvPr/>
        </p:nvCxnSpPr>
        <p:spPr>
          <a:xfrm flipV="1">
            <a:off x="5214796" y="1704109"/>
            <a:ext cx="1023042" cy="2759249"/>
          </a:xfrm>
          <a:prstGeom prst="straightConnector1">
            <a:avLst/>
          </a:prstGeom>
          <a:ln>
            <a:solidFill>
              <a:srgbClr val="E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860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F4F41-627C-4670-3C94-E051DA377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312EBF-C285-4D17-6252-DD6E309C54EE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>
                <a:solidFill>
                  <a:srgbClr val="EE0000"/>
                </a:solidFill>
              </a:rPr>
              <a:t>버스좌석관리</a:t>
            </a:r>
            <a:r>
              <a:rPr lang="en-US" altLang="ko-KR" sz="1200" b="1" dirty="0">
                <a:solidFill>
                  <a:srgbClr val="EE0000"/>
                </a:solidFill>
              </a:rPr>
              <a:t>-</a:t>
            </a:r>
            <a:r>
              <a:rPr lang="ko-KR" altLang="en-US" sz="1200" b="1" dirty="0">
                <a:solidFill>
                  <a:srgbClr val="EE0000"/>
                </a:solidFill>
              </a:rPr>
              <a:t>버스별 예약관리</a:t>
            </a:r>
            <a:r>
              <a:rPr lang="en-US" altLang="ko-KR" sz="1200" b="1" dirty="0">
                <a:solidFill>
                  <a:srgbClr val="EE0000"/>
                </a:solidFill>
              </a:rPr>
              <a:t>(</a:t>
            </a:r>
            <a:r>
              <a:rPr lang="ko-KR" altLang="en-US" sz="1200" b="1" dirty="0">
                <a:solidFill>
                  <a:srgbClr val="EE0000"/>
                </a:solidFill>
              </a:rPr>
              <a:t>긴급</a:t>
            </a:r>
            <a:r>
              <a:rPr lang="en-US" altLang="ko-KR" sz="1200" b="1" dirty="0">
                <a:solidFill>
                  <a:srgbClr val="EE0000"/>
                </a:solidFill>
              </a:rPr>
              <a:t>)</a:t>
            </a:r>
            <a:endParaRPr lang="ko-KR" altLang="en-US" sz="1200" b="1" dirty="0">
              <a:solidFill>
                <a:srgbClr val="EE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C6E546-EC0D-A800-1C5A-99D05424C3CE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2026.02.02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7FA1CAD-1896-E33A-9733-AA6864E20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8F1AC4E-E380-907E-C847-159A889B5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252125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버스별 예약관리와 출발일자별 예약현황이 연동 되지 않고 있습니다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출발일자별 예약현황에는 가이드와 상태가 되어있는데 버스별 예약관리에서는 모집상태와 가이드배정이 연동이 안됩니다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 err="1">
                          <a:solidFill>
                            <a:srgbClr val="EE0000"/>
                          </a:solidFill>
                        </a:rPr>
                        <a:t>버스별예약현황에서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 입력을 하면 출발일자별 예약현황에 연동이 </a:t>
                      </a:r>
                      <a:r>
                        <a:rPr lang="ko-KR" altLang="en-US" sz="1200" b="1" dirty="0" err="1">
                          <a:solidFill>
                            <a:srgbClr val="EE0000"/>
                          </a:solidFill>
                        </a:rPr>
                        <a:t>되어야함</a:t>
                      </a:r>
                      <a:endParaRPr lang="en-US" altLang="ko-KR" sz="1200" b="1" dirty="0">
                        <a:solidFill>
                          <a:srgbClr val="EE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일단 내일가는 투어라서 제가 수동적으로 변경을 해놓겠습니다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61EE604-7F18-3DFE-C9CF-41B6E06F13FB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D92AD2E-716B-D104-ED66-823F53301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1021945"/>
            <a:ext cx="5522614" cy="320817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86F7C95-954B-6F6A-D82F-B6EB3A6E1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73" y="4230115"/>
            <a:ext cx="5600233" cy="2382095"/>
          </a:xfrm>
          <a:prstGeom prst="rect">
            <a:avLst/>
          </a:prstGeom>
        </p:spPr>
      </p:pic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1DC5F45A-99D1-4971-E2D6-A953C0C16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191015"/>
              </p:ext>
            </p:extLst>
          </p:nvPr>
        </p:nvGraphicFramePr>
        <p:xfrm>
          <a:off x="6096000" y="4086340"/>
          <a:ext cx="5874327" cy="2270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38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작업 결과</a:t>
                      </a:r>
                      <a:endParaRPr lang="ko-KR" altLang="en-US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876126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</a:rPr>
                        <a:t>연동 안되는게 맞습니다</a:t>
                      </a:r>
                      <a:r>
                        <a:rPr lang="en-US" altLang="ko-KR" sz="1100" b="1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100" b="1" dirty="0" err="1" smtClean="0">
                          <a:solidFill>
                            <a:srgbClr val="0070C0"/>
                          </a:solidFill>
                        </a:rPr>
                        <a:t>버스별</a:t>
                      </a: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</a:rPr>
                        <a:t> 예약관리에서의 </a:t>
                      </a:r>
                      <a:r>
                        <a:rPr lang="ko-KR" altLang="en-US" sz="1100" b="1" dirty="0" err="1" smtClean="0">
                          <a:solidFill>
                            <a:srgbClr val="0070C0"/>
                          </a:solidFill>
                        </a:rPr>
                        <a:t>답사자와</a:t>
                      </a: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</a:rPr>
                        <a:t> 가이드는 각 버스 </a:t>
                      </a:r>
                      <a:r>
                        <a:rPr lang="ko-KR" altLang="en-US" sz="1100" b="1" dirty="0" err="1" smtClean="0">
                          <a:solidFill>
                            <a:srgbClr val="0070C0"/>
                          </a:solidFill>
                        </a:rPr>
                        <a:t>호차에</a:t>
                      </a: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</a:rPr>
                        <a:t> 탑승하는 가이드 </a:t>
                      </a:r>
                      <a:r>
                        <a:rPr lang="en-US" altLang="ko-KR" sz="1100" b="1" dirty="0" smtClean="0">
                          <a:solidFill>
                            <a:srgbClr val="0070C0"/>
                          </a:solidFill>
                        </a:rPr>
                        <a:t>/ </a:t>
                      </a:r>
                      <a:r>
                        <a:rPr lang="ko-KR" altLang="en-US" sz="1100" b="1" dirty="0" err="1" smtClean="0">
                          <a:solidFill>
                            <a:srgbClr val="0070C0"/>
                          </a:solidFill>
                        </a:rPr>
                        <a:t>답사자입니다</a:t>
                      </a:r>
                      <a:r>
                        <a:rPr lang="en-US" altLang="ko-KR" sz="1100" b="1" dirty="0" smtClean="0">
                          <a:solidFill>
                            <a:srgbClr val="0070C0"/>
                          </a:solidFill>
                        </a:rPr>
                        <a:t>. </a:t>
                      </a:r>
                      <a:br>
                        <a:rPr lang="en-US" altLang="ko-KR" sz="1100" b="1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ko-KR" altLang="en-US" sz="1100" b="1" dirty="0" err="1" smtClean="0">
                          <a:solidFill>
                            <a:srgbClr val="0070C0"/>
                          </a:solidFill>
                        </a:rPr>
                        <a:t>출발일자별</a:t>
                      </a: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100" b="1" dirty="0" err="1" smtClean="0">
                          <a:solidFill>
                            <a:srgbClr val="0070C0"/>
                          </a:solidFill>
                        </a:rPr>
                        <a:t>예약현황의</a:t>
                      </a: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</a:rPr>
                        <a:t> 가이드</a:t>
                      </a:r>
                      <a:r>
                        <a:rPr lang="ko-KR" altLang="en-US" sz="11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altLang="ko-KR" sz="1100" b="1" baseline="0" dirty="0" smtClean="0">
                          <a:solidFill>
                            <a:srgbClr val="0070C0"/>
                          </a:solidFill>
                        </a:rPr>
                        <a:t>/ </a:t>
                      </a:r>
                      <a:r>
                        <a:rPr lang="ko-KR" altLang="en-US" sz="1100" b="1" baseline="0" dirty="0" err="1" smtClean="0">
                          <a:solidFill>
                            <a:srgbClr val="0070C0"/>
                          </a:solidFill>
                        </a:rPr>
                        <a:t>답사자는</a:t>
                      </a:r>
                      <a:r>
                        <a:rPr lang="ko-KR" altLang="en-US" sz="1100" b="1" baseline="0" dirty="0" smtClean="0">
                          <a:solidFill>
                            <a:srgbClr val="0070C0"/>
                          </a:solidFill>
                        </a:rPr>
                        <a:t> 전체 </a:t>
                      </a:r>
                      <a:r>
                        <a:rPr lang="ko-KR" altLang="en-US" sz="1100" b="1" baseline="0" dirty="0" err="1" smtClean="0">
                          <a:solidFill>
                            <a:srgbClr val="0070C0"/>
                          </a:solidFill>
                        </a:rPr>
                        <a:t>출발일정에</a:t>
                      </a:r>
                      <a:r>
                        <a:rPr lang="ko-KR" altLang="en-US" sz="1100" b="1" baseline="0" dirty="0" smtClean="0">
                          <a:solidFill>
                            <a:srgbClr val="0070C0"/>
                          </a:solidFill>
                        </a:rPr>
                        <a:t> 대한 가이드</a:t>
                      </a:r>
                      <a:r>
                        <a:rPr lang="en-US" altLang="ko-KR" sz="1100" b="1" baseline="0" dirty="0" smtClean="0">
                          <a:solidFill>
                            <a:srgbClr val="0070C0"/>
                          </a:solidFill>
                        </a:rPr>
                        <a:t>/</a:t>
                      </a:r>
                      <a:r>
                        <a:rPr lang="ko-KR" altLang="en-US" sz="1100" b="1" baseline="0" dirty="0" err="1" smtClean="0">
                          <a:solidFill>
                            <a:srgbClr val="0070C0"/>
                          </a:solidFill>
                        </a:rPr>
                        <a:t>답사자입니다</a:t>
                      </a:r>
                      <a:r>
                        <a:rPr lang="en-US" altLang="ko-KR" sz="1100" b="1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100" b="1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ko-KR" altLang="en-US" sz="1100" b="1" baseline="0" dirty="0" err="1" smtClean="0">
                          <a:solidFill>
                            <a:srgbClr val="0070C0"/>
                          </a:solidFill>
                        </a:rPr>
                        <a:t>예를들어</a:t>
                      </a:r>
                      <a:r>
                        <a:rPr lang="ko-KR" altLang="en-US" sz="11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100" b="1" baseline="0" dirty="0" err="1" smtClean="0">
                          <a:solidFill>
                            <a:srgbClr val="0070C0"/>
                          </a:solidFill>
                        </a:rPr>
                        <a:t>출발일자별</a:t>
                      </a:r>
                      <a:r>
                        <a:rPr lang="ko-KR" altLang="en-US" sz="11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100" b="1" baseline="0" dirty="0" err="1" smtClean="0">
                          <a:solidFill>
                            <a:srgbClr val="0070C0"/>
                          </a:solidFill>
                        </a:rPr>
                        <a:t>예약현황의</a:t>
                      </a:r>
                      <a:r>
                        <a:rPr lang="ko-KR" altLang="en-US" sz="1100" b="1" baseline="0" dirty="0" smtClean="0">
                          <a:solidFill>
                            <a:srgbClr val="0070C0"/>
                          </a:solidFill>
                        </a:rPr>
                        <a:t> 가이드에 홍길동</a:t>
                      </a:r>
                      <a:r>
                        <a:rPr lang="en-US" altLang="ko-KR" sz="1100" b="1" baseline="0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ko-KR" altLang="en-US" sz="1100" b="1" baseline="0" dirty="0" smtClean="0">
                          <a:solidFill>
                            <a:srgbClr val="0070C0"/>
                          </a:solidFill>
                        </a:rPr>
                        <a:t>장희빈이 </a:t>
                      </a:r>
                      <a:r>
                        <a:rPr lang="ko-KR" altLang="en-US" sz="1100" b="1" baseline="0" dirty="0" err="1" smtClean="0">
                          <a:solidFill>
                            <a:srgbClr val="0070C0"/>
                          </a:solidFill>
                        </a:rPr>
                        <a:t>등록되어있다면</a:t>
                      </a:r>
                      <a:r>
                        <a:rPr lang="en-US" altLang="ko-KR" sz="1100" b="1" baseline="0" dirty="0" smtClean="0">
                          <a:solidFill>
                            <a:srgbClr val="0070C0"/>
                          </a:solidFill>
                        </a:rPr>
                        <a:t>,.</a:t>
                      </a:r>
                      <a:br>
                        <a:rPr lang="en-US" altLang="ko-KR" sz="1100" b="1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ko-KR" altLang="en-US" sz="1100" b="1" baseline="0" dirty="0" err="1" smtClean="0">
                          <a:solidFill>
                            <a:srgbClr val="0070C0"/>
                          </a:solidFill>
                        </a:rPr>
                        <a:t>버스별</a:t>
                      </a:r>
                      <a:r>
                        <a:rPr lang="ko-KR" altLang="en-US" sz="11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100" b="1" baseline="0" dirty="0" err="1" smtClean="0">
                          <a:solidFill>
                            <a:srgbClr val="0070C0"/>
                          </a:solidFill>
                        </a:rPr>
                        <a:t>예약현황의</a:t>
                      </a:r>
                      <a:r>
                        <a:rPr lang="ko-KR" altLang="en-US" sz="1100" b="1" baseline="0" dirty="0" smtClean="0">
                          <a:solidFill>
                            <a:srgbClr val="0070C0"/>
                          </a:solidFill>
                        </a:rPr>
                        <a:t> 가이드가 </a:t>
                      </a:r>
                      <a:r>
                        <a:rPr lang="en-US" altLang="ko-KR" sz="1100" b="1" baseline="0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r>
                        <a:rPr lang="ko-KR" altLang="en-US" sz="1100" b="1" baseline="0" dirty="0" err="1" smtClean="0">
                          <a:solidFill>
                            <a:srgbClr val="0070C0"/>
                          </a:solidFill>
                        </a:rPr>
                        <a:t>호차</a:t>
                      </a:r>
                      <a:r>
                        <a:rPr lang="ko-KR" altLang="en-US" sz="1100" b="1" baseline="0" dirty="0" smtClean="0">
                          <a:solidFill>
                            <a:srgbClr val="0070C0"/>
                          </a:solidFill>
                        </a:rPr>
                        <a:t> 홍길동</a:t>
                      </a:r>
                      <a:r>
                        <a:rPr lang="en-US" altLang="ko-KR" sz="1100" b="1" baseline="0" dirty="0" smtClean="0">
                          <a:solidFill>
                            <a:srgbClr val="0070C0"/>
                          </a:solidFill>
                        </a:rPr>
                        <a:t>, 2</a:t>
                      </a:r>
                      <a:r>
                        <a:rPr lang="ko-KR" altLang="en-US" sz="1100" b="1" baseline="0" dirty="0" err="1" smtClean="0">
                          <a:solidFill>
                            <a:srgbClr val="0070C0"/>
                          </a:solidFill>
                        </a:rPr>
                        <a:t>호차</a:t>
                      </a:r>
                      <a:r>
                        <a:rPr lang="ko-KR" altLang="en-US" sz="1100" b="1" baseline="0" dirty="0" smtClean="0">
                          <a:solidFill>
                            <a:srgbClr val="0070C0"/>
                          </a:solidFill>
                        </a:rPr>
                        <a:t> 장희빈 이렇게 등록이 </a:t>
                      </a:r>
                      <a:r>
                        <a:rPr lang="ko-KR" altLang="en-US" sz="1100" b="1" baseline="0" dirty="0" err="1" smtClean="0">
                          <a:solidFill>
                            <a:srgbClr val="0070C0"/>
                          </a:solidFill>
                        </a:rPr>
                        <a:t>될수</a:t>
                      </a:r>
                      <a:r>
                        <a:rPr lang="ko-KR" altLang="en-US" sz="1100" b="1" baseline="0" dirty="0" smtClean="0">
                          <a:solidFill>
                            <a:srgbClr val="0070C0"/>
                          </a:solidFill>
                        </a:rPr>
                        <a:t> 있습니다</a:t>
                      </a:r>
                      <a:r>
                        <a:rPr lang="en-US" altLang="ko-KR" sz="1100" b="1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ko-KR" sz="1100" b="1" dirty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0891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3F787-9DB2-C21E-42BE-339977EB3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94782D-F8BE-8194-C11E-035FDBDA93B7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버스별 예약관리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3165A3-E348-B1D2-EF5C-EEB4D6C32288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2026.02.02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BE82281-B68B-33D6-D485-10CCBBC84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592234B-3C0C-A1AD-F33E-AFC33845A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460791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답사자배정에 등록되어 있는 사람이 삭제되지 않습니다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325568A-5B79-D276-55F0-A66A0052C40C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5F762D0-50C3-27F6-574B-CE98787C6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1272811"/>
            <a:ext cx="5516035" cy="4974274"/>
          </a:xfrm>
          <a:prstGeom prst="rect">
            <a:avLst/>
          </a:prstGeom>
        </p:spPr>
      </p:pic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F86C6609-8C69-16D0-629A-C9CC6E4CF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245943"/>
              </p:ext>
            </p:extLst>
          </p:nvPr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작업 결과</a:t>
                      </a:r>
                      <a:endParaRPr lang="ko-KR" altLang="en-US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</a:rPr>
                        <a:t>1. </a:t>
                      </a:r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1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680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AB485-2DAD-A4B8-75CE-B289CD436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AB45D5-7A86-CB19-8BF9-96951999CABF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버스별 예약관리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4659B2-6CA1-F32C-55E7-6355A6DFC61C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2026.02.02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0B1DCAC-D8DC-BD06-0892-CDAB5318B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976BA39B-22F7-2771-5076-55EE2B715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607615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버스별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예약현황건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출발일자별 예약현황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이해가 되지 않습니다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18CF324-C1DD-BB42-8AFD-C6DF2EDC3F6A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1DC5F45A-99D1-4971-E2D6-A953C0C16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53223"/>
              </p:ext>
            </p:extLst>
          </p:nvPr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작업 결과</a:t>
                      </a:r>
                      <a:endParaRPr lang="ko-KR" altLang="en-US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100" b="1" dirty="0" err="1" smtClean="0">
                          <a:solidFill>
                            <a:srgbClr val="0070C0"/>
                          </a:solidFill>
                        </a:rPr>
                        <a:t>버스별</a:t>
                      </a: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100" b="1" dirty="0" err="1" smtClean="0">
                          <a:solidFill>
                            <a:srgbClr val="0070C0"/>
                          </a:solidFill>
                        </a:rPr>
                        <a:t>예약현황은</a:t>
                      </a:r>
                      <a:r>
                        <a:rPr lang="en-US" altLang="ko-KR" sz="1100" b="1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altLang="ko-KR" sz="1100" b="1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ko-KR" altLang="en-US" sz="1100" b="1" dirty="0" err="1" smtClean="0">
                          <a:solidFill>
                            <a:srgbClr val="0070C0"/>
                          </a:solidFill>
                        </a:rPr>
                        <a:t>버스좌석의</a:t>
                      </a: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100" b="1" dirty="0" err="1" smtClean="0">
                          <a:solidFill>
                            <a:srgbClr val="0070C0"/>
                          </a:solidFill>
                        </a:rPr>
                        <a:t>호차별로</a:t>
                      </a: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100" b="1" dirty="0" err="1" smtClean="0">
                          <a:solidFill>
                            <a:srgbClr val="0070C0"/>
                          </a:solidFill>
                        </a:rPr>
                        <a:t>좌석선택한</a:t>
                      </a: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</a:rPr>
                        <a:t> 인원을 분리해서 보여지는 겁니다</a:t>
                      </a:r>
                      <a:r>
                        <a:rPr lang="en-US" altLang="ko-KR" sz="1100" b="1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ko-KR" sz="1100" b="1" dirty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8" name="그림 7">
            <a:extLst>
              <a:ext uri="{FF2B5EF4-FFF2-40B4-BE49-F238E27FC236}">
                <a16:creationId xmlns:a16="http://schemas.microsoft.com/office/drawing/2014/main" id="{CC3AFAF5-13DD-2FA6-0614-A1324E0E4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75" y="1258927"/>
            <a:ext cx="5694630" cy="217007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C0C9D8A-CE81-CBF9-7229-2CB975CC2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0346"/>
            <a:ext cx="5893805" cy="1843668"/>
          </a:xfrm>
          <a:prstGeom prst="rect">
            <a:avLst/>
          </a:prstGeom>
        </p:spPr>
      </p:pic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4F1BD980-9824-3028-39D0-86394AF2476A}"/>
              </a:ext>
            </a:extLst>
          </p:cNvPr>
          <p:cNvCxnSpPr/>
          <p:nvPr/>
        </p:nvCxnSpPr>
        <p:spPr>
          <a:xfrm flipV="1">
            <a:off x="4282289" y="1665838"/>
            <a:ext cx="1973656" cy="851025"/>
          </a:xfrm>
          <a:prstGeom prst="straightConnector1">
            <a:avLst/>
          </a:prstGeom>
          <a:ln>
            <a:solidFill>
              <a:srgbClr val="E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707CC675-4AAD-CA4F-0991-3C580C5B433F}"/>
              </a:ext>
            </a:extLst>
          </p:cNvPr>
          <p:cNvCxnSpPr>
            <a:cxnSpLocks/>
          </p:cNvCxnSpPr>
          <p:nvPr/>
        </p:nvCxnSpPr>
        <p:spPr>
          <a:xfrm flipV="1">
            <a:off x="4434689" y="2145671"/>
            <a:ext cx="1821256" cy="3331676"/>
          </a:xfrm>
          <a:prstGeom prst="straightConnector1">
            <a:avLst/>
          </a:prstGeom>
          <a:ln>
            <a:solidFill>
              <a:srgbClr val="E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70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3FD3F-2098-097F-5C26-210ED34C8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DECA7D-4F9F-81B3-682F-27B741A6C566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>
                <a:solidFill>
                  <a:srgbClr val="EE0000"/>
                </a:solidFill>
              </a:rPr>
              <a:t>버스좌석관리</a:t>
            </a:r>
            <a:r>
              <a:rPr lang="en-US" altLang="ko-KR" sz="1200" b="1" dirty="0">
                <a:solidFill>
                  <a:srgbClr val="EE0000"/>
                </a:solidFill>
              </a:rPr>
              <a:t>-</a:t>
            </a:r>
            <a:r>
              <a:rPr lang="ko-KR" altLang="en-US" sz="1200" b="1" dirty="0">
                <a:solidFill>
                  <a:srgbClr val="EE0000"/>
                </a:solidFill>
              </a:rPr>
              <a:t>버스별 예약관리</a:t>
            </a:r>
            <a:r>
              <a:rPr lang="en-US" altLang="ko-KR" sz="1200" b="1" dirty="0">
                <a:solidFill>
                  <a:srgbClr val="EE0000"/>
                </a:solidFill>
              </a:rPr>
              <a:t>(</a:t>
            </a:r>
            <a:r>
              <a:rPr lang="ko-KR" altLang="en-US" sz="1200" b="1" dirty="0">
                <a:solidFill>
                  <a:srgbClr val="EE0000"/>
                </a:solidFill>
              </a:rPr>
              <a:t>긴급</a:t>
            </a:r>
            <a:r>
              <a:rPr lang="en-US" altLang="ko-KR" sz="1200" b="1" dirty="0">
                <a:solidFill>
                  <a:srgbClr val="EE0000"/>
                </a:solidFill>
              </a:rPr>
              <a:t>)</a:t>
            </a:r>
            <a:endParaRPr lang="ko-KR" altLang="en-US" sz="1200" b="1" dirty="0">
              <a:solidFill>
                <a:srgbClr val="EE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E0C965-FBE7-CBF2-F985-E692158BCAB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2026.02.02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51848C6-9803-FA38-3746-D1DD80CA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5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23ADEE92-157E-CE47-6949-458C923F3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005852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현재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고객님들께서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홈페이지로 좌석 선택 건에 대해 노란색으로 표시가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되는게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있고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안되는게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있습니다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B517CB2-288F-962C-119D-572FEB043945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561F376-B7DF-6668-E4A8-333DE98E2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17" y="2580238"/>
            <a:ext cx="5358279" cy="42487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897287F-D9DE-EB59-2041-D1DC68076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18" y="904178"/>
            <a:ext cx="5358279" cy="1553033"/>
          </a:xfrm>
          <a:prstGeom prst="rect">
            <a:avLst/>
          </a:prstGeom>
        </p:spPr>
      </p:pic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F86C6609-8C69-16D0-629A-C9CC6E4CF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88429"/>
              </p:ext>
            </p:extLst>
          </p:nvPr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작업 결과</a:t>
                      </a:r>
                      <a:endParaRPr lang="ko-KR" altLang="en-US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</a:rPr>
                        <a:t>1. </a:t>
                      </a:r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1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282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5E683-F71D-1D09-1372-55B3D1FD0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09A7CB-49DB-B0CC-C89E-B2E4997A4894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>
                <a:solidFill>
                  <a:srgbClr val="EE0000"/>
                </a:solidFill>
              </a:rPr>
              <a:t>버스좌석관리</a:t>
            </a:r>
            <a:r>
              <a:rPr lang="en-US" altLang="ko-KR" sz="1200" b="1" dirty="0">
                <a:solidFill>
                  <a:srgbClr val="EE0000"/>
                </a:solidFill>
              </a:rPr>
              <a:t>-</a:t>
            </a:r>
            <a:r>
              <a:rPr lang="ko-KR" altLang="en-US" sz="1200" b="1" dirty="0">
                <a:solidFill>
                  <a:srgbClr val="EE0000"/>
                </a:solidFill>
              </a:rPr>
              <a:t>버스별 예약관리</a:t>
            </a:r>
            <a:r>
              <a:rPr lang="en-US" altLang="ko-KR" sz="1200" b="1" dirty="0">
                <a:solidFill>
                  <a:srgbClr val="EE0000"/>
                </a:solidFill>
              </a:rPr>
              <a:t>(</a:t>
            </a:r>
            <a:r>
              <a:rPr lang="ko-KR" altLang="en-US" sz="1200" b="1" dirty="0">
                <a:solidFill>
                  <a:srgbClr val="EE0000"/>
                </a:solidFill>
              </a:rPr>
              <a:t>긴급</a:t>
            </a:r>
            <a:r>
              <a:rPr lang="en-US" altLang="ko-KR" sz="1200" b="1" dirty="0">
                <a:solidFill>
                  <a:srgbClr val="EE0000"/>
                </a:solidFill>
              </a:rPr>
              <a:t>)</a:t>
            </a:r>
            <a:endParaRPr lang="ko-KR" altLang="en-US" sz="1200" b="1" dirty="0">
              <a:solidFill>
                <a:srgbClr val="EE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3D7047-28E5-5BCA-BD6A-01A624BA1CA4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2026.02.02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5258B30-DA19-9377-3B5F-045D8072F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6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352BD7E-B0FD-DC9D-EC14-7B774E925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483085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출발일자별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2/3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태백눈축제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개인별 예약현황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2/3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태백눈축제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인원 수가 맞지 않습니다 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E07F373-6D56-294D-FB53-1038FDA8A151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205A3F1-0AA8-20A3-0B1E-5A727838E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3" y="4019738"/>
            <a:ext cx="5561303" cy="251917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460F2E8-FCEC-693F-E2C8-119190288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73" y="1021945"/>
            <a:ext cx="5658804" cy="2889152"/>
          </a:xfrm>
          <a:prstGeom prst="rect">
            <a:avLst/>
          </a:prstGeom>
        </p:spPr>
      </p:pic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F86C6609-8C69-16D0-629A-C9CC6E4CF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017793"/>
              </p:ext>
            </p:extLst>
          </p:nvPr>
        </p:nvGraphicFramePr>
        <p:xfrm>
          <a:off x="6096000" y="5184068"/>
          <a:ext cx="5874327" cy="148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작업 결과</a:t>
                      </a:r>
                      <a:endParaRPr lang="ko-KR" altLang="en-US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</a:rPr>
                        <a:t>인원수 맞습니다</a:t>
                      </a:r>
                      <a:r>
                        <a:rPr lang="en-US" altLang="ko-KR" sz="1100" b="1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100" b="1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</a:rPr>
                        <a:t>혹시 개인별예약현황의 목록 개수를 </a:t>
                      </a:r>
                      <a:r>
                        <a:rPr lang="ko-KR" altLang="en-US" sz="1100" b="1" dirty="0" err="1" smtClean="0">
                          <a:solidFill>
                            <a:srgbClr val="0070C0"/>
                          </a:solidFill>
                        </a:rPr>
                        <a:t>세셨나요</a:t>
                      </a:r>
                      <a:r>
                        <a:rPr lang="en-US" altLang="ko-KR" sz="1100" b="1" dirty="0" smtClean="0">
                          <a:solidFill>
                            <a:srgbClr val="0070C0"/>
                          </a:solidFill>
                        </a:rPr>
                        <a:t>?</a:t>
                      </a:r>
                      <a:br>
                        <a:rPr lang="en-US" altLang="ko-KR" sz="1100" b="1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</a:rPr>
                        <a:t>총 페이지가 </a:t>
                      </a:r>
                      <a:r>
                        <a:rPr lang="en-US" altLang="ko-KR" sz="11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</a:rPr>
                        <a:t>페이지 까지 있습니다</a:t>
                      </a:r>
                      <a:r>
                        <a:rPr lang="en-US" altLang="ko-KR" sz="1100" b="1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ko-KR" sz="1100" b="1" dirty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2446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E8831-3492-D293-EF15-6F79E2A43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3A4671-B426-28D4-65A1-2644DAFEB136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_</a:t>
            </a:r>
            <a:r>
              <a:rPr lang="ko-KR" altLang="en-US" sz="1200" b="1" dirty="0"/>
              <a:t>예약추가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BDAA27-CA3F-3ADD-C9F9-3EB46F364FF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2026.02.02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14CADD6-6293-881C-81D7-7BBC5173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7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CC884B9-F7DC-F5AD-89C8-130260669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411174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예약추가할때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신규 번호로 예약할 시에 검색 창 안에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신규고객추가하는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버튼이 없습니다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원래 있었는데 없어졌습니다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1FFB77B-76B7-5617-889A-B16B1CC13EC2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7E56E03-038C-8164-2C68-73DF5F125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1704109"/>
            <a:ext cx="5506982" cy="3775726"/>
          </a:xfrm>
          <a:prstGeom prst="rect">
            <a:avLst/>
          </a:prstGeom>
        </p:spPr>
      </p:pic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F86C6609-8C69-16D0-629A-C9CC6E4CF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397847"/>
              </p:ext>
            </p:extLst>
          </p:nvPr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작업 결과</a:t>
                      </a:r>
                      <a:endParaRPr lang="ko-KR" altLang="en-US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</a:rPr>
                        <a:t>1. </a:t>
                      </a:r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1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866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F221F8-A12B-FEF9-6384-6838BFAA5204}"/>
              </a:ext>
            </a:extLst>
          </p:cNvPr>
          <p:cNvSpPr txBox="1"/>
          <p:nvPr/>
        </p:nvSpPr>
        <p:spPr>
          <a:xfrm>
            <a:off x="4725908" y="2659559"/>
            <a:ext cx="4707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/>
              <a:t>오후 확인</a:t>
            </a:r>
          </a:p>
        </p:txBody>
      </p:sp>
    </p:spTree>
    <p:extLst>
      <p:ext uri="{BB962C8B-B14F-4D97-AF65-F5344CB8AC3E}">
        <p14:creationId xmlns:p14="http://schemas.microsoft.com/office/powerpoint/2010/main" val="296047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12551-4270-4FA6-781D-4A2454ABC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54AF82-50F8-F00F-31EE-A1478DC80A45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_</a:t>
            </a:r>
            <a:r>
              <a:rPr lang="ko-KR" altLang="en-US" sz="1200" b="1" dirty="0"/>
              <a:t>예약추가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DF85DF-B1CD-D27C-3F03-026148B9248F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2026.02.02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667A8C-5814-0E79-2BB3-8FD7960D8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9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5B7DDDB-7657-B1E9-1430-FE22848B4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891098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버스별예약관리에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2/4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강화도 일몰 단체 건이 잡히지 않습니다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CA211DC-CA86-3521-7FDA-AE14AB578C8B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05E9616-117E-1D1A-8551-4567D2218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3953488"/>
            <a:ext cx="5588463" cy="226624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0A5B84D-17E7-8A46-D461-2A9C4AC53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42" y="1021945"/>
            <a:ext cx="5588463" cy="3097382"/>
          </a:xfrm>
          <a:prstGeom prst="rect">
            <a:avLst/>
          </a:prstGeom>
        </p:spPr>
      </p:pic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F86C6609-8C69-16D0-629A-C9CC6E4CF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548213"/>
              </p:ext>
            </p:extLst>
          </p:nvPr>
        </p:nvGraphicFramePr>
        <p:xfrm>
          <a:off x="6096000" y="4534852"/>
          <a:ext cx="5874327" cy="1605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작업 결과</a:t>
                      </a:r>
                      <a:endParaRPr lang="ko-KR" altLang="en-US" sz="13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100" b="1" dirty="0" err="1" smtClean="0">
                          <a:solidFill>
                            <a:srgbClr val="0070C0"/>
                          </a:solidFill>
                        </a:rPr>
                        <a:t>버스별</a:t>
                      </a: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100" b="1" dirty="0" err="1" smtClean="0">
                          <a:solidFill>
                            <a:srgbClr val="0070C0"/>
                          </a:solidFill>
                        </a:rPr>
                        <a:t>예약관리에</a:t>
                      </a: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</a:rPr>
                        <a:t> 나오는 </a:t>
                      </a:r>
                      <a:r>
                        <a:rPr lang="ko-KR" altLang="en-US" sz="1100" b="1" dirty="0" err="1" smtClean="0">
                          <a:solidFill>
                            <a:srgbClr val="0070C0"/>
                          </a:solidFill>
                        </a:rPr>
                        <a:t>상품목록은</a:t>
                      </a: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</a:rPr>
                        <a:t> 예약자정보에서 </a:t>
                      </a:r>
                      <a:r>
                        <a:rPr lang="ko-KR" altLang="en-US" sz="1100" b="1" dirty="0" err="1" smtClean="0">
                          <a:solidFill>
                            <a:srgbClr val="0070C0"/>
                          </a:solidFill>
                        </a:rPr>
                        <a:t>버스좌석이</a:t>
                      </a: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</a:rPr>
                        <a:t> 선택된 </a:t>
                      </a:r>
                      <a:r>
                        <a:rPr lang="ko-KR" altLang="en-US" sz="1100" b="1" dirty="0" err="1" smtClean="0">
                          <a:solidFill>
                            <a:srgbClr val="0070C0"/>
                          </a:solidFill>
                        </a:rPr>
                        <a:t>상품목록만</a:t>
                      </a: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en-US" altLang="ko-KR" sz="11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</a:rPr>
                        <a:t>나옵니다</a:t>
                      </a:r>
                      <a:r>
                        <a:rPr lang="en-US" altLang="ko-KR" sz="1100" b="1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100" b="1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altLang="ko-KR" sz="1100" b="1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</a:rPr>
                        <a:t>결론은 </a:t>
                      </a:r>
                      <a:r>
                        <a:rPr lang="en-US" altLang="ko-KR" sz="1100" b="1" dirty="0" smtClean="0">
                          <a:solidFill>
                            <a:srgbClr val="0070C0"/>
                          </a:solidFill>
                        </a:rPr>
                        <a:t>2/4</a:t>
                      </a:r>
                      <a:r>
                        <a:rPr lang="en-US" altLang="ko-KR" sz="11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100" b="1" baseline="0" dirty="0" smtClean="0">
                          <a:solidFill>
                            <a:srgbClr val="0070C0"/>
                          </a:solidFill>
                        </a:rPr>
                        <a:t>강화도 일몰 </a:t>
                      </a:r>
                      <a:r>
                        <a:rPr lang="ko-KR" altLang="en-US" sz="1100" b="1" baseline="0" dirty="0" err="1" smtClean="0">
                          <a:solidFill>
                            <a:srgbClr val="0070C0"/>
                          </a:solidFill>
                        </a:rPr>
                        <a:t>단체건에</a:t>
                      </a:r>
                      <a:r>
                        <a:rPr lang="ko-KR" altLang="en-US" sz="11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100" b="1" baseline="0" dirty="0" err="1" smtClean="0">
                          <a:solidFill>
                            <a:srgbClr val="0070C0"/>
                          </a:solidFill>
                        </a:rPr>
                        <a:t>예약자중</a:t>
                      </a:r>
                      <a:r>
                        <a:rPr lang="ko-KR" altLang="en-US" sz="11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100" b="1" baseline="0" dirty="0" err="1" smtClean="0">
                          <a:solidFill>
                            <a:srgbClr val="0070C0"/>
                          </a:solidFill>
                        </a:rPr>
                        <a:t>버스좌석선택된</a:t>
                      </a:r>
                      <a:r>
                        <a:rPr lang="ko-KR" altLang="en-US" sz="1100" b="1" baseline="0" dirty="0" smtClean="0">
                          <a:solidFill>
                            <a:srgbClr val="0070C0"/>
                          </a:solidFill>
                        </a:rPr>
                        <a:t> 여행자가 </a:t>
                      </a:r>
                      <a:r>
                        <a:rPr lang="en-US" altLang="ko-KR" sz="1100" b="1" baseline="0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r>
                        <a:rPr lang="ko-KR" altLang="en-US" sz="1100" b="1" baseline="0" dirty="0" smtClean="0">
                          <a:solidFill>
                            <a:srgbClr val="0070C0"/>
                          </a:solidFill>
                        </a:rPr>
                        <a:t>명도 없기때문에</a:t>
                      </a:r>
                      <a:r>
                        <a:rPr lang="en-US" altLang="ko-KR" sz="1100" b="1" baseline="0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en-US" altLang="ko-KR" sz="1100" b="1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ko-KR" altLang="en-US" sz="1100" b="1" baseline="0" dirty="0" err="1" smtClean="0">
                          <a:solidFill>
                            <a:srgbClr val="0070C0"/>
                          </a:solidFill>
                        </a:rPr>
                        <a:t>안나오는게</a:t>
                      </a:r>
                      <a:r>
                        <a:rPr lang="ko-KR" altLang="en-US" sz="1100" b="1" baseline="0" dirty="0" smtClean="0">
                          <a:solidFill>
                            <a:srgbClr val="0070C0"/>
                          </a:solidFill>
                        </a:rPr>
                        <a:t> 맞습니다</a:t>
                      </a:r>
                      <a:r>
                        <a:rPr lang="en-US" altLang="ko-KR" sz="1100" b="1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ko-KR" sz="11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33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5456</TotalTime>
  <Words>356</Words>
  <Application>Microsoft Office PowerPoint</Application>
  <PresentationFormat>와이드스크린</PresentationFormat>
  <Paragraphs>99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5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251</cp:revision>
  <dcterms:created xsi:type="dcterms:W3CDTF">2025-11-14T06:29:01Z</dcterms:created>
  <dcterms:modified xsi:type="dcterms:W3CDTF">2026-02-02T11:21:43Z</dcterms:modified>
</cp:coreProperties>
</file>