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6" r:id="rId2"/>
    <p:sldId id="394" r:id="rId3"/>
    <p:sldId id="404" r:id="rId4"/>
    <p:sldId id="402" r:id="rId5"/>
    <p:sldId id="396" r:id="rId6"/>
    <p:sldId id="397" r:id="rId7"/>
    <p:sldId id="406" r:id="rId8"/>
    <p:sldId id="405" r:id="rId9"/>
    <p:sldId id="407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AFE"/>
    <a:srgbClr val="F06C92"/>
    <a:srgbClr val="0294EE"/>
    <a:srgbClr val="FE7826"/>
    <a:srgbClr val="F5B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2-01T10:40:48.1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14E6-3289-A907-C0D2-7D417F43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C8D014-1452-3263-BD30-1E1ECB6FB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3E10AD-B477-A01B-C2EE-C9F6C9ADD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876B1-E208-8C08-6F7B-0D8C9EC57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5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D97D8-7781-B538-47FF-12B936F35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D0530BC-9C7D-D29C-D4C7-9F8A5640A8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406C61-02ED-1B8E-EB9B-CF8C95974B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AAE1F2-6C80-3E37-FD7E-1E0C31849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25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14E6-3289-A907-C0D2-7D417F43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8C8D014-1452-3263-BD30-1E1ECB6FB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3E10AD-B477-A01B-C2EE-C9F6C9ADD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876B1-E208-8C08-6F7B-0D8C9EC576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655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2734D-4F10-B7D7-F2E1-36729C0E1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4096FA6-7BF2-FFBF-1DB7-F57E6E80C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4B87020-A268-AA11-EF0E-EBE76708B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BE933C-CB98-D2ED-35FE-B3341666B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77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55FF5-D923-1B0D-3ACF-DF5C92ACA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C9A896F-2816-2E0B-7DFB-2949C7F1B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ECE6E5F-E0AE-F25F-9798-8959868EC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619BF75-8488-C04E-318E-F058098C8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4827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2734D-4F10-B7D7-F2E1-36729C0E1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4096FA6-7BF2-FFBF-1DB7-F57E6E80C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4B87020-A268-AA11-EF0E-EBE76708B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BE933C-CB98-D2ED-35FE-B3341666BD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77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2026-02-06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6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(2026.2.2)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600" dirty="0"/>
              <a:t>0.3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48812" y="4891828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2026.2.2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김태진</a:t>
            </a: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7A840-4A17-5419-26F6-1DB24124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46FC36-9E19-6FC1-2B50-9AAD830341B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16772-E0C5-BD8A-9DAE-9E010B578CF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출발일별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8D1430-424F-44B9-74E2-BCE938EB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BEF0D-233B-191E-6EB1-FB19935FE24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579E547-CB14-3478-DC2D-0BE8397F0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733491"/>
              </p:ext>
            </p:extLst>
          </p:nvPr>
        </p:nvGraphicFramePr>
        <p:xfrm>
          <a:off x="8610601" y="1087848"/>
          <a:ext cx="3553692" cy="483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692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09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23157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[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리무진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온천호텔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.5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식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]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성지혜윰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윈터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클래식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박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일 미식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×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온천 치유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트립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출발일자에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개 상품이 나옵니다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상품코드 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 2025111806576005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232D44E-57D9-69EE-0DDB-39048CDFE2C7}"/>
              </a:ext>
            </a:extLst>
          </p:cNvPr>
          <p:cNvSpPr txBox="1"/>
          <p:nvPr/>
        </p:nvSpPr>
        <p:spPr>
          <a:xfrm>
            <a:off x="-1" y="843155"/>
            <a:ext cx="10233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http://erp.romancetour.co.kr/niabbs5/erp.php?inc=menu040%2Fsub4-3&amp;tour_sday=2026-02-28&amp;tour_eday=2026-02-28&amp;keyfield=yeyag_phone&amp;keyword=</a:t>
            </a:r>
            <a:endParaRPr lang="ko-KR" altLang="en-US" sz="1050" dirty="0"/>
          </a:p>
        </p:txBody>
      </p:sp>
      <p:pic>
        <p:nvPicPr>
          <p:cNvPr id="7" name="그림 6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275B585-71BF-E5EF-5A4C-730C5DD0F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105"/>
            <a:ext cx="12192000" cy="158863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6AD0C71A-DB98-F9F8-D2BA-B2E41B567441}"/>
              </a:ext>
            </a:extLst>
          </p:cNvPr>
          <p:cNvSpPr/>
          <p:nvPr/>
        </p:nvSpPr>
        <p:spPr>
          <a:xfrm>
            <a:off x="474204" y="3895463"/>
            <a:ext cx="2650833" cy="7669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E74DB290-74AB-0BE0-06CB-1907A8F3C931}"/>
              </a:ext>
            </a:extLst>
          </p:cNvPr>
          <p:cNvCxnSpPr>
            <a:cxnSpLocks/>
          </p:cNvCxnSpPr>
          <p:nvPr/>
        </p:nvCxnSpPr>
        <p:spPr>
          <a:xfrm flipV="1">
            <a:off x="3125037" y="2408850"/>
            <a:ext cx="5637126" cy="18616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8904303" y="3071674"/>
            <a:ext cx="1695635" cy="355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처리완료</a:t>
            </a:r>
            <a:r>
              <a:rPr lang="en-US" altLang="ko-KR" sz="1200" dirty="0"/>
              <a:t>(26.02.05)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8918156" y="3458658"/>
            <a:ext cx="3173230" cy="5895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err="1">
                <a:solidFill>
                  <a:schemeClr val="tx1"/>
                </a:solidFill>
              </a:rPr>
              <a:t>예약건중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이옥순님이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</a:rPr>
              <a:t>1</a:t>
            </a:r>
            <a:r>
              <a:rPr lang="ko-KR" altLang="en-US" sz="1200" b="1" dirty="0">
                <a:solidFill>
                  <a:schemeClr val="tx1"/>
                </a:solidFill>
              </a:rPr>
              <a:t>월</a:t>
            </a:r>
            <a:r>
              <a:rPr lang="en-US" altLang="ko-KR" sz="1200" b="1" dirty="0">
                <a:solidFill>
                  <a:schemeClr val="tx1"/>
                </a:solidFill>
              </a:rPr>
              <a:t>31</a:t>
            </a:r>
            <a:r>
              <a:rPr lang="ko-KR" altLang="en-US" sz="1200" b="1" dirty="0">
                <a:solidFill>
                  <a:schemeClr val="tx1"/>
                </a:solidFill>
              </a:rPr>
              <a:t>일에 예약함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r>
              <a:rPr lang="ko-KR" altLang="en-US" sz="1200" b="1" dirty="0" err="1">
                <a:solidFill>
                  <a:schemeClr val="tx1"/>
                </a:solidFill>
              </a:rPr>
              <a:t>해당부분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수정전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예약건으로</a:t>
            </a:r>
            <a:r>
              <a:rPr lang="ko-KR" altLang="en-US" sz="1200" b="1" dirty="0">
                <a:solidFill>
                  <a:schemeClr val="tx1"/>
                </a:solidFill>
              </a:rPr>
              <a:t> 인한 오류임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302934-4D56-7854-AD1E-393BF6F5EFA6}"/>
              </a:ext>
            </a:extLst>
          </p:cNvPr>
          <p:cNvSpPr txBox="1"/>
          <p:nvPr/>
        </p:nvSpPr>
        <p:spPr>
          <a:xfrm>
            <a:off x="11074399" y="5257831"/>
            <a:ext cx="801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192992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B701D-E8FD-9CFD-5207-2D6E6BC79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폰트, 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E70E428-1545-D0C5-4857-3C5991280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9" y="1836682"/>
            <a:ext cx="8030696" cy="2400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543C75-B0CB-3314-E362-1C24389F295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74BBE-4501-98F9-1320-68AF6FE0272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환불대기현황</a:t>
            </a:r>
            <a:endParaRPr lang="ko-KR" altLang="en-US" sz="14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EE93723-DB15-80C9-8544-04026E45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CB2A868-1A34-3E97-370A-9A8C1B0B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7255"/>
              </p:ext>
            </p:extLst>
          </p:nvPr>
        </p:nvGraphicFramePr>
        <p:xfrm>
          <a:off x="17314" y="4976927"/>
          <a:ext cx="10595268" cy="1797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526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08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388356">
                <a:tc>
                  <a:txBody>
                    <a:bodyPr/>
                    <a:lstStyle/>
                    <a:p>
                      <a:pPr marL="228600" indent="-228600" latinLnBrk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예약관리 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&gt; </a:t>
                      </a: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환불대기현황 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- </a:t>
                      </a: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여행상품명 클릭이 안됨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 (</a:t>
                      </a: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기존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ERP</a:t>
                      </a:r>
                      <a:r>
                        <a:rPr lang="ko-KR" altLang="en-US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에서는 클릭이 되었음</a:t>
                      </a:r>
                      <a:r>
                        <a:rPr lang="en-US" altLang="ko-KR" sz="14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63C42DC-3DCF-C48B-DCA1-22F6EEBE212E}"/>
              </a:ext>
            </a:extLst>
          </p:cNvPr>
          <p:cNvSpPr txBox="1"/>
          <p:nvPr/>
        </p:nvSpPr>
        <p:spPr>
          <a:xfrm>
            <a:off x="0" y="843155"/>
            <a:ext cx="92056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/>
              <a:t>http://erp.romancetour.co.kr/niabbs5/erp.php?inc=menu040/sub4_return_waiting</a:t>
            </a:r>
            <a:endParaRPr lang="ko-KR" altLang="en-US" sz="105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3DE3198-9FB2-6EBE-B7DA-91E29FFB53E6}"/>
              </a:ext>
            </a:extLst>
          </p:cNvPr>
          <p:cNvSpPr/>
          <p:nvPr/>
        </p:nvSpPr>
        <p:spPr>
          <a:xfrm>
            <a:off x="3756791" y="3297219"/>
            <a:ext cx="4101020" cy="5438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92A8FB4-439A-5E9A-4508-B91E02A1EC69}"/>
              </a:ext>
            </a:extLst>
          </p:cNvPr>
          <p:cNvCxnSpPr>
            <a:cxnSpLocks/>
          </p:cNvCxnSpPr>
          <p:nvPr/>
        </p:nvCxnSpPr>
        <p:spPr>
          <a:xfrm flipH="1">
            <a:off x="3607358" y="3841052"/>
            <a:ext cx="2080009" cy="15857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05F747-B0E0-737A-2BA5-50BA3FFAAE4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408373" y="5817059"/>
            <a:ext cx="1695635" cy="355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처리완료</a:t>
            </a:r>
            <a:r>
              <a:rPr lang="en-US" altLang="ko-KR" sz="1200" dirty="0"/>
              <a:t>(26.02.05)</a:t>
            </a:r>
            <a:endParaRPr lang="ko-KR" alt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76E84-D93C-691A-86D0-5D824E9FB9BB}"/>
              </a:ext>
            </a:extLst>
          </p:cNvPr>
          <p:cNvSpPr txBox="1"/>
          <p:nvPr/>
        </p:nvSpPr>
        <p:spPr>
          <a:xfrm>
            <a:off x="2104008" y="5895167"/>
            <a:ext cx="801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252317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7A840-4A17-5419-26F6-1DB24124A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11401AA-1BDD-194A-991F-5766C664F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1005"/>
            <a:ext cx="9297455" cy="4580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46FC36-9E19-6FC1-2B50-9AAD830341B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</a:rPr>
              <a:t>예약관리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개인별현황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16772-E0C5-BD8A-9DAE-9E010B578CF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 예약현황 </a:t>
            </a:r>
            <a:r>
              <a:rPr lang="en-US" altLang="ko-KR" sz="1200" b="1" dirty="0"/>
              <a:t>/ </a:t>
            </a:r>
            <a:r>
              <a:rPr lang="ko-KR" altLang="en-US" sz="1200" b="1" dirty="0"/>
              <a:t>검색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58D1430-424F-44B9-74E2-BCE938EB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579E547-CB14-3478-DC2D-0BE8397F0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113194"/>
              </p:ext>
            </p:extLst>
          </p:nvPr>
        </p:nvGraphicFramePr>
        <p:xfrm>
          <a:off x="7869382" y="852391"/>
          <a:ext cx="4259263" cy="466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263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2940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핸드폰번호를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/>
                      </a:r>
                      <a:b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010-5227-4414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라고 검색하면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안나옵니다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010-5227-4414, 01052274414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둘다</a:t>
                      </a:r>
                      <a:endParaRPr lang="en-US" altLang="ko-KR" sz="1200" b="1" u="none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검색하면 나오게 해주세요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2D966D0-49B0-4F30-E876-F81CD1B788B6}"/>
              </a:ext>
            </a:extLst>
          </p:cNvPr>
          <p:cNvSpPr txBox="1"/>
          <p:nvPr/>
        </p:nvSpPr>
        <p:spPr>
          <a:xfrm>
            <a:off x="381000" y="913247"/>
            <a:ext cx="6100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http://erp.romancetour.co.kr/niabbs5/erp.php?inc=menu040/sub4</a:t>
            </a:r>
            <a:endParaRPr lang="ko-KR" altLang="en-US" sz="1200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022EF46-1A8B-DFCC-AA20-189F36AD8F5E}"/>
              </a:ext>
            </a:extLst>
          </p:cNvPr>
          <p:cNvCxnSpPr>
            <a:cxnSpLocks/>
          </p:cNvCxnSpPr>
          <p:nvPr/>
        </p:nvCxnSpPr>
        <p:spPr>
          <a:xfrm flipH="1">
            <a:off x="6240026" y="4882538"/>
            <a:ext cx="241592" cy="12703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7D1A09A-EDF7-0091-653E-7FDDC281FAC0}"/>
              </a:ext>
            </a:extLst>
          </p:cNvPr>
          <p:cNvSpPr/>
          <p:nvPr/>
        </p:nvSpPr>
        <p:spPr>
          <a:xfrm>
            <a:off x="5496447" y="4338705"/>
            <a:ext cx="2035881" cy="5438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5662C6-2418-76B2-30C3-1B8ACBA95C8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9837401" y="2414727"/>
            <a:ext cx="1695635" cy="355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처리완료</a:t>
            </a:r>
            <a:r>
              <a:rPr lang="en-US" altLang="ko-KR" sz="1200" dirty="0"/>
              <a:t>(26.02.05)</a:t>
            </a:r>
            <a:endParaRPr lang="ko-KR" alt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4EDAB7-123F-DF53-5E32-E014CBCF70C5}"/>
              </a:ext>
            </a:extLst>
          </p:cNvPr>
          <p:cNvSpPr txBox="1"/>
          <p:nvPr/>
        </p:nvSpPr>
        <p:spPr>
          <a:xfrm>
            <a:off x="11132115" y="2840303"/>
            <a:ext cx="801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64486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7BFDB-0A83-3570-9D9C-14836116C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BCB880-027E-B713-6DCB-2D0C10B09AB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802E53A-97DF-A470-44B7-B784F64F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잉크 23">
                <a:extLst>
                  <a:ext uri="{FF2B5EF4-FFF2-40B4-BE49-F238E27FC236}">
                    <a16:creationId xmlns:a16="http://schemas.microsoft.com/office/drawing/2014/main" id="{5C5C391B-D3AF-6C3C-FFA6-77E0F1B72FBD}"/>
                  </a:ext>
                </a:extLst>
              </p14:cNvPr>
              <p14:cNvContentPartPr/>
              <p14:nvPr/>
            </p14:nvContentPartPr>
            <p14:xfrm>
              <a:off x="10796745" y="1513268"/>
              <a:ext cx="45719" cy="360"/>
            </p14:xfrm>
          </p:contentPart>
        </mc:Choice>
        <mc:Fallback xmlns="">
          <p:pic>
            <p:nvPicPr>
              <p:cNvPr id="24" name="잉크 23">
                <a:extLst>
                  <a:ext uri="{FF2B5EF4-FFF2-40B4-BE49-F238E27FC236}">
                    <a16:creationId xmlns:a16="http://schemas.microsoft.com/office/drawing/2014/main" id="{5C5C391B-D3AF-6C3C-FFA6-77E0F1B72F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8895" y="1405268"/>
                <a:ext cx="137157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F9A22AA-ABD5-0D39-5349-FD8F61A98A8D}"/>
              </a:ext>
            </a:extLst>
          </p:cNvPr>
          <p:cNvSpPr txBox="1"/>
          <p:nvPr/>
        </p:nvSpPr>
        <p:spPr>
          <a:xfrm>
            <a:off x="7494154" y="3735093"/>
            <a:ext cx="4181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400" dirty="0"/>
              <a:t>예약관리에서 조회 했을 때 환불계좌가 적혀 있는데 예약조회에 들어갔을 때 홍길동으로 나 와있음</a:t>
            </a:r>
          </a:p>
        </p:txBody>
      </p:sp>
      <p:pic>
        <p:nvPicPr>
          <p:cNvPr id="10" name="그림 9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0C897A-95B0-A5A9-5414-4D20ACDB4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93" y="3225963"/>
            <a:ext cx="5605408" cy="3422236"/>
          </a:xfrm>
          <a:prstGeom prst="rect">
            <a:avLst/>
          </a:prstGeom>
        </p:spPr>
      </p:pic>
      <p:pic>
        <p:nvPicPr>
          <p:cNvPr id="12" name="그림 11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296D54B-7B9D-0952-49C9-D55A0CC5A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5" y="1756492"/>
            <a:ext cx="8431034" cy="133010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5A62699-F682-8B4E-2030-E30D9D7A7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614" y="763136"/>
            <a:ext cx="8431034" cy="747399"/>
          </a:xfrm>
          <a:prstGeom prst="rect">
            <a:avLst/>
          </a:prstGeom>
        </p:spPr>
      </p:pic>
      <p:sp>
        <p:nvSpPr>
          <p:cNvPr id="15" name="원형: 비어 있음 14">
            <a:extLst>
              <a:ext uri="{FF2B5EF4-FFF2-40B4-BE49-F238E27FC236}">
                <a16:creationId xmlns:a16="http://schemas.microsoft.com/office/drawing/2014/main" id="{EF08614C-7E41-6994-6E4E-AA2641EFA635}"/>
              </a:ext>
            </a:extLst>
          </p:cNvPr>
          <p:cNvSpPr/>
          <p:nvPr/>
        </p:nvSpPr>
        <p:spPr>
          <a:xfrm>
            <a:off x="1008180" y="1588479"/>
            <a:ext cx="4599708" cy="1559540"/>
          </a:xfrm>
          <a:prstGeom prst="donut">
            <a:avLst>
              <a:gd name="adj" fmla="val 66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원형: 비어 있음 15">
            <a:extLst>
              <a:ext uri="{FF2B5EF4-FFF2-40B4-BE49-F238E27FC236}">
                <a16:creationId xmlns:a16="http://schemas.microsoft.com/office/drawing/2014/main" id="{D4980EC2-B4B7-13D3-6B5B-B9BF57A9CBA5}"/>
              </a:ext>
            </a:extLst>
          </p:cNvPr>
          <p:cNvSpPr/>
          <p:nvPr/>
        </p:nvSpPr>
        <p:spPr>
          <a:xfrm>
            <a:off x="150614" y="4724225"/>
            <a:ext cx="4014986" cy="1370639"/>
          </a:xfrm>
          <a:prstGeom prst="donut">
            <a:avLst>
              <a:gd name="adj" fmla="val 66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원형: 비어 있음 17">
            <a:extLst>
              <a:ext uri="{FF2B5EF4-FFF2-40B4-BE49-F238E27FC236}">
                <a16:creationId xmlns:a16="http://schemas.microsoft.com/office/drawing/2014/main" id="{2AE0FAB4-D85B-29E5-0418-485A12FFBC98}"/>
              </a:ext>
            </a:extLst>
          </p:cNvPr>
          <p:cNvSpPr/>
          <p:nvPr/>
        </p:nvSpPr>
        <p:spPr>
          <a:xfrm>
            <a:off x="2410576" y="839279"/>
            <a:ext cx="2098441" cy="665193"/>
          </a:xfrm>
          <a:prstGeom prst="donut">
            <a:avLst>
              <a:gd name="adj" fmla="val 66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75938C-0210-CEFE-9C0B-6D0531365697}"/>
              </a:ext>
            </a:extLst>
          </p:cNvPr>
          <p:cNvSpPr txBox="1"/>
          <p:nvPr/>
        </p:nvSpPr>
        <p:spPr>
          <a:xfrm>
            <a:off x="3732862" y="607446"/>
            <a:ext cx="1266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정상조회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989EAA-5654-59D9-40DD-FF7E9DA2518C}"/>
              </a:ext>
            </a:extLst>
          </p:cNvPr>
          <p:cNvSpPr txBox="1"/>
          <p:nvPr/>
        </p:nvSpPr>
        <p:spPr>
          <a:xfrm>
            <a:off x="3802134" y="5710944"/>
            <a:ext cx="1656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/>
              <a:t>계좌조회 안됨</a:t>
            </a:r>
            <a:endParaRPr lang="ko-KR" altLang="en-US" sz="1400" dirty="0"/>
          </a:p>
        </p:txBody>
      </p:sp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335B320D-2330-71B3-E4FC-110E1477BF99}"/>
              </a:ext>
            </a:extLst>
          </p:cNvPr>
          <p:cNvSpPr/>
          <p:nvPr/>
        </p:nvSpPr>
        <p:spPr>
          <a:xfrm rot="2606164">
            <a:off x="5943599" y="357815"/>
            <a:ext cx="304800" cy="5596932"/>
          </a:xfrm>
          <a:prstGeom prst="downArrow">
            <a:avLst>
              <a:gd name="adj1" fmla="val 50000"/>
              <a:gd name="adj2" fmla="val 9242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0114-9F97-2870-0010-F2302B95B39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 예약현황 </a:t>
            </a:r>
            <a:r>
              <a:rPr lang="en-US" altLang="ko-KR" sz="1200" b="1" dirty="0"/>
              <a:t>/ </a:t>
            </a:r>
            <a:endParaRPr lang="ko-KR" altLang="en-US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F3516-50D7-C387-19D2-53374C6A4DC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17" name="직사각형 16"/>
          <p:cNvSpPr/>
          <p:nvPr/>
        </p:nvSpPr>
        <p:spPr>
          <a:xfrm>
            <a:off x="9315585" y="4466799"/>
            <a:ext cx="1695635" cy="355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처리완료</a:t>
            </a:r>
            <a:r>
              <a:rPr lang="en-US" altLang="ko-KR" sz="1200" dirty="0"/>
              <a:t>(26.02.05)</a:t>
            </a:r>
            <a:endParaRPr lang="ko-KR" alt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D721A-6F0D-A9D3-5B2E-DBF0A9B8B5FC}"/>
              </a:ext>
            </a:extLst>
          </p:cNvPr>
          <p:cNvSpPr txBox="1"/>
          <p:nvPr/>
        </p:nvSpPr>
        <p:spPr>
          <a:xfrm>
            <a:off x="10441543" y="4983753"/>
            <a:ext cx="801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42755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A9C61-3C73-2E59-ACBC-C3435CFE9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EA1787-E551-99ED-1C16-03680BE670A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C0FB31A-C8DA-C873-63DD-C3F5F8AF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B940EA4-F2C6-7314-B755-236813379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447235"/>
              </p:ext>
            </p:extLst>
          </p:nvPr>
        </p:nvGraphicFramePr>
        <p:xfrm>
          <a:off x="7869382" y="852391"/>
          <a:ext cx="4259263" cy="466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263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7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endParaRPr lang="ko-KR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2940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G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마켓자동으로 들어온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예약취소건에서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결제완료라고 결제상태가 뜨는데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정산에서 판매채널에 같이 합산되고 </a:t>
                      </a:r>
                      <a:r>
                        <a:rPr lang="ko-KR" altLang="en-US" sz="1200" b="1" u="none" dirty="0" err="1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있는게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아닌가요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?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(</a:t>
                      </a:r>
                      <a:r>
                        <a:rPr lang="ko-KR" altLang="en-US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정산부분에서 합산여부 확인해주시고</a:t>
                      </a: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456FB5B-221F-0DEF-CA45-EB78F5092CB9}"/>
              </a:ext>
            </a:extLst>
          </p:cNvPr>
          <p:cNvSpPr txBox="1"/>
          <p:nvPr/>
        </p:nvSpPr>
        <p:spPr>
          <a:xfrm>
            <a:off x="214746" y="571162"/>
            <a:ext cx="6100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/>
              <a:t>http://erp.elegancetour.co.kr/rankuplogv20/rankuplog_time.html</a:t>
            </a:r>
            <a:endParaRPr lang="ko-KR" altLang="en-US" sz="12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E3F1530-F999-565D-796C-21A531F7B48D}"/>
              </a:ext>
            </a:extLst>
          </p:cNvPr>
          <p:cNvSpPr/>
          <p:nvPr/>
        </p:nvSpPr>
        <p:spPr>
          <a:xfrm>
            <a:off x="2392218" y="2976215"/>
            <a:ext cx="960582" cy="4527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5" name="그림 4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417565A-8DBD-9CB8-3448-69B9F2DAA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1073"/>
            <a:ext cx="8320559" cy="4218806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D0122D39-9E28-3BEB-B5FC-6ADA810EBBE6}"/>
              </a:ext>
            </a:extLst>
          </p:cNvPr>
          <p:cNvCxnSpPr>
            <a:cxnSpLocks/>
          </p:cNvCxnSpPr>
          <p:nvPr/>
        </p:nvCxnSpPr>
        <p:spPr>
          <a:xfrm flipH="1">
            <a:off x="1834323" y="1985818"/>
            <a:ext cx="6219786" cy="40173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7185C67-3EF7-6B0F-6D97-223EA0B2B19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3355470-8291-2F71-C35B-948F279AF44E}"/>
              </a:ext>
            </a:extLst>
          </p:cNvPr>
          <p:cNvSpPr/>
          <p:nvPr/>
        </p:nvSpPr>
        <p:spPr>
          <a:xfrm>
            <a:off x="3546764" y="4017817"/>
            <a:ext cx="884559" cy="5541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BBDD89A-D5AD-71C1-E0B9-C62CDEA636F2}"/>
              </a:ext>
            </a:extLst>
          </p:cNvPr>
          <p:cNvSpPr/>
          <p:nvPr/>
        </p:nvSpPr>
        <p:spPr>
          <a:xfrm>
            <a:off x="1159165" y="5380182"/>
            <a:ext cx="675158" cy="1233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504762" y="2510149"/>
            <a:ext cx="3173230" cy="12007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>
                <a:solidFill>
                  <a:schemeClr val="tx1"/>
                </a:solidFill>
              </a:rPr>
              <a:t>합산됩니다</a:t>
            </a:r>
            <a:r>
              <a:rPr lang="en-US" altLang="ko-KR" sz="1200" b="1" dirty="0">
                <a:solidFill>
                  <a:schemeClr val="tx1"/>
                </a:solidFill>
              </a:rPr>
              <a:t>.</a:t>
            </a:r>
          </a:p>
          <a:p>
            <a:endParaRPr lang="en-US" altLang="ko-KR" sz="1200" b="1" dirty="0">
              <a:solidFill>
                <a:schemeClr val="tx1"/>
              </a:solidFill>
            </a:endParaRPr>
          </a:p>
          <a:p>
            <a:r>
              <a:rPr lang="ko-KR" altLang="en-US" sz="1200" b="1" dirty="0">
                <a:solidFill>
                  <a:schemeClr val="tx1"/>
                </a:solidFill>
              </a:rPr>
              <a:t>직접 </a:t>
            </a:r>
            <a:r>
              <a:rPr lang="ko-KR" altLang="en-US" sz="1200" b="1" dirty="0" err="1">
                <a:solidFill>
                  <a:schemeClr val="tx1"/>
                </a:solidFill>
              </a:rPr>
              <a:t>투어정산서</a:t>
            </a:r>
            <a:r>
              <a:rPr lang="ko-KR" altLang="en-US" sz="1200" b="1" dirty="0">
                <a:solidFill>
                  <a:schemeClr val="tx1"/>
                </a:solidFill>
              </a:rPr>
              <a:t> 페이지가 가서 확인하시면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r>
              <a:rPr lang="ko-KR" altLang="en-US" sz="1200" b="1" dirty="0">
                <a:solidFill>
                  <a:schemeClr val="tx1"/>
                </a:solidFill>
              </a:rPr>
              <a:t>됩니다</a:t>
            </a:r>
            <a:r>
              <a:rPr lang="en-US" altLang="ko-KR" sz="1200" b="1" dirty="0">
                <a:solidFill>
                  <a:schemeClr val="tx1"/>
                </a:solidFill>
              </a:rPr>
              <a:t>.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72E85-3911-C164-D99C-7FCEFFD937CA}"/>
              </a:ext>
            </a:extLst>
          </p:cNvPr>
          <p:cNvSpPr txBox="1"/>
          <p:nvPr/>
        </p:nvSpPr>
        <p:spPr>
          <a:xfrm>
            <a:off x="11091247" y="3916926"/>
            <a:ext cx="801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77428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7BFDB-0A83-3570-9D9C-14836116C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899509B-3CE0-DC22-B617-5551374F7B1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 예약현황 </a:t>
            </a:r>
            <a:r>
              <a:rPr lang="en-US" altLang="ko-KR" sz="1200" b="1" dirty="0"/>
              <a:t>/ </a:t>
            </a:r>
            <a:endParaRPr lang="ko-KR" altLang="en-US" sz="1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CB880-027E-B713-6DCB-2D0C10B09ABD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SNS</a:t>
            </a:r>
            <a:r>
              <a:rPr lang="ko-KR" altLang="en-US" b="1" dirty="0">
                <a:solidFill>
                  <a:schemeClr val="bg1"/>
                </a:solidFill>
              </a:rPr>
              <a:t>문자 </a:t>
            </a:r>
            <a:r>
              <a:rPr lang="ko-KR" altLang="en-US" b="1" dirty="0" err="1">
                <a:solidFill>
                  <a:schemeClr val="bg1"/>
                </a:solidFill>
              </a:rPr>
              <a:t>팝업창</a:t>
            </a:r>
            <a:r>
              <a:rPr lang="ko-KR" altLang="en-US" b="1" dirty="0">
                <a:solidFill>
                  <a:schemeClr val="bg1"/>
                </a:solidFill>
              </a:rPr>
              <a:t> 오류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802E53A-97DF-A470-44B7-B784F64F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9A22AA-ABD5-0D39-5349-FD8F61A98A8D}"/>
              </a:ext>
            </a:extLst>
          </p:cNvPr>
          <p:cNvSpPr txBox="1"/>
          <p:nvPr/>
        </p:nvSpPr>
        <p:spPr>
          <a:xfrm>
            <a:off x="6820988" y="1863725"/>
            <a:ext cx="4181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고객에게 특정문자</a:t>
            </a:r>
            <a:r>
              <a:rPr lang="en-US" altLang="ko-KR" sz="1400" dirty="0"/>
              <a:t>(</a:t>
            </a:r>
            <a:r>
              <a:rPr lang="ko-KR" altLang="en-US" sz="1400" dirty="0"/>
              <a:t>밑에 부재중내용 적용시</a:t>
            </a:r>
            <a:r>
              <a:rPr lang="en-US" altLang="ko-KR" sz="1400" dirty="0"/>
              <a:t>)</a:t>
            </a:r>
            <a:r>
              <a:rPr lang="ko-KR" altLang="en-US" sz="1400" dirty="0"/>
              <a:t>를 보낼 때 </a:t>
            </a:r>
            <a:r>
              <a:rPr lang="en-US" altLang="ko-KR" sz="1400" dirty="0"/>
              <a:t>insert </a:t>
            </a:r>
            <a:r>
              <a:rPr lang="ko-KR" altLang="en-US" sz="1400" dirty="0"/>
              <a:t>쿼리가 잘못되었다고 오류내용이 표시됨</a:t>
            </a:r>
          </a:p>
        </p:txBody>
      </p:sp>
      <p:pic>
        <p:nvPicPr>
          <p:cNvPr id="5" name="그림 4" descr="텍스트, 전자제품, 스크린샷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3FBC7CE-190F-3B99-BD14-B69A0F8B6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85" y="1770916"/>
            <a:ext cx="6262255" cy="4873067"/>
          </a:xfrm>
          <a:prstGeom prst="rect">
            <a:avLst/>
          </a:prstGeom>
        </p:spPr>
      </p:pic>
      <p:pic>
        <p:nvPicPr>
          <p:cNvPr id="6" name="그림 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1977BB1-B6C9-7459-A9F2-EC9CFFAF0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70" y="2910157"/>
            <a:ext cx="2543530" cy="322942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94CDDC2E-A359-9DF3-3523-34EC69A26D7B}"/>
              </a:ext>
            </a:extLst>
          </p:cNvPr>
          <p:cNvSpPr/>
          <p:nvPr/>
        </p:nvSpPr>
        <p:spPr>
          <a:xfrm>
            <a:off x="7540270" y="2813120"/>
            <a:ext cx="2743200" cy="36615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D828438-4F3B-4F92-F595-ED4D4BBEABEF}"/>
              </a:ext>
            </a:extLst>
          </p:cNvPr>
          <p:cNvSpPr/>
          <p:nvPr/>
        </p:nvSpPr>
        <p:spPr>
          <a:xfrm>
            <a:off x="438729" y="1985861"/>
            <a:ext cx="1981198" cy="27616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46D8CCDA-19F8-DF52-0781-BFA8CD1F24A6}"/>
              </a:ext>
            </a:extLst>
          </p:cNvPr>
          <p:cNvCxnSpPr>
            <a:cxnSpLocks/>
          </p:cNvCxnSpPr>
          <p:nvPr/>
        </p:nvCxnSpPr>
        <p:spPr>
          <a:xfrm flipH="1" flipV="1">
            <a:off x="2419927" y="3546764"/>
            <a:ext cx="5120343" cy="4710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8231354-844A-3B75-E007-30682AE6D085}"/>
              </a:ext>
            </a:extLst>
          </p:cNvPr>
          <p:cNvSpPr/>
          <p:nvPr/>
        </p:nvSpPr>
        <p:spPr>
          <a:xfrm>
            <a:off x="127002" y="5578721"/>
            <a:ext cx="6430816" cy="12007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46FF13-4DFC-043B-B58F-D40EF4C03B8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이영규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9982200" y="2328978"/>
            <a:ext cx="1695635" cy="355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/>
              <a:t>처리완료</a:t>
            </a:r>
            <a:r>
              <a:rPr lang="en-US" altLang="ko-KR" sz="1200" dirty="0"/>
              <a:t>(26.02.05)</a:t>
            </a:r>
            <a:endParaRPr lang="ko-KR" alt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A84B1-217F-FCC2-6E38-B129C925B34C}"/>
              </a:ext>
            </a:extLst>
          </p:cNvPr>
          <p:cNvSpPr txBox="1"/>
          <p:nvPr/>
        </p:nvSpPr>
        <p:spPr>
          <a:xfrm>
            <a:off x="11154130" y="2903322"/>
            <a:ext cx="801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>
                <a:solidFill>
                  <a:srgbClr val="7030A0"/>
                </a:solidFill>
              </a:rPr>
              <a:t>확인완료</a:t>
            </a:r>
          </a:p>
        </p:txBody>
      </p:sp>
    </p:spTree>
    <p:extLst>
      <p:ext uri="{BB962C8B-B14F-4D97-AF65-F5344CB8AC3E}">
        <p14:creationId xmlns:p14="http://schemas.microsoft.com/office/powerpoint/2010/main" val="193424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DE6629-8FA3-3A57-D035-9C6B78D18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8771"/>
            <a:ext cx="4888084" cy="33337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FE1F674-1D46-3516-F545-BD923BB5B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600" y="2256847"/>
            <a:ext cx="4944974" cy="37883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그림 4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A908684-192F-783A-4049-C2FEFDB33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2283" y="2256847"/>
            <a:ext cx="4009717" cy="37883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BD8EFE4F-8ACF-D0E0-EFF4-EFCD8046ECBB}"/>
              </a:ext>
            </a:extLst>
          </p:cNvPr>
          <p:cNvCxnSpPr>
            <a:cxnSpLocks/>
          </p:cNvCxnSpPr>
          <p:nvPr/>
        </p:nvCxnSpPr>
        <p:spPr>
          <a:xfrm flipH="1">
            <a:off x="1862309" y="1653309"/>
            <a:ext cx="3166368" cy="24181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6E49C94D-5782-3B5F-900F-4FCCCA4383A8}"/>
              </a:ext>
            </a:extLst>
          </p:cNvPr>
          <p:cNvCxnSpPr>
            <a:cxnSpLocks/>
          </p:cNvCxnSpPr>
          <p:nvPr/>
        </p:nvCxnSpPr>
        <p:spPr>
          <a:xfrm>
            <a:off x="5028677" y="1653309"/>
            <a:ext cx="2388125" cy="30664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528D3884-F8B1-F842-2C06-024CF7ED3B5E}"/>
              </a:ext>
            </a:extLst>
          </p:cNvPr>
          <p:cNvCxnSpPr>
            <a:cxnSpLocks/>
          </p:cNvCxnSpPr>
          <p:nvPr/>
        </p:nvCxnSpPr>
        <p:spPr>
          <a:xfrm>
            <a:off x="5028677" y="1653309"/>
            <a:ext cx="6858523" cy="28909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A3F535-4A3D-06D7-BFA5-DD9485415284}"/>
              </a:ext>
            </a:extLst>
          </p:cNvPr>
          <p:cNvSpPr txBox="1"/>
          <p:nvPr/>
        </p:nvSpPr>
        <p:spPr>
          <a:xfrm>
            <a:off x="464604" y="1072896"/>
            <a:ext cx="1098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/>
              <a:t>3</a:t>
            </a:r>
            <a:r>
              <a:rPr lang="ko-KR" altLang="en-US" dirty="0"/>
              <a:t>개 페이지가 연동이 안되고 있습니다</a:t>
            </a:r>
            <a:r>
              <a:rPr lang="en-US" altLang="ko-KR" dirty="0"/>
              <a:t>. </a:t>
            </a:r>
            <a:r>
              <a:rPr lang="ko-KR" altLang="en-US" dirty="0"/>
              <a:t>한 페이지에 수정을 하면</a:t>
            </a:r>
            <a:r>
              <a:rPr lang="en-US" altLang="ko-KR" dirty="0"/>
              <a:t>, 3</a:t>
            </a:r>
            <a:r>
              <a:rPr lang="ko-KR" altLang="en-US" dirty="0"/>
              <a:t>개페이지에 다 내용수정이 반영되도록</a:t>
            </a:r>
            <a:endParaRPr lang="en-US" altLang="ko-KR" dirty="0"/>
          </a:p>
          <a:p>
            <a:pPr algn="ctr"/>
            <a:r>
              <a:rPr lang="ko-KR" altLang="en-US" dirty="0"/>
              <a:t>연동해주세요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7D55C2-2FB1-A053-96BE-AF5351C949B0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8C0969-D74B-ABC7-F15C-DF592D369A6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 예약현황 </a:t>
            </a:r>
            <a:r>
              <a:rPr lang="en-US" altLang="ko-KR" sz="1200" b="1" dirty="0"/>
              <a:t>/ </a:t>
            </a:r>
            <a:endParaRPr lang="ko-KR" altLang="en-US" sz="1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3E41B2-45B6-657A-675E-61DBE5E32BE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7331952" y="4869877"/>
            <a:ext cx="4555247" cy="1778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>
                <a:solidFill>
                  <a:schemeClr val="tx1"/>
                </a:solidFill>
              </a:rPr>
              <a:t>버스좌석관리와 </a:t>
            </a:r>
            <a:r>
              <a:rPr lang="ko-KR" altLang="en-US" sz="1200" b="1" dirty="0" err="1">
                <a:solidFill>
                  <a:schemeClr val="tx1"/>
                </a:solidFill>
              </a:rPr>
              <a:t>버스별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예약관리는</a:t>
            </a:r>
            <a:r>
              <a:rPr lang="en-US" altLang="ko-KR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>
                <a:solidFill>
                  <a:schemeClr val="tx1"/>
                </a:solidFill>
              </a:rPr>
              <a:t>해당 버스 </a:t>
            </a:r>
            <a:r>
              <a:rPr lang="ko-KR" altLang="en-US" sz="1200" b="1" dirty="0" err="1">
                <a:solidFill>
                  <a:schemeClr val="tx1"/>
                </a:solidFill>
              </a:rPr>
              <a:t>호차별로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</a:rPr>
              <a:t/>
            </a:r>
            <a:br>
              <a:rPr lang="en-US" altLang="ko-KR" sz="1200" b="1" dirty="0">
                <a:solidFill>
                  <a:schemeClr val="tx1"/>
                </a:solidFill>
              </a:rPr>
            </a:br>
            <a:r>
              <a:rPr lang="ko-KR" altLang="en-US" sz="1200" b="1" dirty="0" err="1">
                <a:solidFill>
                  <a:schemeClr val="tx1"/>
                </a:solidFill>
              </a:rPr>
              <a:t>모객상태를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보여주는것이고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</a:p>
          <a:p>
            <a:r>
              <a:rPr lang="ko-KR" altLang="en-US" sz="1200" b="1" dirty="0" err="1">
                <a:solidFill>
                  <a:schemeClr val="tx1"/>
                </a:solidFill>
              </a:rPr>
              <a:t>출발일자별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예약현황은</a:t>
            </a:r>
            <a:r>
              <a:rPr lang="ko-KR" altLang="en-US" sz="1200" b="1" dirty="0">
                <a:solidFill>
                  <a:schemeClr val="tx1"/>
                </a:solidFill>
              </a:rPr>
              <a:t> 해당 </a:t>
            </a:r>
            <a:r>
              <a:rPr lang="ko-KR" altLang="en-US" sz="1200" b="1" dirty="0" err="1">
                <a:solidFill>
                  <a:schemeClr val="tx1"/>
                </a:solidFill>
              </a:rPr>
              <a:t>출발일자의</a:t>
            </a:r>
            <a:r>
              <a:rPr lang="en-US" altLang="ko-KR" sz="1200" b="1" dirty="0">
                <a:solidFill>
                  <a:schemeClr val="tx1"/>
                </a:solidFill>
              </a:rPr>
              <a:t/>
            </a:r>
            <a:br>
              <a:rPr lang="en-US" altLang="ko-KR" sz="1200" b="1" dirty="0">
                <a:solidFill>
                  <a:schemeClr val="tx1"/>
                </a:solidFill>
              </a:rPr>
            </a:br>
            <a:r>
              <a:rPr lang="ko-KR" altLang="en-US" sz="1200" b="1" dirty="0">
                <a:solidFill>
                  <a:schemeClr val="tx1"/>
                </a:solidFill>
              </a:rPr>
              <a:t>전체 </a:t>
            </a:r>
            <a:r>
              <a:rPr lang="ko-KR" altLang="en-US" sz="1200" b="1" dirty="0" err="1">
                <a:solidFill>
                  <a:schemeClr val="tx1"/>
                </a:solidFill>
              </a:rPr>
              <a:t>출발상태를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보여주는것입니다</a:t>
            </a:r>
            <a:r>
              <a:rPr lang="en-US" altLang="ko-KR" sz="1200" b="1" dirty="0">
                <a:solidFill>
                  <a:schemeClr val="tx1"/>
                </a:solidFill>
              </a:rPr>
              <a:t>.</a:t>
            </a:r>
            <a:br>
              <a:rPr lang="en-US" altLang="ko-KR" sz="1200" b="1" dirty="0">
                <a:solidFill>
                  <a:schemeClr val="tx1"/>
                </a:solidFill>
              </a:rPr>
            </a:br>
            <a:r>
              <a:rPr lang="en-US" altLang="ko-KR" sz="1200" b="1" dirty="0">
                <a:solidFill>
                  <a:schemeClr val="tx1"/>
                </a:solidFill>
              </a:rPr>
              <a:t/>
            </a:r>
            <a:br>
              <a:rPr lang="en-US" altLang="ko-KR" sz="1200" b="1" dirty="0">
                <a:solidFill>
                  <a:schemeClr val="tx1"/>
                </a:solidFill>
              </a:rPr>
            </a:br>
            <a:r>
              <a:rPr lang="ko-KR" altLang="en-US" sz="1200" b="1" dirty="0">
                <a:solidFill>
                  <a:schemeClr val="tx1"/>
                </a:solidFill>
              </a:rPr>
              <a:t>따라서 </a:t>
            </a:r>
            <a:r>
              <a:rPr lang="ko-KR" altLang="en-US" sz="1200" b="1" dirty="0" err="1">
                <a:solidFill>
                  <a:schemeClr val="tx1"/>
                </a:solidFill>
              </a:rPr>
              <a:t>출발일자별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예약현황과</a:t>
            </a:r>
            <a:r>
              <a:rPr lang="ko-KR" altLang="en-US" sz="1200" b="1" dirty="0">
                <a:solidFill>
                  <a:schemeClr val="tx1"/>
                </a:solidFill>
              </a:rPr>
              <a:t> 버스좌석관리의 상태는 </a:t>
            </a:r>
            <a:r>
              <a:rPr lang="ko-KR" altLang="en-US" sz="1200" b="1" dirty="0" err="1">
                <a:solidFill>
                  <a:schemeClr val="tx1"/>
                </a:solidFill>
              </a:rPr>
              <a:t>다를수</a:t>
            </a:r>
            <a:r>
              <a:rPr lang="ko-KR" altLang="en-US" sz="1200" b="1" dirty="0">
                <a:solidFill>
                  <a:schemeClr val="tx1"/>
                </a:solidFill>
              </a:rPr>
              <a:t> 있습니다</a:t>
            </a:r>
            <a:r>
              <a:rPr lang="en-US" altLang="ko-KR" sz="1200" b="1" dirty="0">
                <a:solidFill>
                  <a:schemeClr val="tx1"/>
                </a:solidFill>
              </a:rPr>
              <a:t>.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AFFD5-CB07-128E-8EFB-4BCE412A9AE3}"/>
              </a:ext>
            </a:extLst>
          </p:cNvPr>
          <p:cNvSpPr txBox="1"/>
          <p:nvPr/>
        </p:nvSpPr>
        <p:spPr>
          <a:xfrm>
            <a:off x="83127" y="6082733"/>
            <a:ext cx="69440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>
                <a:solidFill>
                  <a:srgbClr val="7030A0"/>
                </a:solidFill>
              </a:rPr>
              <a:t>미처리 </a:t>
            </a:r>
            <a:r>
              <a:rPr lang="en-US" altLang="ko-KR" b="1" dirty="0">
                <a:solidFill>
                  <a:srgbClr val="7030A0"/>
                </a:solidFill>
              </a:rPr>
              <a:t>: </a:t>
            </a:r>
            <a:r>
              <a:rPr lang="ko-KR" altLang="en-US" b="1" dirty="0">
                <a:solidFill>
                  <a:srgbClr val="7030A0"/>
                </a:solidFill>
              </a:rPr>
              <a:t>다를 수 없습니다</a:t>
            </a:r>
            <a:r>
              <a:rPr lang="en-US" altLang="ko-KR" b="1" dirty="0">
                <a:solidFill>
                  <a:srgbClr val="7030A0"/>
                </a:solidFill>
              </a:rPr>
              <a:t>. DB</a:t>
            </a:r>
            <a:r>
              <a:rPr lang="ko-KR" altLang="en-US" b="1" dirty="0">
                <a:solidFill>
                  <a:srgbClr val="7030A0"/>
                </a:solidFill>
              </a:rPr>
              <a:t>데이터가 같이 연동 </a:t>
            </a:r>
            <a:r>
              <a:rPr lang="ko-KR" altLang="en-US" b="1" dirty="0" err="1">
                <a:solidFill>
                  <a:srgbClr val="7030A0"/>
                </a:solidFill>
              </a:rPr>
              <a:t>변해야합니다</a:t>
            </a:r>
            <a:r>
              <a:rPr lang="en-US" altLang="ko-KR" b="1" dirty="0">
                <a:solidFill>
                  <a:srgbClr val="7030A0"/>
                </a:solidFill>
              </a:rPr>
              <a:t>.</a:t>
            </a:r>
          </a:p>
          <a:p>
            <a:pPr algn="r"/>
            <a:r>
              <a:rPr lang="ko-KR" altLang="en-US" sz="1600" b="1" dirty="0">
                <a:solidFill>
                  <a:srgbClr val="7030A0"/>
                </a:solidFill>
              </a:rPr>
              <a:t>다같이 연동이 안되면</a:t>
            </a:r>
            <a:r>
              <a:rPr lang="en-US" altLang="ko-KR" sz="1600" b="1" dirty="0">
                <a:solidFill>
                  <a:srgbClr val="7030A0"/>
                </a:solidFill>
              </a:rPr>
              <a:t>, </a:t>
            </a:r>
            <a:r>
              <a:rPr lang="ko-KR" altLang="en-US" sz="1600" b="1" dirty="0">
                <a:solidFill>
                  <a:srgbClr val="7030A0"/>
                </a:solidFill>
              </a:rPr>
              <a:t>에러가 납니다</a:t>
            </a:r>
            <a:r>
              <a:rPr lang="en-US" altLang="ko-KR" sz="1600" b="1" dirty="0">
                <a:solidFill>
                  <a:srgbClr val="7030A0"/>
                </a:solidFill>
              </a:rPr>
              <a:t>. </a:t>
            </a:r>
            <a:r>
              <a:rPr lang="ko-KR" altLang="en-US" sz="1600" b="1" dirty="0" err="1">
                <a:solidFill>
                  <a:srgbClr val="7030A0"/>
                </a:solidFill>
              </a:rPr>
              <a:t>투어망칩니다</a:t>
            </a:r>
            <a:r>
              <a:rPr lang="en-US" altLang="ko-KR" sz="1600" b="1" dirty="0">
                <a:solidFill>
                  <a:srgbClr val="7030A0"/>
                </a:solidFill>
              </a:rPr>
              <a:t>. </a:t>
            </a:r>
            <a:r>
              <a:rPr lang="ko-KR" altLang="en-US" sz="1600" b="1" dirty="0" err="1">
                <a:solidFill>
                  <a:srgbClr val="7030A0"/>
                </a:solidFill>
              </a:rPr>
              <a:t>다음장</a:t>
            </a:r>
            <a:r>
              <a:rPr lang="ko-KR" altLang="en-US" sz="1600" b="1" dirty="0">
                <a:solidFill>
                  <a:srgbClr val="7030A0"/>
                </a:solidFill>
              </a:rPr>
              <a:t> 계속</a:t>
            </a:r>
            <a:r>
              <a:rPr lang="en-US" altLang="ko-KR" sz="1600" b="1" dirty="0">
                <a:solidFill>
                  <a:srgbClr val="7030A0"/>
                </a:solidFill>
              </a:rPr>
              <a:t>&gt;&gt;</a:t>
            </a:r>
            <a:endParaRPr lang="ko-KR" alt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1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8C849-5B5C-5122-4BD9-0595EBF8E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A709ED0-C1CA-6599-C129-2AA7B405D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014"/>
            <a:ext cx="4888084" cy="33337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EDB8B8-A0A1-1D2C-3C82-9687C0E764C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294EE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 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704DA0-DF94-B0C2-27FA-A23BA9615A1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 예약현황 </a:t>
            </a:r>
            <a:r>
              <a:rPr lang="en-US" altLang="ko-KR" sz="1200" b="1" dirty="0"/>
              <a:t>/ </a:t>
            </a:r>
            <a:r>
              <a:rPr lang="en-US" altLang="ko-KR" sz="1200" dirty="0"/>
              <a:t>3</a:t>
            </a:r>
            <a:r>
              <a:rPr lang="ko-KR" altLang="en-US" sz="1200" dirty="0"/>
              <a:t>개 페이지가 </a:t>
            </a:r>
            <a:r>
              <a:rPr lang="en-US" altLang="ko-KR" sz="1200" dirty="0"/>
              <a:t>DB</a:t>
            </a:r>
            <a:r>
              <a:rPr lang="ko-KR" altLang="en-US" sz="1200" dirty="0"/>
              <a:t>데이터가 연동 </a:t>
            </a:r>
            <a:r>
              <a:rPr lang="en-US" altLang="ko-KR" sz="1200" dirty="0"/>
              <a:t>- </a:t>
            </a:r>
            <a:r>
              <a:rPr lang="ko-KR" altLang="en-US" sz="1200" b="1" dirty="0" err="1">
                <a:solidFill>
                  <a:srgbClr val="FF0000"/>
                </a:solidFill>
              </a:rPr>
              <a:t>수정후</a:t>
            </a:r>
            <a:r>
              <a:rPr lang="ko-KR" altLang="en-US" sz="1200" b="1" dirty="0">
                <a:solidFill>
                  <a:srgbClr val="FF0000"/>
                </a:solidFill>
              </a:rPr>
              <a:t> 같이 따라 </a:t>
            </a:r>
            <a:r>
              <a:rPr lang="ko-KR" altLang="en-US" sz="1200" b="1" dirty="0" err="1">
                <a:solidFill>
                  <a:srgbClr val="FF0000"/>
                </a:solidFill>
              </a:rPr>
              <a:t>변해야합니다</a:t>
            </a:r>
            <a:r>
              <a:rPr lang="en-US" altLang="ko-KR" sz="1200" b="1" dirty="0">
                <a:solidFill>
                  <a:srgbClr val="FF0000"/>
                </a:solidFill>
              </a:rPr>
              <a:t>.</a:t>
            </a:r>
            <a:r>
              <a:rPr lang="ko-KR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ko-KR" sz="1200" b="1" dirty="0">
                <a:solidFill>
                  <a:srgbClr val="FF0000"/>
                </a:solidFill>
              </a:rPr>
              <a:t> 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2A04BF-B792-4828-3EC4-8DA559A338F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/>
              <a:t>김태진   검수날짜</a:t>
            </a:r>
            <a:r>
              <a:rPr lang="en-US" altLang="ko-KR" sz="1200" dirty="0"/>
              <a:t> : 2026.02.02</a:t>
            </a:r>
            <a:endParaRPr lang="ko-KR" altLang="en-US" sz="1200" dirty="0"/>
          </a:p>
        </p:txBody>
      </p:sp>
      <p:pic>
        <p:nvPicPr>
          <p:cNvPr id="3" name="그림 2" descr="텍스트, 라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2A80261-3872-98AE-5558-8B4971B62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544"/>
            <a:ext cx="11055927" cy="24877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A694024-C294-6CA5-1198-2B109D365CDC}"/>
              </a:ext>
            </a:extLst>
          </p:cNvPr>
          <p:cNvSpPr/>
          <p:nvPr/>
        </p:nvSpPr>
        <p:spPr>
          <a:xfrm>
            <a:off x="1557509" y="2419929"/>
            <a:ext cx="862418" cy="360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12C74DA-0487-19F1-E5D1-4D730F8AC459}"/>
              </a:ext>
            </a:extLst>
          </p:cNvPr>
          <p:cNvSpPr/>
          <p:nvPr/>
        </p:nvSpPr>
        <p:spPr>
          <a:xfrm>
            <a:off x="4166259" y="6308559"/>
            <a:ext cx="862418" cy="3602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E63A4C0-E543-5BCD-59D6-4E4B63591485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1988718" y="2780147"/>
            <a:ext cx="2608750" cy="352841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567F731-F6A2-5AEF-1BE6-D313FB8D18F4}"/>
              </a:ext>
            </a:extLst>
          </p:cNvPr>
          <p:cNvSpPr/>
          <p:nvPr/>
        </p:nvSpPr>
        <p:spPr>
          <a:xfrm>
            <a:off x="558279" y="2446280"/>
            <a:ext cx="568021" cy="360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DDEE640-4B2B-0DC9-05AA-B36907320465}"/>
              </a:ext>
            </a:extLst>
          </p:cNvPr>
          <p:cNvCxnSpPr>
            <a:cxnSpLocks/>
          </p:cNvCxnSpPr>
          <p:nvPr/>
        </p:nvCxnSpPr>
        <p:spPr>
          <a:xfrm>
            <a:off x="842289" y="2845838"/>
            <a:ext cx="6752245" cy="354428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D80EE2D-2619-5C1B-2C34-8D9D78830000}"/>
              </a:ext>
            </a:extLst>
          </p:cNvPr>
          <p:cNvSpPr/>
          <p:nvPr/>
        </p:nvSpPr>
        <p:spPr>
          <a:xfrm>
            <a:off x="2790564" y="1568160"/>
            <a:ext cx="862418" cy="360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28" name="그림 2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B5E3EDE-22B5-02ED-435B-8507F5130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10" y="1127769"/>
            <a:ext cx="6701625" cy="2834240"/>
          </a:xfrm>
          <a:prstGeom prst="rect">
            <a:avLst/>
          </a:prstGeom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33DD9319-47B4-C00E-21D5-027C10413EB9}"/>
              </a:ext>
            </a:extLst>
          </p:cNvPr>
          <p:cNvCxnSpPr>
            <a:cxnSpLocks/>
          </p:cNvCxnSpPr>
          <p:nvPr/>
        </p:nvCxnSpPr>
        <p:spPr>
          <a:xfrm>
            <a:off x="3282345" y="1935111"/>
            <a:ext cx="6480491" cy="4399799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E606289D-7EF2-FEF9-4331-C214E3AB1DCB}"/>
              </a:ext>
            </a:extLst>
          </p:cNvPr>
          <p:cNvCxnSpPr>
            <a:cxnSpLocks/>
          </p:cNvCxnSpPr>
          <p:nvPr/>
        </p:nvCxnSpPr>
        <p:spPr>
          <a:xfrm flipV="1">
            <a:off x="4784436" y="3740727"/>
            <a:ext cx="5865091" cy="2567832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6574480-C180-EE71-CD80-3A5B58E635DE}"/>
              </a:ext>
            </a:extLst>
          </p:cNvPr>
          <p:cNvSpPr/>
          <p:nvPr/>
        </p:nvSpPr>
        <p:spPr>
          <a:xfrm>
            <a:off x="5671126" y="6302262"/>
            <a:ext cx="299869" cy="3602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2968ADDB-9949-50EE-0934-93E5948F4867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5821061" y="3740727"/>
            <a:ext cx="1004612" cy="2561535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134D68C-E00A-77C2-5B6C-375FDC6C2FFF}"/>
              </a:ext>
            </a:extLst>
          </p:cNvPr>
          <p:cNvSpPr/>
          <p:nvPr/>
        </p:nvSpPr>
        <p:spPr>
          <a:xfrm>
            <a:off x="6255005" y="6281729"/>
            <a:ext cx="299869" cy="3602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F6561258-F9B0-92C9-4508-E2394706ED17}"/>
              </a:ext>
            </a:extLst>
          </p:cNvPr>
          <p:cNvCxnSpPr>
            <a:cxnSpLocks/>
          </p:cNvCxnSpPr>
          <p:nvPr/>
        </p:nvCxnSpPr>
        <p:spPr>
          <a:xfrm flipV="1">
            <a:off x="6404939" y="3734430"/>
            <a:ext cx="794446" cy="2547299"/>
          </a:xfrm>
          <a:prstGeom prst="straightConnector1">
            <a:avLst/>
          </a:prstGeom>
          <a:ln w="28575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E80F96B9-BF9B-73FC-C0C6-F4EC1B206CB8}"/>
              </a:ext>
            </a:extLst>
          </p:cNvPr>
          <p:cNvSpPr/>
          <p:nvPr/>
        </p:nvSpPr>
        <p:spPr>
          <a:xfrm>
            <a:off x="8193143" y="6287172"/>
            <a:ext cx="438016" cy="3602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99DA15F8-F1F1-B284-7408-B80D9AA48AFE}"/>
              </a:ext>
            </a:extLst>
          </p:cNvPr>
          <p:cNvCxnSpPr>
            <a:cxnSpLocks/>
          </p:cNvCxnSpPr>
          <p:nvPr/>
        </p:nvCxnSpPr>
        <p:spPr>
          <a:xfrm flipV="1">
            <a:off x="8402551" y="3734430"/>
            <a:ext cx="722976" cy="2558325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438F5BB-17FB-FD99-ED55-B4A01974977A}"/>
              </a:ext>
            </a:extLst>
          </p:cNvPr>
          <p:cNvSpPr txBox="1"/>
          <p:nvPr/>
        </p:nvSpPr>
        <p:spPr>
          <a:xfrm>
            <a:off x="8624093" y="3368247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rgbClr val="7030A0"/>
                </a:solidFill>
              </a:rPr>
              <a:t>1</a:t>
            </a:r>
            <a:r>
              <a:rPr lang="ko-KR" altLang="en-US" sz="1000" b="1" dirty="0" err="1">
                <a:solidFill>
                  <a:srgbClr val="7030A0"/>
                </a:solidFill>
              </a:rPr>
              <a:t>호차</a:t>
            </a:r>
            <a:r>
              <a:rPr lang="en-US" altLang="ko-KR" sz="1000" b="1" dirty="0">
                <a:solidFill>
                  <a:srgbClr val="7030A0"/>
                </a:solidFill>
              </a:rPr>
              <a:t>+2</a:t>
            </a:r>
            <a:r>
              <a:rPr lang="ko-KR" altLang="en-US" sz="1000" b="1" dirty="0" err="1">
                <a:solidFill>
                  <a:srgbClr val="7030A0"/>
                </a:solidFill>
              </a:rPr>
              <a:t>호차</a:t>
            </a:r>
            <a:endParaRPr lang="ko-KR" altLang="en-US" sz="1000" b="1" dirty="0">
              <a:solidFill>
                <a:srgbClr val="7030A0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F8B051F6-4B93-518C-3ECE-1BE5B371ECCA}"/>
              </a:ext>
            </a:extLst>
          </p:cNvPr>
          <p:cNvSpPr/>
          <p:nvPr/>
        </p:nvSpPr>
        <p:spPr>
          <a:xfrm>
            <a:off x="8892503" y="6247723"/>
            <a:ext cx="438016" cy="36021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964831F6-A044-3237-FD54-A0BB72B98B60}"/>
              </a:ext>
            </a:extLst>
          </p:cNvPr>
          <p:cNvCxnSpPr>
            <a:cxnSpLocks/>
          </p:cNvCxnSpPr>
          <p:nvPr/>
        </p:nvCxnSpPr>
        <p:spPr>
          <a:xfrm flipV="1">
            <a:off x="9101911" y="3694981"/>
            <a:ext cx="722976" cy="2558325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1794C0E-B687-2DC4-AD53-E0E5C711F788}"/>
              </a:ext>
            </a:extLst>
          </p:cNvPr>
          <p:cNvSpPr txBox="1"/>
          <p:nvPr/>
        </p:nvSpPr>
        <p:spPr>
          <a:xfrm>
            <a:off x="9463399" y="3357600"/>
            <a:ext cx="9380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rgbClr val="7030A0"/>
                </a:solidFill>
              </a:rPr>
              <a:t>1</a:t>
            </a:r>
            <a:r>
              <a:rPr lang="ko-KR" altLang="en-US" sz="1000" b="1" dirty="0" err="1">
                <a:solidFill>
                  <a:srgbClr val="7030A0"/>
                </a:solidFill>
              </a:rPr>
              <a:t>호차</a:t>
            </a:r>
            <a:r>
              <a:rPr lang="en-US" altLang="ko-KR" sz="1000" b="1" dirty="0">
                <a:solidFill>
                  <a:srgbClr val="7030A0"/>
                </a:solidFill>
              </a:rPr>
              <a:t>+2</a:t>
            </a:r>
            <a:r>
              <a:rPr lang="ko-KR" altLang="en-US" sz="1000" b="1" dirty="0" err="1">
                <a:solidFill>
                  <a:srgbClr val="7030A0"/>
                </a:solidFill>
              </a:rPr>
              <a:t>호차</a:t>
            </a:r>
            <a:endParaRPr lang="ko-KR" altLang="en-US" sz="1000" b="1" dirty="0">
              <a:solidFill>
                <a:srgbClr val="7030A0"/>
              </a:solidFill>
            </a:endParaRP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636BA1A-B62E-6284-8D12-D6FBB17A486E}"/>
              </a:ext>
            </a:extLst>
          </p:cNvPr>
          <p:cNvSpPr/>
          <p:nvPr/>
        </p:nvSpPr>
        <p:spPr>
          <a:xfrm>
            <a:off x="10165203" y="6065119"/>
            <a:ext cx="862418" cy="78816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8E03305F-4836-6135-9BE5-66964755B5B8}"/>
              </a:ext>
            </a:extLst>
          </p:cNvPr>
          <p:cNvCxnSpPr>
            <a:cxnSpLocks/>
          </p:cNvCxnSpPr>
          <p:nvPr/>
        </p:nvCxnSpPr>
        <p:spPr>
          <a:xfrm flipV="1">
            <a:off x="10803504" y="3936169"/>
            <a:ext cx="581074" cy="2113513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33163C43-7A38-B1E5-A1D6-82F265098694}"/>
              </a:ext>
            </a:extLst>
          </p:cNvPr>
          <p:cNvSpPr/>
          <p:nvPr/>
        </p:nvSpPr>
        <p:spPr>
          <a:xfrm>
            <a:off x="7446632" y="3057236"/>
            <a:ext cx="790131" cy="77258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DD06702F-C971-8250-5063-E84ED9B06E40}"/>
              </a:ext>
            </a:extLst>
          </p:cNvPr>
          <p:cNvCxnSpPr>
            <a:cxnSpLocks/>
          </p:cNvCxnSpPr>
          <p:nvPr/>
        </p:nvCxnSpPr>
        <p:spPr>
          <a:xfrm flipV="1">
            <a:off x="7109683" y="3895509"/>
            <a:ext cx="737089" cy="2478741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A25C51-6578-EBB6-4297-8D0EB23F0B62}"/>
              </a:ext>
            </a:extLst>
          </p:cNvPr>
          <p:cNvSpPr txBox="1"/>
          <p:nvPr/>
        </p:nvSpPr>
        <p:spPr>
          <a:xfrm>
            <a:off x="6522195" y="6601518"/>
            <a:ext cx="1175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>
                <a:solidFill>
                  <a:srgbClr val="7030A0"/>
                </a:solidFill>
              </a:rPr>
              <a:t>미결제</a:t>
            </a:r>
            <a:r>
              <a:rPr lang="en-US" altLang="ko-KR" sz="1000" b="1" dirty="0">
                <a:solidFill>
                  <a:srgbClr val="7030A0"/>
                </a:solidFill>
              </a:rPr>
              <a:t>+</a:t>
            </a:r>
            <a:r>
              <a:rPr lang="ko-KR" altLang="en-US" sz="1000" b="1" dirty="0">
                <a:solidFill>
                  <a:srgbClr val="7030A0"/>
                </a:solidFill>
              </a:rPr>
              <a:t>일부결제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7645061" y="3041036"/>
            <a:ext cx="4555247" cy="23599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26.02.06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추가 답변</a:t>
            </a:r>
            <a:r>
              <a:rPr lang="en-US" altLang="ko-KR" sz="1200" b="1" dirty="0" smtClean="0">
                <a:solidFill>
                  <a:schemeClr val="tx1"/>
                </a:solidFill>
              </a:rPr>
              <a:t/>
            </a:r>
            <a:br>
              <a:rPr lang="en-US" altLang="ko-KR" sz="1200" b="1" dirty="0" smtClean="0">
                <a:solidFill>
                  <a:schemeClr val="tx1"/>
                </a:solidFill>
              </a:rPr>
            </a:br>
            <a:r>
              <a:rPr lang="en-US" altLang="ko-KR" sz="1200" b="1" dirty="0" smtClean="0">
                <a:solidFill>
                  <a:schemeClr val="tx1"/>
                </a:solidFill>
              </a:rPr>
              <a:t/>
            </a:r>
            <a:br>
              <a:rPr lang="en-US" altLang="ko-KR" sz="1200" b="1" dirty="0" smtClean="0">
                <a:solidFill>
                  <a:schemeClr val="tx1"/>
                </a:solidFill>
              </a:rPr>
            </a:br>
            <a:r>
              <a:rPr lang="ko-KR" altLang="en-US" sz="1200" b="1" dirty="0">
                <a:solidFill>
                  <a:schemeClr val="tx1"/>
                </a:solidFill>
              </a:rPr>
              <a:t>첫째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  <a:r>
              <a:rPr lang="ko-KR" altLang="en-US" sz="1200" b="1" dirty="0" err="1">
                <a:solidFill>
                  <a:schemeClr val="tx1"/>
                </a:solidFill>
              </a:rPr>
              <a:t>출발일자별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예약현황의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</a:rPr>
              <a:t>UI</a:t>
            </a:r>
            <a:r>
              <a:rPr lang="ko-KR" altLang="en-US" sz="1200" b="1" dirty="0">
                <a:solidFill>
                  <a:schemeClr val="tx1"/>
                </a:solidFill>
              </a:rPr>
              <a:t>를 </a:t>
            </a:r>
            <a:r>
              <a:rPr lang="ko-KR" altLang="en-US" sz="1200" b="1" dirty="0" err="1">
                <a:solidFill>
                  <a:schemeClr val="tx1"/>
                </a:solidFill>
              </a:rPr>
              <a:t>바꿀수는</a:t>
            </a:r>
            <a:r>
              <a:rPr lang="ko-KR" altLang="en-US" sz="1200" b="1" dirty="0">
                <a:solidFill>
                  <a:schemeClr val="tx1"/>
                </a:solidFill>
              </a:rPr>
              <a:t> 없습니다</a:t>
            </a:r>
            <a:r>
              <a:rPr lang="en-US" altLang="ko-KR" sz="1200" b="1" dirty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200" b="1" dirty="0">
                <a:solidFill>
                  <a:schemeClr val="tx1"/>
                </a:solidFill>
              </a:rPr>
              <a:t>둘째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  <a:r>
              <a:rPr lang="ko-KR" altLang="en-US" sz="1200" b="1" dirty="0" err="1">
                <a:solidFill>
                  <a:schemeClr val="tx1"/>
                </a:solidFill>
              </a:rPr>
              <a:t>출발일자별</a:t>
            </a:r>
            <a:r>
              <a:rPr lang="ko-KR" altLang="en-US" sz="1200" b="1" dirty="0">
                <a:solidFill>
                  <a:schemeClr val="tx1"/>
                </a:solidFill>
              </a:rPr>
              <a:t> 예약현황에서 가이드 및 </a:t>
            </a:r>
            <a:r>
              <a:rPr lang="ko-KR" altLang="en-US" sz="1200" b="1" dirty="0" err="1">
                <a:solidFill>
                  <a:schemeClr val="tx1"/>
                </a:solidFill>
              </a:rPr>
              <a:t>답사자를</a:t>
            </a:r>
            <a:r>
              <a:rPr lang="ko-KR" altLang="en-US" sz="1200" b="1" dirty="0">
                <a:solidFill>
                  <a:schemeClr val="tx1"/>
                </a:solidFill>
              </a:rPr>
              <a:t> 선택하는 버튼을 없애고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</a:p>
          <a:p>
            <a:r>
              <a:rPr lang="en-US" altLang="ko-KR" sz="1200" b="1" dirty="0">
                <a:solidFill>
                  <a:schemeClr val="tx1"/>
                </a:solidFill>
              </a:rPr>
              <a:t>   </a:t>
            </a:r>
            <a:r>
              <a:rPr lang="ko-KR" altLang="en-US" sz="1200" b="1" dirty="0">
                <a:solidFill>
                  <a:schemeClr val="tx1"/>
                </a:solidFill>
              </a:rPr>
              <a:t>모든 가이드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  <a:r>
              <a:rPr lang="ko-KR" altLang="en-US" sz="1200" b="1" dirty="0" err="1">
                <a:solidFill>
                  <a:schemeClr val="tx1"/>
                </a:solidFill>
              </a:rPr>
              <a:t>답사자</a:t>
            </a:r>
            <a:r>
              <a:rPr lang="ko-KR" altLang="en-US" sz="1200" b="1" dirty="0">
                <a:solidFill>
                  <a:schemeClr val="tx1"/>
                </a:solidFill>
              </a:rPr>
              <a:t> 배정은 </a:t>
            </a:r>
            <a:r>
              <a:rPr lang="ko-KR" altLang="en-US" sz="1200" b="1" dirty="0" err="1">
                <a:solidFill>
                  <a:schemeClr val="tx1"/>
                </a:solidFill>
              </a:rPr>
              <a:t>버스별</a:t>
            </a:r>
            <a:r>
              <a:rPr lang="ko-KR" altLang="en-US" sz="1200" b="1" dirty="0">
                <a:solidFill>
                  <a:schemeClr val="tx1"/>
                </a:solidFill>
              </a:rPr>
              <a:t> 예약현황에서만 진행하고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</a:p>
          <a:p>
            <a:r>
              <a:rPr lang="en-US" altLang="ko-KR" sz="1200" b="1" dirty="0">
                <a:solidFill>
                  <a:schemeClr val="tx1"/>
                </a:solidFill>
              </a:rPr>
              <a:t>   </a:t>
            </a:r>
            <a:r>
              <a:rPr lang="ko-KR" altLang="en-US" sz="1200" b="1" dirty="0" err="1">
                <a:solidFill>
                  <a:schemeClr val="tx1"/>
                </a:solidFill>
              </a:rPr>
              <a:t>출발일자별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예약현황은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버스별</a:t>
            </a:r>
            <a:r>
              <a:rPr lang="ko-KR" altLang="en-US" sz="1200" b="1" dirty="0">
                <a:solidFill>
                  <a:schemeClr val="tx1"/>
                </a:solidFill>
              </a:rPr>
              <a:t> 예약현황에서 배정한 가이드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  <a:r>
              <a:rPr lang="ko-KR" altLang="en-US" sz="1200" b="1" dirty="0" err="1">
                <a:solidFill>
                  <a:schemeClr val="tx1"/>
                </a:solidFill>
              </a:rPr>
              <a:t>답사자를</a:t>
            </a:r>
            <a:r>
              <a:rPr lang="ko-KR" altLang="en-US" sz="1200" b="1" dirty="0">
                <a:solidFill>
                  <a:schemeClr val="tx1"/>
                </a:solidFill>
              </a:rPr>
              <a:t> 출력하는 형태</a:t>
            </a:r>
          </a:p>
          <a:p>
            <a:r>
              <a:rPr lang="ko-KR" altLang="en-US" sz="1200" b="1" dirty="0">
                <a:solidFill>
                  <a:schemeClr val="tx1"/>
                </a:solidFill>
              </a:rPr>
              <a:t>세째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</a:rPr>
              <a:t>비고도 마찬가지로 </a:t>
            </a:r>
            <a:r>
              <a:rPr lang="ko-KR" altLang="en-US" sz="1200" b="1" dirty="0" err="1">
                <a:solidFill>
                  <a:schemeClr val="tx1"/>
                </a:solidFill>
              </a:rPr>
              <a:t>버스별</a:t>
            </a:r>
            <a:r>
              <a:rPr lang="ko-KR" altLang="en-US" sz="1200" b="1" dirty="0">
                <a:solidFill>
                  <a:schemeClr val="tx1"/>
                </a:solidFill>
              </a:rPr>
              <a:t> 예약현황에서 작성된 비고를 </a:t>
            </a:r>
            <a:r>
              <a:rPr lang="ko-KR" altLang="en-US" sz="1200" b="1" dirty="0" err="1">
                <a:solidFill>
                  <a:schemeClr val="tx1"/>
                </a:solidFill>
              </a:rPr>
              <a:t>출발일자별</a:t>
            </a:r>
            <a:r>
              <a:rPr lang="ko-KR" altLang="en-US" sz="1200" b="1" dirty="0">
                <a:solidFill>
                  <a:schemeClr val="tx1"/>
                </a:solidFill>
              </a:rPr>
              <a:t> 예약현황에서 보여지는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형태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endParaRPr lang="en-US" altLang="ko-KR" sz="1200" b="1" dirty="0">
              <a:solidFill>
                <a:schemeClr val="tx1"/>
              </a:solidFill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</a:rPr>
              <a:t>이것은 가능합니다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최종 결론을 내시고 말씀해주세요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79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3793</TotalTime>
  <Words>386</Words>
  <Application>Microsoft Office PowerPoint</Application>
  <PresentationFormat>와이드스크린</PresentationFormat>
  <Paragraphs>106</Paragraphs>
  <Slides>9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HY견고딕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111</cp:revision>
  <dcterms:created xsi:type="dcterms:W3CDTF">2025-11-14T06:29:01Z</dcterms:created>
  <dcterms:modified xsi:type="dcterms:W3CDTF">2026-02-06T03:25:51Z</dcterms:modified>
</cp:coreProperties>
</file>