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46" r:id="rId2"/>
    <p:sldId id="394" r:id="rId3"/>
    <p:sldId id="404" r:id="rId4"/>
    <p:sldId id="402" r:id="rId5"/>
    <p:sldId id="409" r:id="rId6"/>
    <p:sldId id="408" r:id="rId7"/>
    <p:sldId id="407" r:id="rId8"/>
    <p:sldId id="410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06C92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D97D8-7781-B538-47FF-12B936F35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D0530BC-9C7D-D29C-D4C7-9F8A5640A8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7406C61-02ED-1B8E-EB9B-CF8C95974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EAAE1F2-6C80-3E37-FD7E-1E0C31849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4253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34A20-7C41-283D-C7AD-83FD82729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2BB7DCE-1D71-D765-1DF5-93C36786AF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55673D6-9BCB-A150-4E2E-5C31B440AB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A9D51F-2A89-9B6B-A58D-0EF4BB19A2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791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69E4B-1022-0DA6-DE43-AC405C745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AEEFE8A-FC23-6C2A-9635-0389BE3560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A81F4649-D156-EB5D-A09A-668809D03D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88A36AB-363C-9CB6-A437-C517184211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4759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C237B-C6DB-1375-25D3-8E098F6F9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2877BA1-E9A9-851F-95CE-C7C4628421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2E799D1-7013-1235-EAA1-19D08955DC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E9A0BEF-CD94-39E2-FDBE-2375D0C058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4891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853E7-3261-ADD4-3C7E-4C131C9E3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DAD138B-ECCA-3366-BBFA-4003AEB94F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76BB7BC-5FDF-4A8F-DEFE-C44D472FE4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42CBD41-F959-1132-165F-20825397EB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741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384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(2026.2.10)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 sz="3000" dirty="0">
                <a:ea typeface="HY견고딕"/>
              </a:rPr>
              <a:t>회계 </a:t>
            </a:r>
            <a:r>
              <a:rPr lang="en-US" altLang="ko-KR" sz="3000" dirty="0">
                <a:ea typeface="HY견고딕"/>
              </a:rPr>
              <a:t>&gt; </a:t>
            </a:r>
            <a:r>
              <a:rPr lang="ko-KR" altLang="en-US" sz="3000" dirty="0">
                <a:ea typeface="HY견고딕"/>
              </a:rPr>
              <a:t>인센티브현황 </a:t>
            </a:r>
            <a:r>
              <a:rPr lang="en-US" altLang="ko-KR" sz="3000" dirty="0">
                <a:ea typeface="HY견고딕"/>
              </a:rPr>
              <a:t>&amp; </a:t>
            </a:r>
            <a:r>
              <a:rPr lang="ko-KR" altLang="en-US" sz="3000" dirty="0">
                <a:ea typeface="HY견고딕"/>
              </a:rPr>
              <a:t>투어정산서</a:t>
            </a:r>
            <a:endParaRPr lang="en-US" altLang="ko-KR" sz="3000" dirty="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2026.2.10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27880"/>
              </p:ext>
            </p:extLst>
          </p:nvPr>
        </p:nvGraphicFramePr>
        <p:xfrm>
          <a:off x="8986982" y="1087848"/>
          <a:ext cx="3177311" cy="4648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7311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253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323157">
                <a:tc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ko-KR" alt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엑셀이 빈 화면으로 나옵니다</a:t>
                      </a:r>
                      <a:r>
                        <a:rPr lang="en-US" altLang="ko-K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ko-KR" sz="12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B9BB26D-4755-3BFE-BCD3-D427D2332B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82" y="1947266"/>
            <a:ext cx="8762165" cy="371841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D46FC36-9E19-6FC1-2B50-9AAD830341B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A16772-E0C5-BD8A-9DAE-9E010B578CF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인센티브현황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엑셀</a:t>
            </a:r>
            <a:r>
              <a:rPr lang="en-US" altLang="ko-KR" sz="1200" b="1" dirty="0"/>
              <a:t> </a:t>
            </a:r>
            <a:endParaRPr lang="ko-KR" altLang="en-US" sz="12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BEF0D-233B-191E-6EB1-FB19935FE24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AD0C71A-DB98-F9F8-D2BA-B2E41B567441}"/>
              </a:ext>
            </a:extLst>
          </p:cNvPr>
          <p:cNvSpPr/>
          <p:nvPr/>
        </p:nvSpPr>
        <p:spPr>
          <a:xfrm>
            <a:off x="7996328" y="3215930"/>
            <a:ext cx="889054" cy="3532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009716" y="3199804"/>
            <a:ext cx="3028403" cy="10618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>
                <a:solidFill>
                  <a:srgbClr val="0070C0"/>
                </a:solidFill>
              </a:rPr>
              <a:t>해당건은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en-US" altLang="ko-KR" sz="1050" b="1" dirty="0" smtClean="0">
                <a:solidFill>
                  <a:srgbClr val="0070C0"/>
                </a:solidFill>
              </a:rPr>
              <a:t>ERR_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로망스투어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ERP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리뉴얼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_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검토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_2026.02.01_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이지영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_25(1).pptx 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파일의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en-US" altLang="ko-KR" sz="1050" b="1" dirty="0">
                <a:solidFill>
                  <a:srgbClr val="0070C0"/>
                </a:solidFill>
              </a:rPr>
              <a:t>5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page 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문의에 대해 답변 하였습니다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 smtClean="0">
                <a:solidFill>
                  <a:srgbClr val="0070C0"/>
                </a:solidFill>
              </a:rPr>
              <a:t>그 이후 이와 관련한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재요청을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받지 않았습니다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.</a:t>
            </a:r>
            <a:endParaRPr lang="ko-KR" altLang="en-US" sz="1050" b="1" dirty="0">
              <a:solidFill>
                <a:srgbClr val="0070C0"/>
              </a:solidFill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9275" y="1879150"/>
            <a:ext cx="3006750" cy="1100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920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B701D-E8FD-9CFD-5207-2D6E6BC79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 descr="텍스트, 스크린샷, 번호, 평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47C7A81-1BFC-AB45-3C0C-634FCF7A38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8139" y="1204034"/>
            <a:ext cx="7046153" cy="444993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543C75-B0CB-3314-E362-1C24389F2959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074BBE-4501-98F9-1320-68AF6FE02724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2</a:t>
            </a:r>
            <a:r>
              <a:rPr lang="ko-KR" altLang="en-US" sz="1200" b="1" dirty="0"/>
              <a:t>번 판매금액</a:t>
            </a:r>
            <a:endParaRPr lang="ko-KR" altLang="en-US" sz="14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8EE93723-DB15-80C9-8544-04026E454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4F026F3F-1338-B02B-7F12-98E2D97CB7A4}"/>
              </a:ext>
            </a:extLst>
          </p:cNvPr>
          <p:cNvSpPr/>
          <p:nvPr/>
        </p:nvSpPr>
        <p:spPr>
          <a:xfrm>
            <a:off x="5883563" y="4825740"/>
            <a:ext cx="858982" cy="59366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F2E50A-822B-7424-39A9-085EC10F0530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pic>
        <p:nvPicPr>
          <p:cNvPr id="7" name="그림 6" descr="텍스트, 스크린샷, 번호, 평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8028C9F-76E9-4C4B-F2CB-C104821DB9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400124"/>
            <a:ext cx="4931482" cy="363858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CB2A868-1A34-3E97-370A-9A8C1B0B1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320335"/>
              </p:ext>
            </p:extLst>
          </p:nvPr>
        </p:nvGraphicFramePr>
        <p:xfrm>
          <a:off x="65848" y="5703102"/>
          <a:ext cx="10123054" cy="114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305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222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833820">
                <a:tc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판매금액이 다릅니다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+mj-lt"/>
                        <a:buNone/>
                      </a:pP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판매금액은 그 날짜의 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&lt; 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예약확정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&amp;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결제완료 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된 금액입니다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(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혹시 금액이 </a:t>
                      </a:r>
                      <a:r>
                        <a:rPr lang="ko-KR" altLang="en-US" sz="14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안맞는게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4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비회원때문일까요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?)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8" name="직사각형 7">
            <a:extLst>
              <a:ext uri="{FF2B5EF4-FFF2-40B4-BE49-F238E27FC236}">
                <a16:creationId xmlns:a16="http://schemas.microsoft.com/office/drawing/2014/main" id="{D3DE3198-9FB2-6EBE-B7DA-91E29FFB53E6}"/>
              </a:ext>
            </a:extLst>
          </p:cNvPr>
          <p:cNvSpPr/>
          <p:nvPr/>
        </p:nvSpPr>
        <p:spPr>
          <a:xfrm>
            <a:off x="376155" y="4015696"/>
            <a:ext cx="935410" cy="4970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19D76A6-00B4-2147-3FD9-E93BDB6A6D68}"/>
              </a:ext>
            </a:extLst>
          </p:cNvPr>
          <p:cNvSpPr txBox="1"/>
          <p:nvPr/>
        </p:nvSpPr>
        <p:spPr>
          <a:xfrm>
            <a:off x="652941" y="1446316"/>
            <a:ext cx="2653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/>
              <a:t>기존 </a:t>
            </a:r>
            <a:r>
              <a:rPr lang="en-US" altLang="ko-KR" sz="1600" b="1" dirty="0"/>
              <a:t>1</a:t>
            </a:r>
            <a:r>
              <a:rPr lang="ko-KR" altLang="en-US" sz="1600" b="1" dirty="0"/>
              <a:t>월</a:t>
            </a:r>
            <a:r>
              <a:rPr lang="en-US" altLang="ko-KR" sz="1600" b="1" dirty="0"/>
              <a:t>4</a:t>
            </a:r>
            <a:r>
              <a:rPr lang="ko-KR" altLang="en-US" sz="1600" b="1" dirty="0"/>
              <a:t>일출</a:t>
            </a:r>
            <a:r>
              <a:rPr lang="en-US" altLang="ko-KR" sz="1600" b="1" dirty="0"/>
              <a:t> </a:t>
            </a:r>
            <a:r>
              <a:rPr lang="ko-KR" altLang="en-US" sz="1600" b="1" dirty="0"/>
              <a:t>무주</a:t>
            </a:r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25C22FDB-891E-718C-60D0-2D727AF2139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3749964" y="5122575"/>
            <a:ext cx="2133599" cy="123377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920939" y="1890419"/>
            <a:ext cx="3028403" cy="9002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>
                <a:solidFill>
                  <a:srgbClr val="0070C0"/>
                </a:solidFill>
              </a:rPr>
              <a:t>해당건은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en-US" altLang="ko-KR" sz="1050" b="1" dirty="0" smtClean="0">
                <a:solidFill>
                  <a:srgbClr val="0070C0"/>
                </a:solidFill>
              </a:rPr>
              <a:t>ERR_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로망스투어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ERP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리뉴얼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_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검토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_2026.02.01_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이지영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_25(1).pptx 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파일의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en-US" altLang="ko-KR" sz="1050" b="1" dirty="0" smtClean="0">
                <a:solidFill>
                  <a:srgbClr val="0070C0"/>
                </a:solidFill>
              </a:rPr>
              <a:t>6page 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문의에 대해 답변 하였습니다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ko-KR" altLang="en-US" sz="1050" b="1" dirty="0" smtClean="0">
                <a:solidFill>
                  <a:srgbClr val="0070C0"/>
                </a:solidFill>
              </a:rPr>
              <a:t>그 이후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이건에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대한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재요청을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받지 못했습니다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9260" y="3172255"/>
            <a:ext cx="2976788" cy="1866453"/>
          </a:xfrm>
          <a:prstGeom prst="rect">
            <a:avLst/>
          </a:prstGeom>
        </p:spPr>
      </p:pic>
      <p:sp>
        <p:nvSpPr>
          <p:cNvPr id="9" name="아래쪽 화살표 8"/>
          <p:cNvSpPr/>
          <p:nvPr/>
        </p:nvSpPr>
        <p:spPr>
          <a:xfrm>
            <a:off x="10377654" y="2813383"/>
            <a:ext cx="400707" cy="3284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3172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455868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5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번 매출액 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 2.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보조금은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항상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0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으로 표시해주세요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그대신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직접 표기하면 수정될 수 있도록 활성화시켜주세요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14" name="그림 13" descr="텍스트, 스크린샷, 번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03F9A0A-6370-6D5D-541C-0DBD9BE959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14518"/>
            <a:ext cx="12192000" cy="3236960"/>
          </a:xfrm>
          <a:prstGeom prst="rect">
            <a:avLst/>
          </a:prstGeom>
        </p:spPr>
      </p:pic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7D1A09A-EDF7-0091-653E-7FDDC281FAC0}"/>
              </a:ext>
            </a:extLst>
          </p:cNvPr>
          <p:cNvSpPr/>
          <p:nvPr/>
        </p:nvSpPr>
        <p:spPr>
          <a:xfrm>
            <a:off x="381000" y="3646439"/>
            <a:ext cx="1909618" cy="4267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CEC47BD4-AF3B-D905-00CE-176E93DB7C60}"/>
              </a:ext>
            </a:extLst>
          </p:cNvPr>
          <p:cNvCxnSpPr>
            <a:cxnSpLocks/>
            <a:endCxn id="10" idx="3"/>
          </p:cNvCxnSpPr>
          <p:nvPr/>
        </p:nvCxnSpPr>
        <p:spPr>
          <a:xfrm flipH="1">
            <a:off x="2290618" y="1403927"/>
            <a:ext cx="6520873" cy="245591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B215F45-7036-F9A5-952F-AF819F8D84C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93C9E7-E6B0-CCF7-2F70-43C0083D7B7D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5</a:t>
            </a:r>
            <a:r>
              <a:rPr lang="ko-KR" altLang="en-US" sz="1200" b="1" dirty="0"/>
              <a:t>번 매출액 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875900-3F87-8285-8149-9D5788E3DA46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8811491" y="2373794"/>
            <a:ext cx="3028403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 smtClean="0">
                <a:solidFill>
                  <a:srgbClr val="0070C0"/>
                </a:solidFill>
              </a:rPr>
              <a:t>보조금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= 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인센티브 현황의 금액 으로 알고 있습니다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.</a:t>
            </a:r>
          </a:p>
          <a:p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ko-KR" altLang="en-US" sz="1050" b="1" dirty="0" smtClean="0">
                <a:solidFill>
                  <a:srgbClr val="0070C0"/>
                </a:solidFill>
              </a:rPr>
              <a:t>아닌가요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?</a:t>
            </a:r>
            <a:endParaRPr lang="en-US" altLang="ko-KR" sz="105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60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7848A-24AB-AE13-4322-DB5D95CC0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85719D4-5790-B6F1-3C7C-AA90C09438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496" y="1891128"/>
            <a:ext cx="8115300" cy="362902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E219419-133E-05E9-0363-40D4D01D4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437464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계를 넣어주세요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FE5B8B0-2E78-CC80-41C2-65EB5092B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7B93246-3D08-968F-898C-E06ADC4CD253}"/>
              </a:ext>
            </a:extLst>
          </p:cNvPr>
          <p:cNvSpPr/>
          <p:nvPr/>
        </p:nvSpPr>
        <p:spPr>
          <a:xfrm>
            <a:off x="482600" y="5403564"/>
            <a:ext cx="7645400" cy="57979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618D5FEF-F3BA-1BCD-DEFC-F5A0F6A2F8C5}"/>
              </a:ext>
            </a:extLst>
          </p:cNvPr>
          <p:cNvCxnSpPr>
            <a:cxnSpLocks/>
            <a:endCxn id="11" idx="3"/>
          </p:cNvCxnSpPr>
          <p:nvPr/>
        </p:nvCxnSpPr>
        <p:spPr>
          <a:xfrm flipH="1">
            <a:off x="3031436" y="1465068"/>
            <a:ext cx="5731564" cy="422876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97E5DA7-F878-D839-CB31-FDC56101709F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09D041-49FD-707D-F961-14706F1BA9E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6</a:t>
            </a:r>
            <a:r>
              <a:rPr lang="ko-KR" altLang="en-US" sz="1200" b="1" dirty="0"/>
              <a:t>번 판매수수료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26C9EB-C76F-A236-97AA-B00AA6263E7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4CA3725-2BCF-E08C-7974-FCA1A2768F03}"/>
              </a:ext>
            </a:extLst>
          </p:cNvPr>
          <p:cNvSpPr/>
          <p:nvPr/>
        </p:nvSpPr>
        <p:spPr>
          <a:xfrm>
            <a:off x="1709532" y="5527496"/>
            <a:ext cx="1321904" cy="33268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D945D8E3-5C4B-2C0E-8CC0-1616FF33C99C}"/>
              </a:ext>
            </a:extLst>
          </p:cNvPr>
          <p:cNvSpPr/>
          <p:nvPr/>
        </p:nvSpPr>
        <p:spPr>
          <a:xfrm>
            <a:off x="4426228" y="5520153"/>
            <a:ext cx="1321904" cy="33268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B7B00B-396D-A107-A831-39D0C87BECF8}"/>
              </a:ext>
            </a:extLst>
          </p:cNvPr>
          <p:cNvSpPr txBox="1"/>
          <p:nvPr/>
        </p:nvSpPr>
        <p:spPr>
          <a:xfrm>
            <a:off x="680568" y="552749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/>
              <a:t>계</a:t>
            </a:r>
          </a:p>
        </p:txBody>
      </p: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135DB000-14AB-28B9-D53F-D7B53DD97BE3}"/>
              </a:ext>
            </a:extLst>
          </p:cNvPr>
          <p:cNvCxnSpPr>
            <a:cxnSpLocks/>
          </p:cNvCxnSpPr>
          <p:nvPr/>
        </p:nvCxnSpPr>
        <p:spPr>
          <a:xfrm flipH="1">
            <a:off x="5813514" y="1465068"/>
            <a:ext cx="2927952" cy="424709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97C9CCA-886A-8598-F93C-D791725063FA}"/>
              </a:ext>
            </a:extLst>
          </p:cNvPr>
          <p:cNvSpPr txBox="1"/>
          <p:nvPr/>
        </p:nvSpPr>
        <p:spPr>
          <a:xfrm>
            <a:off x="1381540" y="1095736"/>
            <a:ext cx="5526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/>
              <a:t>입력정보는 그 값을 수정할 수 있도록 전체 칸들을</a:t>
            </a:r>
            <a:endParaRPr lang="en-US" altLang="ko-KR" b="1" dirty="0"/>
          </a:p>
          <a:p>
            <a:pPr algn="ctr"/>
            <a:r>
              <a:rPr lang="ko-KR" altLang="en-US" b="1" dirty="0"/>
              <a:t>활성화시켜주세요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782964" y="1742067"/>
            <a:ext cx="3028403" cy="577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 smtClean="0">
                <a:solidFill>
                  <a:srgbClr val="0070C0"/>
                </a:solidFill>
              </a:rPr>
              <a:t>유지보수 건입니다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.</a:t>
            </a: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 smtClean="0">
                <a:solidFill>
                  <a:srgbClr val="0070C0"/>
                </a:solidFill>
              </a:rPr>
              <a:t>현재는 불가합니다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.</a:t>
            </a:r>
            <a:endParaRPr lang="en-US" altLang="ko-KR" sz="105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689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1D5BA-B7AA-1A7E-6351-772B6FF70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3855B885-98D5-83A1-3C6E-204A85C713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052546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57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번 보조금 부분은 회계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인센티브현황과 연동되어져야 합니다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자동으로 표시되는 값을 직접 표기하면 수정될 수 있도록 활성화시켜주세요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부가세가 없는 지자체도 있습니다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 descr="텍스트, 스크린샷, 번호, 영수증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34904D2-8A13-EFB7-09F2-D7D843F355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56048"/>
            <a:ext cx="12192000" cy="305159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2D6708A1-C99A-D308-76A3-6AAEAE7AB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386A8B5F-DE49-027A-845E-E872B8B3935C}"/>
              </a:ext>
            </a:extLst>
          </p:cNvPr>
          <p:cNvSpPr/>
          <p:nvPr/>
        </p:nvSpPr>
        <p:spPr>
          <a:xfrm>
            <a:off x="907473" y="4359855"/>
            <a:ext cx="1604818" cy="4267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40C6BACC-D905-2625-C841-59BC32905CEA}"/>
              </a:ext>
            </a:extLst>
          </p:cNvPr>
          <p:cNvCxnSpPr>
            <a:cxnSpLocks/>
            <a:endCxn id="10" idx="3"/>
          </p:cNvCxnSpPr>
          <p:nvPr/>
        </p:nvCxnSpPr>
        <p:spPr>
          <a:xfrm flipH="1">
            <a:off x="2512291" y="2299855"/>
            <a:ext cx="6345382" cy="227339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85A6F56-EECC-BC82-99B2-5C03CF04FDCB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988027-0071-E1CC-7653-FB638630E28A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7</a:t>
            </a:r>
            <a:r>
              <a:rPr lang="ko-KR" altLang="en-US" sz="1200" b="1" dirty="0"/>
              <a:t>번 보조금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D93C80-00FB-8152-A78F-EAD56F1ACE25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10514907" y="1650304"/>
            <a:ext cx="1645416" cy="2539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 smtClean="0">
                <a:solidFill>
                  <a:srgbClr val="0070C0"/>
                </a:solidFill>
              </a:rPr>
              <a:t>그렇게 되어있습니다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.</a:t>
            </a:r>
            <a:endParaRPr lang="en-US" altLang="ko-KR" sz="105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56559" y="2575175"/>
            <a:ext cx="2258479" cy="9002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>
                <a:solidFill>
                  <a:srgbClr val="0070C0"/>
                </a:solidFill>
              </a:rPr>
              <a:t>투어정산서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개발 당시에는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ko-KR" altLang="en-US" sz="1050" b="1" dirty="0" smtClean="0">
                <a:solidFill>
                  <a:srgbClr val="0070C0"/>
                </a:solidFill>
              </a:rPr>
              <a:t>부가세가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없을수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있다는 얘기를 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ko-KR" altLang="en-US" sz="1050" b="1" dirty="0" smtClean="0">
                <a:solidFill>
                  <a:srgbClr val="0070C0"/>
                </a:solidFill>
              </a:rPr>
              <a:t>안하시고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1050" b="1" dirty="0">
                <a:solidFill>
                  <a:srgbClr val="0070C0"/>
                </a:solidFill>
              </a:rPr>
              <a:t>왜 이제서야 얘기를 하십니까</a:t>
            </a:r>
            <a:r>
              <a:rPr lang="en-US" altLang="ko-KR" sz="1050" b="1" dirty="0">
                <a:solidFill>
                  <a:srgbClr val="0070C0"/>
                </a:solidFill>
              </a:rPr>
              <a:t>? </a:t>
            </a:r>
          </a:p>
          <a:p>
            <a:endParaRPr lang="en-US" altLang="ko-KR" sz="105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327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5C9D2-A1D2-D044-2047-23844256E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그림 16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C798D46-723B-9C19-A196-5215F074BF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5" y="953879"/>
            <a:ext cx="5996266" cy="2398506"/>
          </a:xfrm>
          <a:prstGeom prst="rect">
            <a:avLst/>
          </a:prstGeom>
        </p:spPr>
      </p:pic>
      <p:pic>
        <p:nvPicPr>
          <p:cNvPr id="8" name="그림 7" descr="텍스트, 스크린샷, 라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10A9F9E-384B-BC7A-0C00-5698E5EE12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224753"/>
            <a:ext cx="11229975" cy="2590800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B4E71214-8877-0FD4-F8E8-E9A6F816B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473754"/>
              </p:ext>
            </p:extLst>
          </p:nvPr>
        </p:nvGraphicFramePr>
        <p:xfrm>
          <a:off x="8812404" y="852391"/>
          <a:ext cx="3316241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6241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계산 식 수정해주세요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[ C / (A+B) ] X100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E9FB3C62-A9F5-3344-B8E5-F3A203C03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7</a:t>
            </a:fld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68811CB9-7538-1DED-25A1-D2046CADB0B4}"/>
              </a:ext>
            </a:extLst>
          </p:cNvPr>
          <p:cNvSpPr/>
          <p:nvPr/>
        </p:nvSpPr>
        <p:spPr>
          <a:xfrm>
            <a:off x="4698805" y="6095171"/>
            <a:ext cx="1602603" cy="4405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D4703C-4FEA-8ED3-B2AC-990B394D520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B7BA03-22A7-AFB3-DD60-13C9523EB781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8</a:t>
            </a:r>
            <a:r>
              <a:rPr lang="ko-KR" altLang="en-US" sz="1200" b="1" dirty="0"/>
              <a:t>번 손익분석</a:t>
            </a:r>
            <a:endParaRPr lang="ko-KR" altLang="en-US" sz="1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339AD4-77C0-C32D-C873-AACD8ED42276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pic>
        <p:nvPicPr>
          <p:cNvPr id="10" name="그림 9" descr="텍스트, 스크린샷, 번호, 영수증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D1BDEEA-423B-A1DE-A97C-1561C7CFFF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0394" y="2364186"/>
            <a:ext cx="5326147" cy="2320678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4315845A-7430-A686-3A70-EEA646E8C932}"/>
              </a:ext>
            </a:extLst>
          </p:cNvPr>
          <p:cNvSpPr/>
          <p:nvPr/>
        </p:nvSpPr>
        <p:spPr>
          <a:xfrm>
            <a:off x="3442936" y="3144567"/>
            <a:ext cx="1725412" cy="299806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DE17CF-4AF8-02B0-3F37-3287873DBB61}"/>
              </a:ext>
            </a:extLst>
          </p:cNvPr>
          <p:cNvSpPr txBox="1"/>
          <p:nvPr/>
        </p:nvSpPr>
        <p:spPr>
          <a:xfrm>
            <a:off x="4361853" y="3109804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B</a:t>
            </a:r>
            <a:endParaRPr lang="ko-KR" altLang="en-US" dirty="0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2878DC80-055A-68B9-6653-05D9C43731F2}"/>
              </a:ext>
            </a:extLst>
          </p:cNvPr>
          <p:cNvSpPr/>
          <p:nvPr/>
        </p:nvSpPr>
        <p:spPr>
          <a:xfrm>
            <a:off x="951527" y="1654290"/>
            <a:ext cx="1026360" cy="299806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2F2F0F3-98A9-027F-2943-746D83C3DD0D}"/>
              </a:ext>
            </a:extLst>
          </p:cNvPr>
          <p:cNvSpPr txBox="1"/>
          <p:nvPr/>
        </p:nvSpPr>
        <p:spPr>
          <a:xfrm>
            <a:off x="1134948" y="1619527"/>
            <a:ext cx="200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A</a:t>
            </a:r>
            <a:endParaRPr lang="ko-KR" altLang="en-US" dirty="0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49FFFD26-32E0-E677-5BDA-B094A2AE21FC}"/>
              </a:ext>
            </a:extLst>
          </p:cNvPr>
          <p:cNvSpPr/>
          <p:nvPr/>
        </p:nvSpPr>
        <p:spPr>
          <a:xfrm>
            <a:off x="1239762" y="6134551"/>
            <a:ext cx="1725412" cy="446049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AA61BD5-699C-5E5F-06AA-FB77F0D7EF58}"/>
              </a:ext>
            </a:extLst>
          </p:cNvPr>
          <p:cNvSpPr txBox="1"/>
          <p:nvPr/>
        </p:nvSpPr>
        <p:spPr>
          <a:xfrm>
            <a:off x="2102468" y="617168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C</a:t>
            </a:r>
            <a:endParaRPr lang="ko-KR" altLang="en-US" dirty="0"/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88EF14D1-7636-A908-9FCA-CB0922B9E209}"/>
              </a:ext>
            </a:extLst>
          </p:cNvPr>
          <p:cNvCxnSpPr>
            <a:cxnSpLocks/>
          </p:cNvCxnSpPr>
          <p:nvPr/>
        </p:nvCxnSpPr>
        <p:spPr>
          <a:xfrm flipH="1">
            <a:off x="6301408" y="1451113"/>
            <a:ext cx="2683566" cy="464405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984974" y="2153132"/>
            <a:ext cx="3028403" cy="31624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 err="1" smtClean="0">
                <a:solidFill>
                  <a:srgbClr val="0070C0"/>
                </a:solidFill>
              </a:rPr>
              <a:t>손익분석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합계의</a:t>
            </a:r>
            <a:r>
              <a:rPr lang="en-US" altLang="ko-KR" sz="1050" b="1" dirty="0">
                <a:solidFill>
                  <a:srgbClr val="0070C0"/>
                </a:solidFill>
              </a:rPr>
              <a:t>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%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는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 err="1" smtClean="0">
                <a:solidFill>
                  <a:srgbClr val="0070C0"/>
                </a:solidFill>
              </a:rPr>
              <a:t>손익분석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금액 총 합계를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1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인당 금액의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%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입니다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 smtClean="0">
                <a:solidFill>
                  <a:srgbClr val="0070C0"/>
                </a:solidFill>
              </a:rPr>
              <a:t>즉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, (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손익분속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총합계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1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인당금액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/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손익분석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금액 총합계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) =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손익분석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합계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% </a:t>
            </a:r>
          </a:p>
          <a:p>
            <a:r>
              <a:rPr lang="ko-KR" altLang="en-US" sz="1050" b="1" dirty="0" smtClean="0">
                <a:solidFill>
                  <a:srgbClr val="0070C0"/>
                </a:solidFill>
              </a:rPr>
              <a:t>입니다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.</a:t>
            </a: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 err="1" smtClean="0">
                <a:solidFill>
                  <a:srgbClr val="0070C0"/>
                </a:solidFill>
              </a:rPr>
              <a:t>손익분석의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합계는 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ko-KR" altLang="en-US" sz="1050" b="1" dirty="0" err="1" smtClean="0">
                <a:solidFill>
                  <a:srgbClr val="0070C0"/>
                </a:solidFill>
              </a:rPr>
              <a:t>손익분석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매출액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+ 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보조금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/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인센티브 금액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 smtClean="0">
                <a:solidFill>
                  <a:srgbClr val="0070C0"/>
                </a:solidFill>
              </a:rPr>
              <a:t>매출액은 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en-US" altLang="ko-KR" sz="1050" b="1" dirty="0" smtClean="0">
                <a:solidFill>
                  <a:srgbClr val="0070C0"/>
                </a:solidFill>
              </a:rPr>
              <a:t>5. 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매출액의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5) 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매출액과 동일한 금액입니다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.</a:t>
            </a:r>
          </a:p>
          <a:p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ko-KR" altLang="en-US" sz="1050" b="1" dirty="0" smtClean="0">
                <a:solidFill>
                  <a:srgbClr val="0070C0"/>
                </a:solidFill>
              </a:rPr>
              <a:t>그럼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손익분석의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매출액인 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5.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매출액의 판매액이 되는 것인지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문의드립니다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.</a:t>
            </a:r>
          </a:p>
          <a:p>
            <a:endParaRPr lang="en-US" altLang="ko-KR" sz="1050" b="1" dirty="0">
              <a:solidFill>
                <a:srgbClr val="0070C0"/>
              </a:solidFill>
            </a:endParaRPr>
          </a:p>
          <a:p>
            <a:r>
              <a:rPr lang="ko-KR" altLang="en-US" sz="1050" b="1" dirty="0" smtClean="0">
                <a:solidFill>
                  <a:srgbClr val="0070C0"/>
                </a:solidFill>
              </a:rPr>
              <a:t>최종 결정하여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재요청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주시기 바랍니다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.</a:t>
            </a:r>
            <a:endParaRPr lang="en-US" altLang="ko-KR" sz="105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988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CF1F4-F1C9-3BB4-233C-BAF9EF39C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D157A179-1363-161B-6294-52DF5B3256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51311"/>
              </p:ext>
            </p:extLst>
          </p:nvPr>
        </p:nvGraphicFramePr>
        <p:xfrm>
          <a:off x="8812404" y="852391"/>
          <a:ext cx="3316241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6241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일자별 합계가 누락되었습니다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D176BA9-128B-FA95-EAD5-2DF0369889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89557"/>
            <a:ext cx="12192000" cy="4468443"/>
          </a:xfrm>
          <a:prstGeom prst="rect">
            <a:avLst/>
          </a:prstGeom>
        </p:spPr>
      </p:pic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485F59E-8759-3678-F92E-DA330679B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8</a:t>
            </a:fld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2AC36226-2593-A81C-D9B5-3F7D42E99825}"/>
              </a:ext>
            </a:extLst>
          </p:cNvPr>
          <p:cNvSpPr/>
          <p:nvPr/>
        </p:nvSpPr>
        <p:spPr>
          <a:xfrm>
            <a:off x="10366514" y="5785187"/>
            <a:ext cx="1762132" cy="4405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3A3B5F-ACE5-4A2B-9C9C-9C22C0EDA57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7BF11E-A9B5-25F8-E84E-33683872DD88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리스트</a:t>
            </a:r>
            <a:endParaRPr lang="ko-KR" altLang="en-US" sz="1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A0D732-E0E5-6A9D-3826-EF2EC13D2420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2E203A4E-9B44-79D0-152B-C53D753A4E1E}"/>
              </a:ext>
            </a:extLst>
          </p:cNvPr>
          <p:cNvCxnSpPr>
            <a:cxnSpLocks/>
          </p:cNvCxnSpPr>
          <p:nvPr/>
        </p:nvCxnSpPr>
        <p:spPr>
          <a:xfrm>
            <a:off x="10090832" y="1545859"/>
            <a:ext cx="1262968" cy="423932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4" name="그림 13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4408038-FF80-057E-CB5D-32074D330F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5813" y="930704"/>
            <a:ext cx="4825840" cy="1749774"/>
          </a:xfrm>
          <a:prstGeom prst="rect">
            <a:avLst/>
          </a:prstGeom>
        </p:spPr>
      </p:pic>
      <p:sp>
        <p:nvSpPr>
          <p:cNvPr id="19" name="직사각형 18">
            <a:extLst>
              <a:ext uri="{FF2B5EF4-FFF2-40B4-BE49-F238E27FC236}">
                <a16:creationId xmlns:a16="http://schemas.microsoft.com/office/drawing/2014/main" id="{7EFB9F5C-1BF1-D472-0B54-6AABC432C075}"/>
              </a:ext>
            </a:extLst>
          </p:cNvPr>
          <p:cNvSpPr/>
          <p:nvPr/>
        </p:nvSpPr>
        <p:spPr>
          <a:xfrm>
            <a:off x="4721170" y="2338966"/>
            <a:ext cx="1868473" cy="299806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9046346" y="1722268"/>
            <a:ext cx="2689934" cy="372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>(26.02.11)</a:t>
            </a:r>
            <a:endParaRPr lang="ko-KR" alt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9103459" y="2165599"/>
            <a:ext cx="2258479" cy="4154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050" b="1" dirty="0" smtClean="0">
                <a:solidFill>
                  <a:srgbClr val="0070C0"/>
                </a:solidFill>
              </a:rPr>
              <a:t>단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매출액과 </a:t>
            </a:r>
            <a:r>
              <a:rPr lang="ko-KR" altLang="en-US" sz="1050" b="1" dirty="0" err="1" smtClean="0">
                <a:solidFill>
                  <a:srgbClr val="0070C0"/>
                </a:solidFill>
              </a:rPr>
              <a:t>먜출부가세는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상태가</a:t>
            </a:r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ko-KR" altLang="en-US" sz="1050" b="1" dirty="0" err="1" smtClean="0">
                <a:solidFill>
                  <a:srgbClr val="0070C0"/>
                </a:solidFill>
              </a:rPr>
              <a:t>정산완료일</a:t>
            </a:r>
            <a:r>
              <a:rPr lang="ko-KR" altLang="en-US" sz="1050" b="1" dirty="0" smtClean="0">
                <a:solidFill>
                  <a:srgbClr val="0070C0"/>
                </a:solidFill>
              </a:rPr>
              <a:t> 때만 출력됩니다</a:t>
            </a:r>
            <a:r>
              <a:rPr lang="en-US" altLang="ko-KR" sz="1050" b="1" dirty="0" smtClean="0">
                <a:solidFill>
                  <a:srgbClr val="0070C0"/>
                </a:solidFill>
              </a:rPr>
              <a:t>.</a:t>
            </a:r>
            <a:endParaRPr lang="en-US" altLang="ko-KR" sz="105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256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4323</TotalTime>
  <Words>442</Words>
  <Application>Microsoft Office PowerPoint</Application>
  <PresentationFormat>와이드스크린</PresentationFormat>
  <Paragraphs>109</Paragraphs>
  <Slides>8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157</cp:revision>
  <dcterms:created xsi:type="dcterms:W3CDTF">2025-11-14T06:29:01Z</dcterms:created>
  <dcterms:modified xsi:type="dcterms:W3CDTF">2026-02-11T02:53:40Z</dcterms:modified>
</cp:coreProperties>
</file>