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46" r:id="rId2"/>
    <p:sldId id="349" r:id="rId3"/>
    <p:sldId id="350" r:id="rId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7A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E0923-9955-4490-816D-81363679A6C9}" type="datetimeFigureOut">
              <a:rPr lang="ko-KR" altLang="en-US" smtClean="0"/>
              <a:t>2026-02-11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6C40C-D344-42F9-A8D5-C0CB8F2B8F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567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5D8325-BFCE-A6D4-1C95-45E527745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BF4425E-DF43-D6C1-1D8A-8C639DC08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783363-F763-071E-C786-674BBF6B9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7D93B1B-5F16-4D7B-D720-41A2EBA4D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DBC69A-BC98-2176-9F1E-A25ECC60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79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585D77-57E8-DDED-72F8-07347E66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8BACA6C-172C-677B-150E-5DD2EAEE2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CD16D3-DE66-C44C-DCCE-4117A6934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2F3C23-DDC9-F547-CF0D-5A9999047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364C9D-4347-B7FB-5355-B4CE5AD73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726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0478821-094B-56B6-10AE-D4E4981807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A133DF3-4BBC-4CCA-486B-23E9A76D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0DFC1C-7E43-25A5-F83A-7C28D2E25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4669465-9FA5-8DEB-79B7-73BCB507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3173DE-B24E-2813-87F1-2FE70BCA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63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E17FCA-5E2F-B5B5-94A8-05E092672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5BEEEAB-24BF-0819-1C9B-C47D47BE0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05A216-0CD2-91F8-22AB-C945BEFD7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6E28B0-6441-38F6-9512-9A19618C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C71E3B-0B2A-B35D-746F-1707C6388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009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A4ED4A-64FF-0282-2B29-F1A93465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CFB87E-148C-DA02-CEC8-C17C217AA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FDD738-9D34-1D74-3482-149AC1D6D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A778E37-3E7F-9EE2-18BE-DBBAFC411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F42ACF-23FB-9449-601E-2DDA1964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91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21E378-CB40-C291-04E8-772CB15B2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A61D64-3030-C98E-463E-AA9CDD617F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35C5F72-1CEA-53E0-3406-926932BDE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B7C13C-B2A8-6ADD-E239-B82D86F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1883612-D3FD-49FA-5C06-27A19DE47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571989-BE5E-7408-8866-58460F439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53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198F30-F663-3E81-80D5-4C420DE62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FC7835E-0FE6-1FCD-DF88-FFA5B1ECC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BE250CF-C304-430F-F25F-BDE3D0885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E6CDAE3-E0BE-5D86-97AC-8BC6F439A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EB50EBD-46E0-315D-FA83-411C859A9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8709E42-46CE-9B9B-4D35-F7F4A4E7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C0D8AB7-B6E3-B2D7-D2A0-780AB0000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8B59176-9229-B53C-2D4C-3385C8EE1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144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B72BF1-F4D7-8ECF-7C62-FA7CAD4D6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9F29316-BCAF-D5D9-5791-1611B455E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60A31D0-BACA-DBF3-E14F-15B9714B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0FC36A6-FF2B-0164-DE90-D0147789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89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FA5ACED-18C2-F54F-7650-474C84587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EB39E36-BB5D-5A12-29BD-74C6D2D5D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996F212-FADC-7595-85B8-9B2CF0DC7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51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9AD1B0-79FC-53F8-81F2-09F221505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4D222A-5567-A547-6846-DED6ACFDB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3ED689-9441-12A9-9B40-F2869A776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B59D953-AFD1-338B-D5AF-1931DA41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3C419AE-40CC-0439-F6B2-A1F634836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D07A541-6FD4-F9D2-F0A2-FC4D6E7E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65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E545A3-A5FB-C8EE-D220-A39555A66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7A62561-FB76-5864-AD04-F26B8E715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60F82D-2541-62F6-98A0-23F8E0C8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7E8FE4-C08A-8774-CAD5-563E847C9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7757B5F-CDF8-E5BB-4331-D2504D3A5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60134D-4584-A14D-A62E-0DE4BE336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229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010D8F6-0403-DE3B-82D7-D2DE6740A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07AAA18-001B-269A-9AA6-2CF95FB9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761139D-9108-70D3-A09C-EB934E49A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383CD-7BF5-431C-984E-CCAAB9885123}" type="datetimeFigureOut">
              <a:rPr lang="ko-KR" altLang="en-US" smtClean="0"/>
              <a:t>2026-02-11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0022EA-8EBB-88D9-3731-D0B5FB79C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07C3262-967F-7539-E7E7-D81555942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9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-277091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1769166" y="2027583"/>
            <a:ext cx="9713689" cy="809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639848" y="1902551"/>
            <a:ext cx="11293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dirty="0">
                <a:solidFill>
                  <a:schemeClr val="bg2">
                    <a:lumMod val="50000"/>
                  </a:schemeClr>
                </a:solidFill>
              </a:rPr>
              <a:t>2026</a:t>
            </a:r>
            <a:endParaRPr lang="ko-KR" alt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9903" y="2635624"/>
            <a:ext cx="11107988" cy="8654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defRPr/>
            </a:pPr>
            <a:r>
              <a:rPr lang="ko-KR" altLang="en-US" sz="3000" dirty="0" err="1">
                <a:ea typeface="HY견고딕"/>
              </a:rPr>
              <a:t>로망스투어</a:t>
            </a:r>
            <a:r>
              <a:rPr lang="ko-KR" altLang="en-US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ERP</a:t>
            </a:r>
            <a:r>
              <a:rPr lang="ko-KR" altLang="en-US" sz="3000" dirty="0">
                <a:ea typeface="HY견고딕"/>
              </a:rPr>
              <a:t>리뉴얼</a:t>
            </a:r>
            <a:r>
              <a:rPr lang="en-US" altLang="ko-KR" sz="3000" dirty="0">
                <a:ea typeface="HY견고딕"/>
              </a:rPr>
              <a:t>_</a:t>
            </a:r>
            <a:r>
              <a:rPr lang="ko-KR" altLang="en-US" sz="3000" dirty="0">
                <a:ea typeface="HY견고딕"/>
              </a:rPr>
              <a:t>검토사항 </a:t>
            </a:r>
            <a:r>
              <a:rPr lang="en-US" altLang="ko-KR" sz="3000" dirty="0">
                <a:ea typeface="HY견고딕"/>
              </a:rPr>
              <a:t>6</a:t>
            </a:r>
            <a:r>
              <a:rPr lang="ko-KR" altLang="en-US" sz="3000" dirty="0">
                <a:ea typeface="HY견고딕"/>
              </a:rPr>
              <a:t>차</a:t>
            </a:r>
            <a:r>
              <a:rPr lang="en-US" altLang="ko-KR" sz="3000" dirty="0">
                <a:ea typeface="HY견고딕"/>
              </a:rPr>
              <a:t>(2026.02.01.)</a:t>
            </a: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375E8E77-795B-0249-13E1-E5EDD7031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1</a:t>
            </a:fld>
            <a:endParaRPr lang="ko-KR" altLang="en-US"/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A2409674-2F67-C8F4-EF36-99420FEC3948}"/>
              </a:ext>
            </a:extLst>
          </p:cNvPr>
          <p:cNvCxnSpPr/>
          <p:nvPr/>
        </p:nvCxnSpPr>
        <p:spPr>
          <a:xfrm>
            <a:off x="666974" y="4550485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F9605A71-9694-CC9E-CFD5-CDF2F97493FB}"/>
              </a:ext>
            </a:extLst>
          </p:cNvPr>
          <p:cNvCxnSpPr/>
          <p:nvPr/>
        </p:nvCxnSpPr>
        <p:spPr>
          <a:xfrm>
            <a:off x="682177" y="4861911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E13DBD88-BCD7-8508-6FFA-B90762F7D6B0}"/>
              </a:ext>
            </a:extLst>
          </p:cNvPr>
          <p:cNvCxnSpPr/>
          <p:nvPr/>
        </p:nvCxnSpPr>
        <p:spPr>
          <a:xfrm>
            <a:off x="682177" y="5199842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2472E0B0-EC86-8137-F2F2-3C8F5A34E0E3}"/>
              </a:ext>
            </a:extLst>
          </p:cNvPr>
          <p:cNvCxnSpPr/>
          <p:nvPr/>
        </p:nvCxnSpPr>
        <p:spPr>
          <a:xfrm>
            <a:off x="6142616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323DFFC1-3A5D-5105-2FE0-A75E4BAFCFD8}"/>
              </a:ext>
            </a:extLst>
          </p:cNvPr>
          <p:cNvCxnSpPr/>
          <p:nvPr/>
        </p:nvCxnSpPr>
        <p:spPr>
          <a:xfrm>
            <a:off x="8876851" y="454799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500B5EC4-527B-B12F-F6CF-E2E10E53CAB1}"/>
              </a:ext>
            </a:extLst>
          </p:cNvPr>
          <p:cNvCxnSpPr/>
          <p:nvPr/>
        </p:nvCxnSpPr>
        <p:spPr>
          <a:xfrm>
            <a:off x="3444240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8E448B7A-DDFD-D3AF-0660-3A37DF9B5089}"/>
              </a:ext>
            </a:extLst>
          </p:cNvPr>
          <p:cNvSpPr txBox="1"/>
          <p:nvPr/>
        </p:nvSpPr>
        <p:spPr>
          <a:xfrm>
            <a:off x="682177" y="4550228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Document Version</a:t>
            </a:r>
            <a:endParaRPr lang="ko-KR" alt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1C68633-70FA-8992-6234-299B67F5AC31}"/>
              </a:ext>
            </a:extLst>
          </p:cNvPr>
          <p:cNvSpPr txBox="1"/>
          <p:nvPr/>
        </p:nvSpPr>
        <p:spPr>
          <a:xfrm>
            <a:off x="3452270" y="4536481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Last Updated</a:t>
            </a:r>
            <a:endParaRPr lang="ko-KR" altLang="en-US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507817-4DD5-D862-ABCE-D39C6AA2FA38}"/>
              </a:ext>
            </a:extLst>
          </p:cNvPr>
          <p:cNvSpPr txBox="1"/>
          <p:nvPr/>
        </p:nvSpPr>
        <p:spPr>
          <a:xfrm>
            <a:off x="6150646" y="4523357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Organization</a:t>
            </a:r>
            <a:endParaRPr lang="ko-KR" alt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E8CCFAB-C95C-1A8B-0230-1AF8C214703B}"/>
              </a:ext>
            </a:extLst>
          </p:cNvPr>
          <p:cNvSpPr txBox="1"/>
          <p:nvPr/>
        </p:nvSpPr>
        <p:spPr>
          <a:xfrm>
            <a:off x="8868821" y="4535135"/>
            <a:ext cx="2598831" cy="350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err="1"/>
              <a:t>Auther</a:t>
            </a:r>
            <a:endParaRPr lang="ko-KR" altLang="en-US" sz="1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C930074-DF7B-F495-D92A-C9EFD1098744}"/>
              </a:ext>
            </a:extLst>
          </p:cNvPr>
          <p:cNvSpPr txBox="1"/>
          <p:nvPr/>
        </p:nvSpPr>
        <p:spPr>
          <a:xfrm>
            <a:off x="682177" y="4861911"/>
            <a:ext cx="276206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0.1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8CBD8C-5A89-5AA3-1C32-C116612F520E}"/>
              </a:ext>
            </a:extLst>
          </p:cNvPr>
          <p:cNvSpPr txBox="1"/>
          <p:nvPr/>
        </p:nvSpPr>
        <p:spPr>
          <a:xfrm>
            <a:off x="3454878" y="4890385"/>
            <a:ext cx="2671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2026.01.31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100A536-E1AD-C275-46DD-D0D48353E8D9}"/>
              </a:ext>
            </a:extLst>
          </p:cNvPr>
          <p:cNvSpPr txBox="1"/>
          <p:nvPr/>
        </p:nvSpPr>
        <p:spPr>
          <a:xfrm>
            <a:off x="6153252" y="4876810"/>
            <a:ext cx="2743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경영기획팀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663C763-307E-9B99-8E01-909E1E103E7D}"/>
              </a:ext>
            </a:extLst>
          </p:cNvPr>
          <p:cNvSpPr txBox="1"/>
          <p:nvPr/>
        </p:nvSpPr>
        <p:spPr>
          <a:xfrm>
            <a:off x="8857054" y="4874143"/>
            <a:ext cx="26524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 err="1">
                <a:solidFill>
                  <a:schemeClr val="bg2">
                    <a:lumMod val="50000"/>
                  </a:schemeClr>
                </a:solidFill>
              </a:rPr>
              <a:t>전성자</a:t>
            </a:r>
            <a:endParaRPr lang="ko-KR" altLang="en-US" sz="12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576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4358FF-7B54-54D5-E842-7329207199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B5D28FD-F838-BBB3-C12D-897E2738FD13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 </a:t>
            </a:r>
            <a:r>
              <a:rPr lang="ko-KR" altLang="en-US" b="1" dirty="0">
                <a:solidFill>
                  <a:schemeClr val="bg1"/>
                </a:solidFill>
              </a:rPr>
              <a:t>회계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512BD9-A634-DC51-C399-20A2078CE30B}"/>
              </a:ext>
            </a:extLst>
          </p:cNvPr>
          <p:cNvSpPr txBox="1"/>
          <p:nvPr/>
        </p:nvSpPr>
        <p:spPr>
          <a:xfrm>
            <a:off x="0" y="369332"/>
            <a:ext cx="12192000" cy="504923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en-US" altLang="ko-KR" sz="1200" b="1" dirty="0"/>
              <a:t>ERP </a:t>
            </a:r>
            <a:r>
              <a:rPr lang="ko-KR" altLang="en-US" sz="1200" b="1" dirty="0"/>
              <a:t>회계업무 </a:t>
            </a:r>
            <a:r>
              <a:rPr lang="en-US" altLang="ko-KR" sz="1200" b="1" dirty="0"/>
              <a:t>– </a:t>
            </a:r>
            <a:r>
              <a:rPr lang="ko-KR" altLang="en-US" sz="1200" b="1" dirty="0" err="1"/>
              <a:t>인솔비지급대장</a:t>
            </a:r>
            <a:r>
              <a:rPr lang="ko-KR" altLang="en-US" sz="1200" b="1" dirty="0"/>
              <a:t>  </a:t>
            </a:r>
            <a:r>
              <a:rPr lang="en-US" altLang="ko-KR" sz="1200" b="1" dirty="0">
                <a:solidFill>
                  <a:srgbClr val="CC7AFE"/>
                </a:solidFill>
              </a:rPr>
              <a:t>- </a:t>
            </a:r>
            <a:r>
              <a:rPr lang="ko-KR" altLang="en-US" b="1" dirty="0">
                <a:solidFill>
                  <a:srgbClr val="FF0000"/>
                </a:solidFill>
              </a:rPr>
              <a:t>미처리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64EA82C-F79C-556D-235E-BB785A0DADC3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</a:t>
            </a:r>
            <a:r>
              <a:rPr lang="ko-KR" altLang="en-US" sz="1200" dirty="0" err="1"/>
              <a:t>전성자</a:t>
            </a:r>
            <a:r>
              <a:rPr lang="ko-KR" altLang="en-US" sz="1200" dirty="0"/>
              <a:t>   검수날짜</a:t>
            </a:r>
            <a:r>
              <a:rPr lang="en-US" altLang="ko-KR" sz="1200" dirty="0"/>
              <a:t> : 2026.02.11</a:t>
            </a:r>
            <a:endParaRPr lang="ko-KR" altLang="en-US" sz="1200" dirty="0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454F2842-78C6-6317-F793-8810AE1992E4}"/>
              </a:ext>
            </a:extLst>
          </p:cNvPr>
          <p:cNvSpPr/>
          <p:nvPr/>
        </p:nvSpPr>
        <p:spPr>
          <a:xfrm>
            <a:off x="1076035" y="1606101"/>
            <a:ext cx="4553528" cy="5006109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5751509B-82D1-E4C3-2B92-B59FDC67A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2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18DD663A-54E7-92F2-931B-E00961BAC1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7141193"/>
              </p:ext>
            </p:extLst>
          </p:nvPr>
        </p:nvGraphicFramePr>
        <p:xfrm>
          <a:off x="6096000" y="1021945"/>
          <a:ext cx="5790657" cy="4131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973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37346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u="sng" dirty="0">
                          <a:solidFill>
                            <a:schemeClr val="tx1"/>
                          </a:solidFill>
                        </a:rPr>
                        <a:t>날짜별 소트는 되나</a:t>
                      </a:r>
                      <a:r>
                        <a:rPr lang="en-US" altLang="ko-KR" sz="1200" u="sng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200" u="sng" dirty="0">
                          <a:solidFill>
                            <a:schemeClr val="tx1"/>
                          </a:solidFill>
                        </a:rPr>
                        <a:t>엑셀 다운로드하면</a:t>
                      </a:r>
                      <a:r>
                        <a:rPr lang="en-US" altLang="ko-KR" sz="1200" u="sng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200" u="sng" dirty="0">
                          <a:solidFill>
                            <a:schemeClr val="tx1"/>
                          </a:solidFill>
                        </a:rPr>
                        <a:t>전체가 다운로드 됨</a:t>
                      </a:r>
                      <a:r>
                        <a:rPr lang="en-US" altLang="ko-KR" sz="1200" u="sng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</a:rPr>
                        <a:t>기간별로 </a:t>
                      </a:r>
                      <a:r>
                        <a:rPr lang="ko-KR" altLang="en-US" sz="1200" b="1" u="sng" dirty="0" err="1">
                          <a:solidFill>
                            <a:schemeClr val="tx1"/>
                          </a:solidFill>
                        </a:rPr>
                        <a:t>소트한</a:t>
                      </a: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</a:rPr>
                        <a:t> 부분만 엑셀이 다운 </a:t>
                      </a:r>
                      <a:r>
                        <a:rPr lang="ko-KR" altLang="en-US" sz="1200" b="1" u="sng" dirty="0" err="1">
                          <a:solidFill>
                            <a:schemeClr val="tx1"/>
                          </a:solidFill>
                        </a:rPr>
                        <a:t>되로록</a:t>
                      </a: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</a:rPr>
                        <a:t> 수정 요청</a:t>
                      </a: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en-US" altLang="ko-KR"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8" name="그림 7" descr="텍스트, 폰트, 스크린샷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9D9CBA22-2115-70EC-31DC-E9747EDC11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1329" y="1705334"/>
            <a:ext cx="4202940" cy="1913891"/>
          </a:xfrm>
          <a:prstGeom prst="rect">
            <a:avLst/>
          </a:prstGeom>
        </p:spPr>
      </p:pic>
      <p:pic>
        <p:nvPicPr>
          <p:cNvPr id="11" name="그림 10" descr="텍스트, 스크린샷, 폰트, 번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339C4E3-6437-31B2-B584-4FAEDD09EA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948" y="4160275"/>
            <a:ext cx="4198321" cy="1829055"/>
          </a:xfrm>
          <a:prstGeom prst="rect">
            <a:avLst/>
          </a:prstGeom>
        </p:spPr>
      </p:pic>
      <p:cxnSp>
        <p:nvCxnSpPr>
          <p:cNvPr id="50" name="직선 화살표 연결선 49">
            <a:extLst>
              <a:ext uri="{FF2B5EF4-FFF2-40B4-BE49-F238E27FC236}">
                <a16:creationId xmlns:a16="http://schemas.microsoft.com/office/drawing/2014/main" id="{2EF23497-48C3-F6CD-EDD6-357A49E41481}"/>
              </a:ext>
            </a:extLst>
          </p:cNvPr>
          <p:cNvCxnSpPr>
            <a:cxnSpLocks/>
          </p:cNvCxnSpPr>
          <p:nvPr/>
        </p:nvCxnSpPr>
        <p:spPr>
          <a:xfrm flipV="1">
            <a:off x="2429164" y="1865745"/>
            <a:ext cx="3768436" cy="3232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" name="직사각형 2"/>
          <p:cNvSpPr/>
          <p:nvPr/>
        </p:nvSpPr>
        <p:spPr>
          <a:xfrm>
            <a:off x="6578353" y="2189018"/>
            <a:ext cx="4660777" cy="43877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200" b="1" dirty="0">
                <a:solidFill>
                  <a:schemeClr val="tx1"/>
                </a:solidFill>
              </a:rPr>
              <a:t>현재 날짜별 엑셀 다운 되고 있습니다</a:t>
            </a:r>
            <a:r>
              <a:rPr lang="en-US" altLang="ko-KR" sz="1200" b="1" dirty="0">
                <a:solidFill>
                  <a:schemeClr val="tx1"/>
                </a:solidFill>
              </a:rPr>
              <a:t>.</a:t>
            </a:r>
            <a:endParaRPr lang="ko-KR" altLang="en-US" sz="1200" b="1" dirty="0">
              <a:solidFill>
                <a:schemeClr val="tx1"/>
              </a:solidFill>
            </a:endParaRPr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37031" y="2902616"/>
            <a:ext cx="5849626" cy="927633"/>
          </a:xfrm>
          <a:prstGeom prst="rect">
            <a:avLst/>
          </a:prstGeom>
        </p:spPr>
      </p:pic>
      <p:sp>
        <p:nvSpPr>
          <p:cNvPr id="14" name="직사각형 13"/>
          <p:cNvSpPr/>
          <p:nvPr/>
        </p:nvSpPr>
        <p:spPr>
          <a:xfrm>
            <a:off x="6275275" y="4121571"/>
            <a:ext cx="4660777" cy="43877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200" b="1" dirty="0">
                <a:solidFill>
                  <a:schemeClr val="tx1"/>
                </a:solidFill>
              </a:rPr>
              <a:t>테스트 </a:t>
            </a:r>
            <a:r>
              <a:rPr lang="en-US" altLang="ko-KR" sz="1200" b="1" dirty="0">
                <a:solidFill>
                  <a:schemeClr val="tx1"/>
                </a:solidFill>
              </a:rPr>
              <a:t>: 2026-02-25 ~ 2026-02-25 </a:t>
            </a:r>
            <a:r>
              <a:rPr lang="ko-KR" altLang="en-US" sz="1200" b="1" dirty="0">
                <a:solidFill>
                  <a:schemeClr val="tx1"/>
                </a:solidFill>
              </a:rPr>
              <a:t>로 설정해서 엑셀 다운로드 한 파일내용입니다</a:t>
            </a:r>
            <a:r>
              <a:rPr lang="en-US" altLang="ko-KR" sz="1200" b="1" dirty="0">
                <a:solidFill>
                  <a:schemeClr val="tx1"/>
                </a:solidFill>
              </a:rPr>
              <a:t>.</a:t>
            </a:r>
            <a:endParaRPr lang="ko-KR" altLang="en-US" sz="1200" b="1" dirty="0">
              <a:solidFill>
                <a:schemeClr val="tx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134AC47-009A-DD17-DADD-A484052DA912}"/>
              </a:ext>
            </a:extLst>
          </p:cNvPr>
          <p:cNvSpPr txBox="1"/>
          <p:nvPr/>
        </p:nvSpPr>
        <p:spPr>
          <a:xfrm>
            <a:off x="6456218" y="4627418"/>
            <a:ext cx="4875523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2000" b="1" dirty="0">
                <a:solidFill>
                  <a:srgbClr val="FF0000"/>
                </a:solidFill>
              </a:rPr>
              <a:t>미처리</a:t>
            </a:r>
            <a:r>
              <a:rPr lang="en-US" altLang="ko-KR" sz="2000" b="1" dirty="0">
                <a:solidFill>
                  <a:srgbClr val="FF0000"/>
                </a:solidFill>
              </a:rPr>
              <a:t>: </a:t>
            </a:r>
            <a:r>
              <a:rPr lang="ko-KR" altLang="en-US" sz="2000" b="1" dirty="0">
                <a:solidFill>
                  <a:srgbClr val="FF0000"/>
                </a:solidFill>
              </a:rPr>
              <a:t>다운은 되지만</a:t>
            </a:r>
            <a:r>
              <a:rPr lang="en-US" altLang="ko-KR" sz="2000" b="1" dirty="0">
                <a:solidFill>
                  <a:srgbClr val="FF0000"/>
                </a:solidFill>
              </a:rPr>
              <a:t>, </a:t>
            </a:r>
            <a:r>
              <a:rPr lang="ko-KR" altLang="en-US" sz="2000" b="1" dirty="0">
                <a:solidFill>
                  <a:srgbClr val="FF0000"/>
                </a:solidFill>
              </a:rPr>
              <a:t>내가 지정한 기간별다운 안되고</a:t>
            </a:r>
            <a:r>
              <a:rPr lang="en-US" altLang="ko-KR" sz="2000" b="1" dirty="0">
                <a:solidFill>
                  <a:srgbClr val="FF0000"/>
                </a:solidFill>
              </a:rPr>
              <a:t>,</a:t>
            </a:r>
          </a:p>
          <a:p>
            <a:r>
              <a:rPr lang="en-US" altLang="ko-KR" sz="2000" b="1" dirty="0">
                <a:solidFill>
                  <a:srgbClr val="FF0000"/>
                </a:solidFill>
              </a:rPr>
              <a:t>1</a:t>
            </a:r>
            <a:r>
              <a:rPr lang="ko-KR" altLang="en-US" sz="2000" b="1" dirty="0">
                <a:solidFill>
                  <a:srgbClr val="FF0000"/>
                </a:solidFill>
              </a:rPr>
              <a:t>박</a:t>
            </a:r>
            <a:r>
              <a:rPr lang="en-US" altLang="ko-KR" sz="2000" b="1" dirty="0">
                <a:solidFill>
                  <a:srgbClr val="FF0000"/>
                </a:solidFill>
              </a:rPr>
              <a:t>2</a:t>
            </a:r>
            <a:r>
              <a:rPr lang="ko-KR" altLang="en-US" sz="2000" b="1" dirty="0" err="1">
                <a:solidFill>
                  <a:srgbClr val="FF0000"/>
                </a:solidFill>
              </a:rPr>
              <a:t>일이면인솔비가</a:t>
            </a:r>
            <a:r>
              <a:rPr lang="en-US" altLang="ko-KR" sz="2000" b="1" dirty="0">
                <a:solidFill>
                  <a:srgbClr val="FF0000"/>
                </a:solidFill>
              </a:rPr>
              <a:t>2</a:t>
            </a:r>
            <a:r>
              <a:rPr lang="ko-KR" altLang="en-US" sz="2000" b="1" dirty="0" err="1">
                <a:solidFill>
                  <a:srgbClr val="FF0000"/>
                </a:solidFill>
              </a:rPr>
              <a:t>배로계산되어야</a:t>
            </a:r>
            <a:r>
              <a:rPr lang="ko-KR" altLang="en-US" sz="2000" b="1" dirty="0">
                <a:solidFill>
                  <a:srgbClr val="FF0000"/>
                </a:solidFill>
              </a:rPr>
              <a:t> 하는데 화면에는 그렇게 나오고</a:t>
            </a:r>
            <a:r>
              <a:rPr lang="en-US" altLang="ko-KR" sz="2000" b="1" dirty="0">
                <a:solidFill>
                  <a:srgbClr val="FF0000"/>
                </a:solidFill>
              </a:rPr>
              <a:t>, </a:t>
            </a:r>
            <a:r>
              <a:rPr lang="ko-KR" altLang="en-US" sz="2000" b="1" dirty="0">
                <a:solidFill>
                  <a:srgbClr val="FF0000"/>
                </a:solidFill>
              </a:rPr>
              <a:t>엑셀에는 그렇게 </a:t>
            </a:r>
            <a:r>
              <a:rPr lang="ko-KR" altLang="en-US" sz="2000" b="1" dirty="0" err="1">
                <a:solidFill>
                  <a:srgbClr val="FF0000"/>
                </a:solidFill>
              </a:rPr>
              <a:t>안보여짐</a:t>
            </a:r>
            <a:r>
              <a:rPr lang="en-US" altLang="ko-KR" sz="2000" b="1" dirty="0">
                <a:solidFill>
                  <a:srgbClr val="FF0000"/>
                </a:solidFill>
              </a:rPr>
              <a:t>. * </a:t>
            </a:r>
            <a:r>
              <a:rPr lang="ko-KR" altLang="en-US" sz="2000" b="1" dirty="0">
                <a:solidFill>
                  <a:srgbClr val="FF0000"/>
                </a:solidFill>
              </a:rPr>
              <a:t>그리고 </a:t>
            </a:r>
            <a:r>
              <a:rPr lang="ko-KR" altLang="en-US" sz="2000" b="1" dirty="0" err="1">
                <a:solidFill>
                  <a:srgbClr val="FF0000"/>
                </a:solidFill>
              </a:rPr>
              <a:t>인솔비</a:t>
            </a:r>
            <a:r>
              <a:rPr lang="ko-KR" altLang="en-US" sz="2000" b="1" dirty="0">
                <a:solidFill>
                  <a:srgbClr val="FF0000"/>
                </a:solidFill>
              </a:rPr>
              <a:t> 보여지는 기준은 출발확정</a:t>
            </a:r>
            <a:r>
              <a:rPr lang="en-US" altLang="ko-KR" sz="2000" b="1" dirty="0">
                <a:solidFill>
                  <a:srgbClr val="FF0000"/>
                </a:solidFill>
              </a:rPr>
              <a:t>, </a:t>
            </a:r>
            <a:r>
              <a:rPr lang="ko-KR" altLang="en-US" sz="2000" b="1" dirty="0">
                <a:solidFill>
                  <a:srgbClr val="FF0000"/>
                </a:solidFill>
              </a:rPr>
              <a:t>마감</a:t>
            </a:r>
            <a:r>
              <a:rPr lang="en-US" altLang="ko-KR" sz="2000" b="1" dirty="0">
                <a:solidFill>
                  <a:srgbClr val="FF0000"/>
                </a:solidFill>
              </a:rPr>
              <a:t>, </a:t>
            </a:r>
            <a:r>
              <a:rPr lang="ko-KR" altLang="en-US" sz="2000" b="1" dirty="0">
                <a:solidFill>
                  <a:srgbClr val="FF0000"/>
                </a:solidFill>
              </a:rPr>
              <a:t>숨김만 보여지고</a:t>
            </a:r>
            <a:r>
              <a:rPr lang="en-US" altLang="ko-KR" sz="2000" b="1" dirty="0">
                <a:solidFill>
                  <a:srgbClr val="FF0000"/>
                </a:solidFill>
              </a:rPr>
              <a:t>, </a:t>
            </a:r>
            <a:r>
              <a:rPr lang="ko-KR" altLang="en-US" sz="2000" b="1" dirty="0" err="1">
                <a:solidFill>
                  <a:srgbClr val="FF0000"/>
                </a:solidFill>
              </a:rPr>
              <a:t>다운되어야함</a:t>
            </a:r>
            <a:r>
              <a:rPr lang="en-US" altLang="ko-KR" sz="2000" b="1" dirty="0">
                <a:solidFill>
                  <a:srgbClr val="FF0000"/>
                </a:solidFill>
              </a:rPr>
              <a:t>. </a:t>
            </a:r>
            <a:r>
              <a:rPr lang="ko-KR" altLang="en-US" sz="2000" b="1" dirty="0" err="1">
                <a:solidFill>
                  <a:srgbClr val="FF0000"/>
                </a:solidFill>
              </a:rPr>
              <a:t>출발안한</a:t>
            </a:r>
            <a:r>
              <a:rPr lang="ko-KR" altLang="en-US" sz="2000" b="1" dirty="0">
                <a:solidFill>
                  <a:srgbClr val="FF0000"/>
                </a:solidFill>
              </a:rPr>
              <a:t> </a:t>
            </a:r>
            <a:r>
              <a:rPr lang="en-US" altLang="ko-KR" sz="2000" b="1" dirty="0">
                <a:solidFill>
                  <a:srgbClr val="FF0000"/>
                </a:solidFill>
              </a:rPr>
              <a:t>2</a:t>
            </a:r>
            <a:r>
              <a:rPr lang="ko-KR" altLang="en-US" sz="2000" b="1" dirty="0">
                <a:solidFill>
                  <a:srgbClr val="FF0000"/>
                </a:solidFill>
              </a:rPr>
              <a:t>월</a:t>
            </a:r>
            <a:r>
              <a:rPr lang="en-US" altLang="ko-KR" sz="2000" b="1" dirty="0">
                <a:solidFill>
                  <a:srgbClr val="FF0000"/>
                </a:solidFill>
              </a:rPr>
              <a:t>25</a:t>
            </a:r>
            <a:r>
              <a:rPr lang="ko-KR" altLang="en-US" sz="2000" b="1" dirty="0">
                <a:solidFill>
                  <a:srgbClr val="FF0000"/>
                </a:solidFill>
              </a:rPr>
              <a:t>일도 </a:t>
            </a:r>
            <a:r>
              <a:rPr lang="ko-KR" altLang="en-US" sz="2000" b="1" dirty="0" err="1">
                <a:solidFill>
                  <a:srgbClr val="FF0000"/>
                </a:solidFill>
              </a:rPr>
              <a:t>보여짐</a:t>
            </a:r>
            <a:r>
              <a:rPr lang="en-US" altLang="ko-KR" sz="2000" b="1" dirty="0">
                <a:solidFill>
                  <a:srgbClr val="FF0000"/>
                </a:solidFill>
              </a:rPr>
              <a:t>.</a:t>
            </a:r>
            <a:endParaRPr lang="ko-KR" altLang="en-US" sz="2000" dirty="0">
              <a:solidFill>
                <a:srgbClr val="FF0000"/>
              </a:solidFill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4358936" y="5548544"/>
            <a:ext cx="2459114" cy="3728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/>
              <a:t>처리완료</a:t>
            </a:r>
            <a:r>
              <a:rPr lang="en-US" altLang="ko-KR" sz="1100" b="1" dirty="0" smtClean="0"/>
              <a:t>(26. 02. 11)</a:t>
            </a:r>
            <a:endParaRPr lang="ko-KR" altLang="en-US" sz="1100" b="1" dirty="0"/>
          </a:p>
        </p:txBody>
      </p:sp>
    </p:spTree>
    <p:extLst>
      <p:ext uri="{BB962C8B-B14F-4D97-AF65-F5344CB8AC3E}">
        <p14:creationId xmlns:p14="http://schemas.microsoft.com/office/powerpoint/2010/main" val="227769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B4AD18-03F6-CE57-3118-F38C16C4A4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4A24FE4-A9E2-6AF6-6FB9-7089F11DF5B3}"/>
              </a:ext>
            </a:extLst>
          </p:cNvPr>
          <p:cNvSpPr txBox="1"/>
          <p:nvPr/>
        </p:nvSpPr>
        <p:spPr>
          <a:xfrm>
            <a:off x="-51963" y="369024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en-US" altLang="ko-KR" sz="1200" b="1" dirty="0"/>
              <a:t>ERP </a:t>
            </a:r>
            <a:r>
              <a:rPr lang="ko-KR" altLang="en-US" sz="1200" b="1" dirty="0"/>
              <a:t>예약관리 </a:t>
            </a:r>
            <a:r>
              <a:rPr lang="en-US" altLang="ko-KR" sz="1200" b="1" dirty="0"/>
              <a:t>– </a:t>
            </a:r>
            <a:r>
              <a:rPr lang="ko-KR" altLang="en-US" sz="1200" b="1" dirty="0"/>
              <a:t>출발일자별 예약현황 </a:t>
            </a:r>
            <a:r>
              <a:rPr lang="en-US" altLang="ko-KR" sz="1200" b="1" dirty="0"/>
              <a:t>– </a:t>
            </a:r>
            <a:r>
              <a:rPr lang="ko-KR" altLang="en-US" sz="1200" b="1" dirty="0">
                <a:highlight>
                  <a:srgbClr val="CC7AFE"/>
                </a:highlight>
              </a:rPr>
              <a:t>버스좌석관리</a:t>
            </a:r>
            <a:r>
              <a:rPr lang="en-US" altLang="ko-KR" sz="1200" b="1" dirty="0">
                <a:highlight>
                  <a:srgbClr val="CC7AFE"/>
                </a:highlight>
              </a:rPr>
              <a:t>-</a:t>
            </a:r>
            <a:r>
              <a:rPr lang="ko-KR" altLang="en-US" sz="1200" b="1" dirty="0" err="1">
                <a:highlight>
                  <a:srgbClr val="CC7AFE"/>
                </a:highlight>
              </a:rPr>
              <a:t>버스별에약관리</a:t>
            </a:r>
            <a:r>
              <a:rPr lang="ko-KR" altLang="en-US" sz="1200" b="1" dirty="0">
                <a:highlight>
                  <a:srgbClr val="CC7AFE"/>
                </a:highlight>
              </a:rPr>
              <a:t> </a:t>
            </a:r>
            <a:r>
              <a:rPr lang="en-US" altLang="ko-KR" sz="1200" b="1" dirty="0">
                <a:highlight>
                  <a:srgbClr val="CC7AFE"/>
                </a:highlight>
              </a:rPr>
              <a:t>– </a:t>
            </a:r>
            <a:r>
              <a:rPr lang="ko-KR" altLang="en-US" sz="1200" b="1" dirty="0">
                <a:highlight>
                  <a:srgbClr val="CC7AFE"/>
                </a:highlight>
              </a:rPr>
              <a:t>엑셀다운로드 버튼 요청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4C16F19-EA73-3D67-4185-68E29F9A13F7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</a:t>
            </a:r>
            <a:r>
              <a:rPr lang="ko-KR" altLang="en-US" sz="1200" dirty="0" err="1"/>
              <a:t>전성자</a:t>
            </a:r>
            <a:r>
              <a:rPr lang="ko-KR" altLang="en-US" sz="1200" dirty="0"/>
              <a:t>   검수날짜</a:t>
            </a:r>
            <a:r>
              <a:rPr lang="en-US" altLang="ko-KR" sz="1200" dirty="0"/>
              <a:t> : 2026.02.11</a:t>
            </a:r>
            <a:endParaRPr lang="ko-KR" altLang="en-US" sz="1200" dirty="0"/>
          </a:p>
        </p:txBody>
      </p:sp>
      <p:graphicFrame>
        <p:nvGraphicFramePr>
          <p:cNvPr id="14" name="표 13">
            <a:extLst>
              <a:ext uri="{FF2B5EF4-FFF2-40B4-BE49-F238E27FC236}">
                <a16:creationId xmlns:a16="http://schemas.microsoft.com/office/drawing/2014/main" id="{157E8C2E-16BC-97C4-7025-9982AA7C3964}"/>
              </a:ext>
            </a:extLst>
          </p:cNvPr>
          <p:cNvGraphicFramePr>
            <a:graphicFrameLocks noGrp="1"/>
          </p:cNvGraphicFramePr>
          <p:nvPr/>
        </p:nvGraphicFramePr>
        <p:xfrm>
          <a:off x="6096000" y="5184068"/>
          <a:ext cx="5874327" cy="1428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432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2534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3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기능 보완점</a:t>
                      </a:r>
                    </a:p>
                  </a:txBody>
                  <a:tcP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1138582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200000"/>
                        </a:lnSpc>
                        <a:buFont typeface="Arial" panose="020B0604020202020204" pitchFamily="34" charset="0"/>
                        <a:buChar char="•"/>
                      </a:pPr>
                      <a:endParaRPr lang="ko-KR" altLang="en-US" sz="11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marL="21600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6" name="직사각형 5">
            <a:extLst>
              <a:ext uri="{FF2B5EF4-FFF2-40B4-BE49-F238E27FC236}">
                <a16:creationId xmlns:a16="http://schemas.microsoft.com/office/drawing/2014/main" id="{33BC781A-6D07-D6CC-0A3A-D530A0967DAA}"/>
              </a:ext>
            </a:extLst>
          </p:cNvPr>
          <p:cNvSpPr/>
          <p:nvPr/>
        </p:nvSpPr>
        <p:spPr>
          <a:xfrm>
            <a:off x="1076035" y="1606101"/>
            <a:ext cx="4553528" cy="5006109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73B82801-0D2D-60B3-19A9-223B54438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3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4B254CF0-D2C2-13E4-92F3-E55EF6DFE9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1566627"/>
              </p:ext>
            </p:extLst>
          </p:nvPr>
        </p:nvGraphicFramePr>
        <p:xfrm>
          <a:off x="6096000" y="1021945"/>
          <a:ext cx="5790657" cy="4131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973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37346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출발상태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: 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출발확정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마감 </a:t>
                      </a:r>
                      <a:r>
                        <a:rPr lang="ko-KR" altLang="en-US" sz="1200" b="1" dirty="0" err="1">
                          <a:solidFill>
                            <a:schemeClr val="tx1"/>
                          </a:solidFill>
                        </a:rPr>
                        <a:t>체크후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 엑셀 다운로드</a:t>
                      </a:r>
                      <a:endParaRPr lang="en-US" altLang="ko-KR" sz="1200" b="1" dirty="0">
                        <a:solidFill>
                          <a:schemeClr val="tx1"/>
                        </a:solidFill>
                      </a:endParaRP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dirty="0">
                          <a:solidFill>
                            <a:srgbClr val="FF0000"/>
                          </a:solidFill>
                        </a:rPr>
                        <a:t>버스배정 항목이 나오도록 수정 요청</a:t>
                      </a:r>
                      <a:r>
                        <a:rPr lang="en-US" altLang="ko-KR" sz="1200" b="1" dirty="0">
                          <a:solidFill>
                            <a:srgbClr val="FF0000"/>
                          </a:solidFill>
                        </a:rPr>
                        <a:t>. /</a:t>
                      </a:r>
                      <a:r>
                        <a:rPr lang="ko-KR" altLang="en-US" sz="1200" b="1" dirty="0">
                          <a:solidFill>
                            <a:srgbClr val="FF0000"/>
                          </a:solidFill>
                        </a:rPr>
                        <a:t>기존</a:t>
                      </a:r>
                      <a:r>
                        <a:rPr lang="en-US" altLang="ko-KR" sz="1200" b="1" dirty="0">
                          <a:solidFill>
                            <a:srgbClr val="FF0000"/>
                          </a:solidFill>
                        </a:rPr>
                        <a:t>ERP</a:t>
                      </a:r>
                      <a:r>
                        <a:rPr lang="ko-KR" altLang="en-US" sz="1200" b="1" dirty="0">
                          <a:solidFill>
                            <a:srgbClr val="FF0000"/>
                          </a:solidFill>
                        </a:rPr>
                        <a:t>에는 있었음</a:t>
                      </a:r>
                      <a:r>
                        <a:rPr lang="en-US" altLang="ko-KR" sz="1200" b="1" dirty="0">
                          <a:solidFill>
                            <a:srgbClr val="FF0000"/>
                          </a:solidFill>
                        </a:rPr>
                        <a:t>. </a:t>
                      </a:r>
                      <a:r>
                        <a:rPr lang="ko-KR" altLang="en-US" sz="1200" b="1" dirty="0">
                          <a:solidFill>
                            <a:srgbClr val="FF0000"/>
                          </a:solidFill>
                        </a:rPr>
                        <a:t>누락</a:t>
                      </a:r>
                      <a:endParaRPr lang="en-US" altLang="ko-KR" sz="1200" b="1" dirty="0">
                        <a:solidFill>
                          <a:srgbClr val="FF0000"/>
                        </a:solidFill>
                      </a:endParaRP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기존 엑셀다운로드 되었던 자료 참고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en-US" altLang="ko-KR" sz="1200" b="1" dirty="0">
                          <a:solidFill>
                            <a:schemeClr val="tx1"/>
                          </a:solidFill>
                        </a:rPr>
                      </a:br>
                      <a:endParaRPr lang="en-US" altLang="ko-KR" sz="1200" b="1" dirty="0">
                        <a:solidFill>
                          <a:schemeClr val="tx1"/>
                        </a:solidFill>
                      </a:endParaRP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altLang="ko-KR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7" name="그림 6" descr="텍스트, 라인, 폰트, 번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75FB6F7-685B-75D7-A8FB-90EAA771C6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6835" y="1628918"/>
            <a:ext cx="4345710" cy="1182986"/>
          </a:xfrm>
          <a:prstGeom prst="rect">
            <a:avLst/>
          </a:prstGeom>
        </p:spPr>
      </p:pic>
      <p:pic>
        <p:nvPicPr>
          <p:cNvPr id="12" name="그림 11" descr="텍스트, 스크린샷, 라인, 번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18B706E-62CD-6565-BD54-CB6CEB0A8F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6835" y="2790216"/>
            <a:ext cx="4130776" cy="2136951"/>
          </a:xfrm>
          <a:prstGeom prst="rect">
            <a:avLst/>
          </a:prstGeom>
        </p:spPr>
      </p:pic>
      <p:pic>
        <p:nvPicPr>
          <p:cNvPr id="8" name="그림 7" descr="텍스트, 스크린샷, 소프트웨어, 번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B45CA70-7775-81E5-FC43-DC0544BB048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4037" y="3290390"/>
            <a:ext cx="5790656" cy="2962176"/>
          </a:xfrm>
          <a:prstGeom prst="rect">
            <a:avLst/>
          </a:prstGeom>
        </p:spPr>
      </p:pic>
      <p:cxnSp>
        <p:nvCxnSpPr>
          <p:cNvPr id="50" name="직선 화살표 연결선 49">
            <a:extLst>
              <a:ext uri="{FF2B5EF4-FFF2-40B4-BE49-F238E27FC236}">
                <a16:creationId xmlns:a16="http://schemas.microsoft.com/office/drawing/2014/main" id="{4AABD886-6473-1198-4884-A90A9AD02E8E}"/>
              </a:ext>
            </a:extLst>
          </p:cNvPr>
          <p:cNvCxnSpPr>
            <a:cxnSpLocks/>
          </p:cNvCxnSpPr>
          <p:nvPr/>
        </p:nvCxnSpPr>
        <p:spPr>
          <a:xfrm flipV="1">
            <a:off x="4664364" y="1939636"/>
            <a:ext cx="1616363" cy="101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E0E4813F-FF5B-B15F-DA09-A3EC9CACE8B6}"/>
              </a:ext>
            </a:extLst>
          </p:cNvPr>
          <p:cNvSpPr/>
          <p:nvPr/>
        </p:nvSpPr>
        <p:spPr>
          <a:xfrm>
            <a:off x="4368800" y="1836034"/>
            <a:ext cx="101600" cy="1412919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37C37C9-982D-C9A8-83D6-F4887AF2B1EC}"/>
              </a:ext>
            </a:extLst>
          </p:cNvPr>
          <p:cNvSpPr txBox="1"/>
          <p:nvPr/>
        </p:nvSpPr>
        <p:spPr>
          <a:xfrm>
            <a:off x="0" y="-539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 </a:t>
            </a:r>
            <a:r>
              <a:rPr lang="ko-KR" altLang="en-US" b="1" dirty="0">
                <a:solidFill>
                  <a:schemeClr val="bg1"/>
                </a:solidFill>
              </a:rPr>
              <a:t>예약</a:t>
            </a:r>
          </a:p>
        </p:txBody>
      </p:sp>
      <p:sp>
        <p:nvSpPr>
          <p:cNvPr id="17" name="직사각형 16"/>
          <p:cNvSpPr/>
          <p:nvPr/>
        </p:nvSpPr>
        <p:spPr>
          <a:xfrm>
            <a:off x="6488030" y="2391217"/>
            <a:ext cx="5088452" cy="8311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200" b="1" dirty="0" err="1">
                <a:solidFill>
                  <a:schemeClr val="tx1"/>
                </a:solidFill>
              </a:rPr>
              <a:t>버스배정</a:t>
            </a:r>
            <a:r>
              <a:rPr lang="ko-KR" altLang="en-US" sz="1200" b="1" dirty="0">
                <a:solidFill>
                  <a:schemeClr val="tx1"/>
                </a:solidFill>
              </a:rPr>
              <a:t> </a:t>
            </a:r>
            <a:r>
              <a:rPr lang="ko-KR" altLang="en-US" sz="1200" b="1" dirty="0" err="1">
                <a:solidFill>
                  <a:schemeClr val="tx1"/>
                </a:solidFill>
              </a:rPr>
              <a:t>항목부분은</a:t>
            </a:r>
            <a:r>
              <a:rPr lang="ko-KR" altLang="en-US" sz="1200" b="1" dirty="0">
                <a:solidFill>
                  <a:schemeClr val="tx1"/>
                </a:solidFill>
              </a:rPr>
              <a:t> 초기 개발 </a:t>
            </a:r>
            <a:r>
              <a:rPr lang="ko-KR" altLang="en-US" sz="1200" b="1" dirty="0" err="1">
                <a:solidFill>
                  <a:schemeClr val="tx1"/>
                </a:solidFill>
              </a:rPr>
              <a:t>협의때</a:t>
            </a:r>
            <a:r>
              <a:rPr lang="en-US" altLang="ko-KR" sz="1200" b="1" dirty="0">
                <a:solidFill>
                  <a:schemeClr val="tx1"/>
                </a:solidFill>
              </a:rPr>
              <a:t>, </a:t>
            </a:r>
            <a:r>
              <a:rPr lang="ko-KR" altLang="en-US" sz="1200" b="1" dirty="0">
                <a:solidFill>
                  <a:schemeClr val="tx1"/>
                </a:solidFill>
              </a:rPr>
              <a:t>모두 버스좌석관리 메뉴에서 처리하도록 수정하기로 확정했습니다</a:t>
            </a:r>
            <a:r>
              <a:rPr lang="en-US" altLang="ko-KR" sz="1200" b="1" dirty="0">
                <a:solidFill>
                  <a:schemeClr val="tx1"/>
                </a:solidFill>
              </a:rPr>
              <a:t>.</a:t>
            </a:r>
          </a:p>
          <a:p>
            <a:r>
              <a:rPr lang="ko-KR" altLang="en-US" sz="1200" b="1" dirty="0">
                <a:solidFill>
                  <a:schemeClr val="tx1"/>
                </a:solidFill>
              </a:rPr>
              <a:t>그래서 버스좌석관리에 </a:t>
            </a:r>
            <a:r>
              <a:rPr lang="en-US" altLang="ko-KR" sz="1200" b="1" dirty="0">
                <a:solidFill>
                  <a:schemeClr val="tx1"/>
                </a:solidFill>
              </a:rPr>
              <a:t>[</a:t>
            </a:r>
            <a:r>
              <a:rPr lang="ko-KR" altLang="en-US" sz="1200" b="1" dirty="0" err="1">
                <a:solidFill>
                  <a:schemeClr val="tx1"/>
                </a:solidFill>
              </a:rPr>
              <a:t>버스별</a:t>
            </a:r>
            <a:r>
              <a:rPr lang="ko-KR" altLang="en-US" sz="1200" b="1" dirty="0">
                <a:solidFill>
                  <a:schemeClr val="tx1"/>
                </a:solidFill>
              </a:rPr>
              <a:t> </a:t>
            </a:r>
            <a:r>
              <a:rPr lang="ko-KR" altLang="en-US" sz="1200" b="1" dirty="0" err="1">
                <a:solidFill>
                  <a:schemeClr val="tx1"/>
                </a:solidFill>
              </a:rPr>
              <a:t>예약현황</a:t>
            </a:r>
            <a:r>
              <a:rPr lang="en-US" altLang="ko-KR" sz="1200" b="1" dirty="0">
                <a:solidFill>
                  <a:schemeClr val="tx1"/>
                </a:solidFill>
              </a:rPr>
              <a:t>] </a:t>
            </a:r>
            <a:r>
              <a:rPr lang="ko-KR" altLang="en-US" sz="1200" b="1" dirty="0">
                <a:solidFill>
                  <a:schemeClr val="tx1"/>
                </a:solidFill>
              </a:rPr>
              <a:t>메뉴를 </a:t>
            </a:r>
            <a:r>
              <a:rPr lang="ko-KR" altLang="en-US" sz="1200" b="1" dirty="0" err="1">
                <a:solidFill>
                  <a:schemeClr val="tx1"/>
                </a:solidFill>
              </a:rPr>
              <a:t>추가한것입니다</a:t>
            </a:r>
            <a:r>
              <a:rPr lang="en-US" altLang="ko-KR" sz="1200" b="1" dirty="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4" name="그림 3" descr="텍스트, 스크린샷, 번호, 폰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D0ECA6E7-2D41-A169-7901-95CEC2DAB9A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61453" y="5055617"/>
            <a:ext cx="4127898" cy="1685043"/>
          </a:xfrm>
          <a:prstGeom prst="rect">
            <a:avLst/>
          </a:prstGeom>
        </p:spPr>
      </p:pic>
      <p:sp>
        <p:nvSpPr>
          <p:cNvPr id="18" name="직사각형 17"/>
          <p:cNvSpPr/>
          <p:nvPr/>
        </p:nvSpPr>
        <p:spPr>
          <a:xfrm>
            <a:off x="7381043" y="4000198"/>
            <a:ext cx="2459114" cy="3728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/>
              <a:t>처리완료</a:t>
            </a:r>
            <a:r>
              <a:rPr lang="en-US" altLang="ko-KR" sz="1100" b="1" dirty="0" smtClean="0"/>
              <a:t>(26. 02. 11)</a:t>
            </a:r>
            <a:endParaRPr lang="ko-KR" altLang="en-US" sz="1100" b="1" dirty="0"/>
          </a:p>
        </p:txBody>
      </p:sp>
    </p:spTree>
    <p:extLst>
      <p:ext uri="{BB962C8B-B14F-4D97-AF65-F5344CB8AC3E}">
        <p14:creationId xmlns:p14="http://schemas.microsoft.com/office/powerpoint/2010/main" val="1277195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757</TotalTime>
  <Words>216</Words>
  <Application>Microsoft Office PowerPoint</Application>
  <PresentationFormat>와이드스크린</PresentationFormat>
  <Paragraphs>35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7" baseType="lpstr">
      <vt:lpstr>HY견고딕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 아름</dc:creator>
  <cp:lastModifiedBy>USER</cp:lastModifiedBy>
  <cp:revision>56</cp:revision>
  <dcterms:created xsi:type="dcterms:W3CDTF">2025-11-14T06:29:01Z</dcterms:created>
  <dcterms:modified xsi:type="dcterms:W3CDTF">2026-02-11T08:25:09Z</dcterms:modified>
</cp:coreProperties>
</file>