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6" r:id="rId2"/>
    <p:sldId id="394" r:id="rId3"/>
    <p:sldId id="408" r:id="rId4"/>
    <p:sldId id="404" r:id="rId5"/>
    <p:sldId id="402" r:id="rId6"/>
    <p:sldId id="407" r:id="rId7"/>
    <p:sldId id="409" r:id="rId8"/>
    <p:sldId id="410" r:id="rId9"/>
    <p:sldId id="411" r:id="rId10"/>
    <p:sldId id="412" r:id="rId11"/>
    <p:sldId id="413" r:id="rId12"/>
    <p:sldId id="414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FE"/>
    <a:srgbClr val="F06C92"/>
    <a:srgbClr val="0294EE"/>
    <a:srgbClr val="FE7826"/>
    <a:srgbClr val="F5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25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63C9D-8434-6F89-8132-DE1551FD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D7DAAD-C455-448A-3033-5ABA1CDFC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D1AEBB-C9FD-0527-317F-2E80D68B3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77065D-63D4-098D-7081-DB560B899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57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97D8-7781-B538-47FF-12B936F3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D0530BC-9C7D-D29C-D4C7-9F8A5640A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406C61-02ED-1B8E-EB9B-CF8C95974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AAE1F2-6C80-3E37-FD7E-1E0C31849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25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237B-C6DB-1375-25D3-8E098F6F9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877BA1-E9A9-851F-95CE-C7C462842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E799D1-7013-1235-EAA1-19D08955D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9A0BEF-CD94-39E2-FDBE-2375D0C05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89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E1688-B7D5-040D-0178-2DD225B2A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D2BA31-1543-5039-A2FE-FF67CA283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FE8B0D9-A393-938A-2399-0FBC485DD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88447E-4DA9-475C-3D64-4F9A40073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05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6C6D0-CA1C-8400-F551-649FCC8E5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F9AF750-5A4E-0A13-BEC4-95F9D3C5F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D4D284-9D6A-AAAB-5C09-55A10B3DC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E67B3D-A29C-8843-A73F-42CD48B76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948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CE18-69BC-C6EE-B699-EAA6A81FA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01F71E-7474-66C3-F2F6-5419A3391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55A023-8101-4E29-0F45-3D52DE289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7BB8D3-D6FB-8357-498C-59DA1A12D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63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963E2-AB71-44C2-EA35-0E48C612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B65112D-565E-8D60-57F1-C7A5F54C2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F03F89-04AC-004F-E470-68B511A94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689AE7-791A-AB78-0119-14249044F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68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(2026.2.12)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600" dirty="0"/>
              <a:t>0.7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48812" y="4891828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2026.2.12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AFE90-DC87-FB3F-3535-94E14EF81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8724DA2-EBB1-75B2-AF6D-6CF9FDEC8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" y="899375"/>
            <a:ext cx="7305262" cy="42087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2D50E2E-D967-C8A9-4E6D-C2B24FAAB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90624"/>
              </p:ext>
            </p:extLst>
          </p:nvPr>
        </p:nvGraphicFramePr>
        <p:xfrm>
          <a:off x="8610600" y="852391"/>
          <a:ext cx="3518045" cy="452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19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97877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&lt;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자동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취소대상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생기는 고객들은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이유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원인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가 무엇일까요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?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자동취소대상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좌석을 물고 있고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좌석확보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?)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자동예약취소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좌석을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비워줌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좌석삭제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현재 이렇게 되고 있는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확인부탁드립니다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37019CF-414B-BBC1-987C-872E473DC4A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45CA99-FEC0-500A-545C-067C2C92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0E5A4-12E9-0003-CF8F-12E273EE18E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E5B4FA-0553-6C49-CF37-88C44C8922C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28BB9E-A064-8545-B4E8-8DF119A138F1}"/>
              </a:ext>
            </a:extLst>
          </p:cNvPr>
          <p:cNvSpPr/>
          <p:nvPr/>
        </p:nvSpPr>
        <p:spPr>
          <a:xfrm>
            <a:off x="745435" y="3627783"/>
            <a:ext cx="695739" cy="1341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3BF384-B4F3-4EDA-05A2-922D1074C3E8}"/>
              </a:ext>
            </a:extLst>
          </p:cNvPr>
          <p:cNvSpPr/>
          <p:nvPr/>
        </p:nvSpPr>
        <p:spPr>
          <a:xfrm>
            <a:off x="3866323" y="1151254"/>
            <a:ext cx="934278" cy="607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1EC19BA-35BB-982B-B6A3-378F7BD05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1" y="5274584"/>
            <a:ext cx="9342783" cy="158341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B2DD1ED-CDFE-9C08-E671-DE2772297D19}"/>
              </a:ext>
            </a:extLst>
          </p:cNvPr>
          <p:cNvSpPr/>
          <p:nvPr/>
        </p:nvSpPr>
        <p:spPr>
          <a:xfrm>
            <a:off x="907774" y="5225597"/>
            <a:ext cx="695739" cy="1583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4299" y="1932143"/>
            <a:ext cx="2875348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해당 부분은 김태진과장님에게 전화로 </a:t>
            </a:r>
            <a:endParaRPr lang="en-US" altLang="ko-KR" sz="1050" b="1" dirty="0" smtClean="0">
              <a:solidFill>
                <a:schemeClr val="bg1"/>
              </a:solidFill>
            </a:endParaRPr>
          </a:p>
          <a:p>
            <a:r>
              <a:rPr lang="ko-KR" altLang="en-US" sz="1050" b="1" dirty="0" err="1" smtClean="0">
                <a:solidFill>
                  <a:schemeClr val="bg1"/>
                </a:solidFill>
              </a:rPr>
              <a:t>설명드렸습니다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.,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4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947ED9-1053-EB9E-BA50-D7A033797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13" y="914400"/>
            <a:ext cx="5958061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AAF18C-663F-3301-DD9F-ABEAB9AE5F8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접속통계관리</a:t>
            </a:r>
            <a:endParaRPr lang="ko-KR" alt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2ED8E-5D0E-E194-6514-F64F075CF37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960D6-E10B-93A0-5872-D8A7B343EA5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B9FE1C56-E6C8-D355-5276-219F696DA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20633"/>
              </p:ext>
            </p:extLst>
          </p:nvPr>
        </p:nvGraphicFramePr>
        <p:xfrm>
          <a:off x="8610600" y="852391"/>
          <a:ext cx="3518045" cy="2290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808350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시간별 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안뜹니다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 </a:t>
                      </a:r>
                    </a:p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요일별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날짜별 검색 안됨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3F559049-EBAA-6CA4-6D9F-F83749E7BB25}"/>
              </a:ext>
            </a:extLst>
          </p:cNvPr>
          <p:cNvSpPr/>
          <p:nvPr/>
        </p:nvSpPr>
        <p:spPr>
          <a:xfrm>
            <a:off x="1391478" y="2681880"/>
            <a:ext cx="526774" cy="349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3B607B1-8BFC-8967-44F3-85743297D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112" y="3032521"/>
            <a:ext cx="4562062" cy="382547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42D6991-5160-502F-B49E-73953974367E}"/>
              </a:ext>
            </a:extLst>
          </p:cNvPr>
          <p:cNvSpPr/>
          <p:nvPr/>
        </p:nvSpPr>
        <p:spPr>
          <a:xfrm>
            <a:off x="6901069" y="3886200"/>
            <a:ext cx="526774" cy="349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BABCA4D-C710-B47C-2007-03D972829287}"/>
              </a:ext>
            </a:extLst>
          </p:cNvPr>
          <p:cNvSpPr/>
          <p:nvPr/>
        </p:nvSpPr>
        <p:spPr>
          <a:xfrm>
            <a:off x="6814675" y="4426226"/>
            <a:ext cx="2200115" cy="22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98804" y="1224596"/>
            <a:ext cx="1082058" cy="2539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b="1" smtClean="0">
                <a:solidFill>
                  <a:schemeClr val="bg1"/>
                </a:solidFill>
              </a:rPr>
              <a:t>처리완료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22225" y="1596801"/>
            <a:ext cx="1082058" cy="2539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b="1" smtClean="0">
                <a:solidFill>
                  <a:schemeClr val="bg1"/>
                </a:solidFill>
              </a:rPr>
              <a:t>처리완료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0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02FEE-4F71-E4F3-779F-94EB16B73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EE2EF02E-12F0-F4C5-884A-7EA510E4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218" y="3351246"/>
            <a:ext cx="4015846" cy="325594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91C32AD-496A-241C-576F-E21486DE8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42" y="1309897"/>
            <a:ext cx="6956066" cy="5013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8BD447-9DC0-C845-9C32-503CBB883D5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접속통계관리</a:t>
            </a:r>
            <a:endParaRPr lang="ko-KR" alt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E490D-67C9-84A1-AE73-C2ED9D7A31E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138B0-EBDF-F1A8-06B4-1E0F4A112D0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662A8FF-45B9-1F82-6E84-2C89409AB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05667"/>
              </p:ext>
            </p:extLst>
          </p:nvPr>
        </p:nvGraphicFramePr>
        <p:xfrm>
          <a:off x="8610600" y="852391"/>
          <a:ext cx="3518045" cy="212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808350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접속전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도메인이 안됩니다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35611941-6095-5FAE-6EBE-38FE5F514385}"/>
              </a:ext>
            </a:extLst>
          </p:cNvPr>
          <p:cNvSpPr/>
          <p:nvPr/>
        </p:nvSpPr>
        <p:spPr>
          <a:xfrm>
            <a:off x="4084983" y="2624926"/>
            <a:ext cx="755374" cy="349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5723FC-8F08-248C-4376-518015EB49C5}"/>
              </a:ext>
            </a:extLst>
          </p:cNvPr>
          <p:cNvSpPr/>
          <p:nvPr/>
        </p:nvSpPr>
        <p:spPr>
          <a:xfrm>
            <a:off x="1553816" y="4363278"/>
            <a:ext cx="4542183" cy="269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0AA0FE4-3713-76BD-3D61-64F5AB25AE2A}"/>
              </a:ext>
            </a:extLst>
          </p:cNvPr>
          <p:cNvSpPr/>
          <p:nvPr/>
        </p:nvSpPr>
        <p:spPr>
          <a:xfrm>
            <a:off x="5373502" y="3358225"/>
            <a:ext cx="510464" cy="269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16AE134-B8FF-242E-37D3-908F3A50CCFE}"/>
              </a:ext>
            </a:extLst>
          </p:cNvPr>
          <p:cNvSpPr/>
          <p:nvPr/>
        </p:nvSpPr>
        <p:spPr>
          <a:xfrm>
            <a:off x="8020878" y="4363277"/>
            <a:ext cx="3558209" cy="1818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C664A-D19D-2395-6410-57BFC070EC08}"/>
              </a:ext>
            </a:extLst>
          </p:cNvPr>
          <p:cNvSpPr txBox="1"/>
          <p:nvPr/>
        </p:nvSpPr>
        <p:spPr>
          <a:xfrm>
            <a:off x="10875177" y="3019671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기존</a:t>
            </a:r>
            <a:r>
              <a:rPr lang="en-US" altLang="ko-KR" sz="1600" dirty="0"/>
              <a:t>ERP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98804" y="1540037"/>
            <a:ext cx="1082058" cy="2539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b="1" smtClean="0">
                <a:solidFill>
                  <a:schemeClr val="bg1"/>
                </a:solidFill>
              </a:rPr>
              <a:t>처리완료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2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5C8C4EA-1134-C5BA-4E3F-15323FB57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0" y="909899"/>
            <a:ext cx="6540304" cy="59097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32337"/>
              </p:ext>
            </p:extLst>
          </p:nvPr>
        </p:nvGraphicFramePr>
        <p:xfrm>
          <a:off x="8610601" y="1087848"/>
          <a:ext cx="3553692" cy="46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25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23157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인센티브현황에는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투어완료된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상품만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불러와야합니다</a:t>
                      </a: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인센티브현황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탑승인원에는 예약인원으로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표시되야합니다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개수씩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보기 옵션박스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있어야합니다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극성수기에는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50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개이상씩 한페이지에서 한번에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확인해야합니다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다음페이지 계속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&gt;&gt;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46FC36-9E19-6FC1-2B50-9AAD830341B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16772-E0C5-BD8A-9DAE-9E010B578CF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인센티브현황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리스트</a:t>
            </a:r>
            <a:r>
              <a:rPr lang="en-US" altLang="ko-KR" sz="1200" b="1" dirty="0"/>
              <a:t> 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BEF0D-233B-191E-6EB1-FB19935FE24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B608AA-65A5-E77F-FD4C-72E7300BA7D1}"/>
              </a:ext>
            </a:extLst>
          </p:cNvPr>
          <p:cNvSpPr/>
          <p:nvPr/>
        </p:nvSpPr>
        <p:spPr>
          <a:xfrm>
            <a:off x="993913" y="1600200"/>
            <a:ext cx="2355573" cy="5219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61AE300-8425-123E-218A-F4B51BFE0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18" y="1689490"/>
            <a:ext cx="1152686" cy="1467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5308" y="4209902"/>
            <a:ext cx="3384277" cy="1546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0070C0"/>
                </a:solidFill>
              </a:rPr>
              <a:t>1, 2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번은 수정작업에 시간이 걸립니다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050" b="1" dirty="0" smtClean="0">
                <a:solidFill>
                  <a:srgbClr val="0070C0"/>
                </a:solidFill>
              </a:rPr>
            </a:br>
            <a:r>
              <a:rPr lang="en-US" altLang="ko-KR" sz="105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작업완료 후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전달하겠습니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;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050" b="1" dirty="0" smtClean="0">
              <a:solidFill>
                <a:srgbClr val="0070C0"/>
              </a:solidFill>
            </a:endParaRPr>
          </a:p>
          <a:p>
            <a:r>
              <a:rPr lang="en-US" altLang="ko-KR" sz="105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제공해주신 프로세스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_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장표정리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_202506.20.xlsx </a:t>
            </a:r>
            <a:br>
              <a:rPr lang="en-US" altLang="ko-KR" sz="1050" b="1" dirty="0" smtClean="0">
                <a:solidFill>
                  <a:srgbClr val="0070C0"/>
                </a:solidFill>
              </a:rPr>
            </a:br>
            <a:r>
              <a:rPr lang="ko-KR" altLang="en-US" sz="1050" b="1" dirty="0" smtClean="0">
                <a:solidFill>
                  <a:srgbClr val="0070C0"/>
                </a:solidFill>
              </a:rPr>
              <a:t>파일에는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개수씩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보기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옵션박스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부분이 없으며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인센티브현황에는 페이지분할이 없습니다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050" b="1" dirty="0" smtClean="0">
                <a:solidFill>
                  <a:srgbClr val="0070C0"/>
                </a:solidFill>
              </a:rPr>
            </a:br>
            <a:r>
              <a:rPr lang="ko-KR" altLang="en-US" sz="1050" b="1" dirty="0" smtClean="0">
                <a:solidFill>
                  <a:srgbClr val="0070C0"/>
                </a:solidFill>
              </a:rPr>
              <a:t>검색된 리스트 전체가 출력되는 방식입니다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050" b="1" dirty="0">
              <a:solidFill>
                <a:srgbClr val="0070C0"/>
              </a:solidFill>
            </a:endParaRPr>
          </a:p>
          <a:p>
            <a:endParaRPr lang="ko-KR" altLang="en-US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52AE0-7FAC-A140-E961-90BA3439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4933A1E-86BD-E7DD-F81E-357BC24E9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" y="996664"/>
            <a:ext cx="8502930" cy="5185475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2B4559E-9C32-97B6-EA6F-47BEC42E5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4549"/>
              </p:ext>
            </p:extLst>
          </p:nvPr>
        </p:nvGraphicFramePr>
        <p:xfrm>
          <a:off x="8610601" y="1087848"/>
          <a:ext cx="3553692" cy="46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25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23157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인센티브현황에는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투어완료된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상품만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불러와야합니다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개만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출력되야함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2E7DD8-AD00-F8AB-A4A2-673D9929979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DFAFC-7381-BD6F-2901-9FE97798D8F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인센티브현황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리스트</a:t>
            </a:r>
            <a:r>
              <a:rPr lang="en-US" altLang="ko-KR" sz="1200" b="1" dirty="0"/>
              <a:t> 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288B252-E824-3468-1891-68E4EDD7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10A95-6B77-D4BA-D2BD-B4AEAA73FB4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60B8EB1-D329-609C-FD5B-61D054DA1B8B}"/>
              </a:ext>
            </a:extLst>
          </p:cNvPr>
          <p:cNvSpPr/>
          <p:nvPr/>
        </p:nvSpPr>
        <p:spPr>
          <a:xfrm>
            <a:off x="27705" y="1789044"/>
            <a:ext cx="3818737" cy="3866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5308" y="2266802"/>
            <a:ext cx="3384277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50" b="1" dirty="0" smtClean="0">
                <a:solidFill>
                  <a:srgbClr val="0070C0"/>
                </a:solidFill>
              </a:rPr>
              <a:t>수정작업 시간이 걸립니다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050" b="1" dirty="0" smtClean="0">
                <a:solidFill>
                  <a:srgbClr val="0070C0"/>
                </a:solidFill>
              </a:rPr>
            </a:br>
            <a:r>
              <a:rPr lang="ko-KR" altLang="en-US" sz="1050" b="1" dirty="0" smtClean="0">
                <a:solidFill>
                  <a:srgbClr val="0070C0"/>
                </a:solidFill>
              </a:rPr>
              <a:t>작업 완료 후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전달드리겠습니다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0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701D-E8FD-9CFD-5207-2D6E6BC79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543C75-B0CB-3314-E362-1C24389F29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 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74BBE-4501-98F9-1320-68AF6FE0272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수익관리시스템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E93723-DB15-80C9-8544-04026E4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CB2A868-1A34-3E97-370A-9A8C1B0B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09632"/>
              </p:ext>
            </p:extLst>
          </p:nvPr>
        </p:nvGraphicFramePr>
        <p:xfrm>
          <a:off x="8610601" y="1097072"/>
          <a:ext cx="3367034" cy="485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03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69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45606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똑같은 상품이 중복되어 나타납니다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   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305F747-B0E0-737A-2BA5-50BA3FFAAE4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51DCECE-FBC7-9A07-9A2D-B01BD32E9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5956"/>
            <a:ext cx="8566634" cy="3467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5308" y="2266802"/>
            <a:ext cx="3384277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50" b="1" dirty="0" smtClean="0">
                <a:solidFill>
                  <a:srgbClr val="0070C0"/>
                </a:solidFill>
              </a:rPr>
              <a:t>수정작업 시간이 걸립니다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050" b="1" dirty="0" smtClean="0">
                <a:solidFill>
                  <a:srgbClr val="0070C0"/>
                </a:solidFill>
              </a:rPr>
            </a:br>
            <a:r>
              <a:rPr lang="ko-KR" altLang="en-US" sz="1050" b="1" dirty="0" smtClean="0">
                <a:solidFill>
                  <a:srgbClr val="0070C0"/>
                </a:solidFill>
              </a:rPr>
              <a:t>작업 완료 후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전달드리겠습니다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7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CB1B4E6-99A1-A822-2A9A-44E5F751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58" y="904704"/>
            <a:ext cx="6578949" cy="5953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952261-C848-2FA3-6D34-535B7408A39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차량비정산현황</a:t>
            </a:r>
            <a:endParaRPr lang="ko-KR" altLang="en-US" sz="1400" b="1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72514"/>
              </p:ext>
            </p:extLst>
          </p:nvPr>
        </p:nvGraphicFramePr>
        <p:xfrm>
          <a:off x="8610600" y="852391"/>
          <a:ext cx="3518045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개인별 예약현황에 있는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개수씩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보기 옵션박스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있어야합니다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극성수기에는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50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개이상씩 한페이지에서 한번에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확인해야합니다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4C26F-EAB7-0C43-0D57-B6AF50CC31E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5E2BA-FAAF-E499-E480-3E4B1548B7E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96C52A7-DE26-9067-77F5-3E27F5F32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36" y="1475914"/>
            <a:ext cx="1152686" cy="1467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07723" y="2476352"/>
            <a:ext cx="3384277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50" b="1" dirty="0" smtClean="0">
                <a:solidFill>
                  <a:srgbClr val="0070C0"/>
                </a:solidFill>
              </a:rPr>
              <a:t>제공해주신 프로세스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_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장표정리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_202506.20.xlsx </a:t>
            </a:r>
            <a:br>
              <a:rPr lang="en-US" altLang="ko-KR" sz="1050" b="1" dirty="0" smtClean="0">
                <a:solidFill>
                  <a:srgbClr val="0070C0"/>
                </a:solidFill>
              </a:rPr>
            </a:br>
            <a:r>
              <a:rPr lang="ko-KR" altLang="en-US" sz="1050" b="1" dirty="0" smtClean="0">
                <a:solidFill>
                  <a:srgbClr val="0070C0"/>
                </a:solidFill>
              </a:rPr>
              <a:t>파일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차량비정산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_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장표에는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개수씩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보기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옵션박스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부분이 없습니다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 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파일 참고하시기 바랍니다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050" b="1" dirty="0" smtClean="0">
                <a:solidFill>
                  <a:srgbClr val="0070C0"/>
                </a:solidFill>
              </a:rPr>
            </a:br>
            <a:r>
              <a:rPr lang="en-US" altLang="ko-KR" sz="1050" b="1" dirty="0" smtClean="0">
                <a:solidFill>
                  <a:srgbClr val="0070C0"/>
                </a:solidFill>
              </a:rPr>
              <a:t/>
            </a:r>
            <a:br>
              <a:rPr lang="en-US" altLang="ko-KR" sz="1050" b="1" dirty="0" smtClean="0">
                <a:solidFill>
                  <a:srgbClr val="0070C0"/>
                </a:solidFill>
              </a:rPr>
            </a:br>
            <a:r>
              <a:rPr lang="ko-KR" altLang="en-US" sz="1050" b="1" dirty="0" smtClean="0">
                <a:solidFill>
                  <a:srgbClr val="0070C0"/>
                </a:solidFill>
              </a:rPr>
              <a:t>단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초기 출력 개수를 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50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개로 변경해드리겠습니다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050" b="1" dirty="0" smtClean="0">
                <a:solidFill>
                  <a:srgbClr val="0070C0"/>
                </a:solidFill>
              </a:rPr>
            </a:br>
            <a:endParaRPr lang="ko-KR" altLang="en-US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6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5C9D2-A1D2-D044-2047-23844256E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178B993-A23E-C9EC-0F50-C6B7938A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8621"/>
            <a:ext cx="8812404" cy="4041532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4E71214-8877-0FD4-F8E8-E9A6F816B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04203"/>
              </p:ext>
            </p:extLst>
          </p:nvPr>
        </p:nvGraphicFramePr>
        <p:xfrm>
          <a:off x="8812404" y="852391"/>
          <a:ext cx="3316241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241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작성자가 아니라 최종수정자가 이름으로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떠야합니다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누가 마지막으로 잘못 수정했는지 범인을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확인해야합니다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ERP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기능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99E7C8F-995F-F6C0-937F-F8D99240493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상품목록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작성자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9FB3C62-A9F5-3344-B8E5-F3A203C0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F7FC01-B4F5-B8F4-F67F-71BF340F7D6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B8ACD-DC8E-1641-465E-F2DC3B73733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006665" y="2495402"/>
            <a:ext cx="1718485" cy="2539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처리완료 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(26.02.13)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8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3BB5C-F9EF-3C4F-4AB2-79BCA8EF6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5ECD1F0-E469-7F31-0F90-1D62AED96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02" y="864704"/>
            <a:ext cx="3532495" cy="5993296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9747ED3-F4B0-79D0-BFBC-A11801F8E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19766"/>
              </p:ext>
            </p:extLst>
          </p:nvPr>
        </p:nvGraphicFramePr>
        <p:xfrm>
          <a:off x="8610601" y="1087848"/>
          <a:ext cx="3553692" cy="46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25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23157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숙박인 경우 기간의 끝날짜가 잘못 표기되고 있습니다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47B9DB-CA9F-3D68-721B-B1BEF92721A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36824-CCB3-B969-177F-0123ABB1BBD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인센티브현황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작업처리</a:t>
            </a:r>
            <a:r>
              <a:rPr lang="en-US" altLang="ko-KR" sz="1200" b="1" dirty="0"/>
              <a:t> 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135499E-56D3-1157-92AC-7FC11EAD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6999E-8846-C155-FA56-C98BA63B727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A82656D-F9B7-2012-9553-95F22943F32E}"/>
              </a:ext>
            </a:extLst>
          </p:cNvPr>
          <p:cNvSpPr/>
          <p:nvPr/>
        </p:nvSpPr>
        <p:spPr>
          <a:xfrm>
            <a:off x="2494722" y="6527389"/>
            <a:ext cx="2494722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E00E547-1372-E387-D6F7-94F515E9E032}"/>
              </a:ext>
            </a:extLst>
          </p:cNvPr>
          <p:cNvSpPr/>
          <p:nvPr/>
        </p:nvSpPr>
        <p:spPr>
          <a:xfrm>
            <a:off x="4503632" y="3160143"/>
            <a:ext cx="88905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00B2A6-A992-EC4F-B1F0-D9AA7D39C4BE}"/>
              </a:ext>
            </a:extLst>
          </p:cNvPr>
          <p:cNvCxnSpPr>
            <a:cxnSpLocks/>
          </p:cNvCxnSpPr>
          <p:nvPr/>
        </p:nvCxnSpPr>
        <p:spPr>
          <a:xfrm flipV="1">
            <a:off x="5392686" y="1651223"/>
            <a:ext cx="3391096" cy="18320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82200" y="2114402"/>
            <a:ext cx="1718485" cy="2539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처리완료 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(26.02.13)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4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B132-EF24-09D6-952A-F76B9D95F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7596CAB-2F16-2BC1-A461-489B2EE35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10425"/>
              </p:ext>
            </p:extLst>
          </p:nvPr>
        </p:nvGraphicFramePr>
        <p:xfrm>
          <a:off x="8610600" y="852391"/>
          <a:ext cx="3518045" cy="557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32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140750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버스별예약관리와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출발일자별예약현황과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정산서에서 나타나는 상품리스트업 순서를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같게 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담당자가 엑셀파일에 통합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붙여서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입력해야합니다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별첨파일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예약인원확인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.xlsx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정산서와 개인별현황 값의 차이나는 이유가 무엇인가요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?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차이나는 이유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원인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를 알고 싶습니다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285708DB-8B68-AEE9-840B-F1376B94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4197"/>
            <a:ext cx="12192000" cy="1522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A7CE3F-5ABB-13CF-218F-33546A95D6A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리스트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A7872A7-A11B-A843-06AB-84128DD8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087DF-7F5C-D903-986A-EBFBC0EE5D6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버스좌석</a:t>
            </a:r>
            <a:r>
              <a:rPr lang="en-US" altLang="ko-KR" b="1" dirty="0">
                <a:solidFill>
                  <a:schemeClr val="bg1"/>
                </a:solidFill>
              </a:rPr>
              <a:t>+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+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604E2C-DFED-9009-41AE-D1BBAAD0A65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2026.02.012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6D33C5C-B826-38EC-8833-530FFEC4DCE2}"/>
              </a:ext>
            </a:extLst>
          </p:cNvPr>
          <p:cNvSpPr/>
          <p:nvPr/>
        </p:nvSpPr>
        <p:spPr>
          <a:xfrm>
            <a:off x="-1" y="3142661"/>
            <a:ext cx="9044609" cy="1767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218A30-D2FE-E4DF-F2B6-8E6F27452742}"/>
              </a:ext>
            </a:extLst>
          </p:cNvPr>
          <p:cNvSpPr/>
          <p:nvPr/>
        </p:nvSpPr>
        <p:spPr>
          <a:xfrm>
            <a:off x="9283148" y="3142661"/>
            <a:ext cx="2693504" cy="1767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FB183B9-58BA-C4AC-7F6A-B650A3460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5262002"/>
            <a:ext cx="7867443" cy="144780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BAAEB557-ECF1-F4C1-4830-0ECB2A12D62E}"/>
              </a:ext>
            </a:extLst>
          </p:cNvPr>
          <p:cNvSpPr/>
          <p:nvPr/>
        </p:nvSpPr>
        <p:spPr>
          <a:xfrm>
            <a:off x="4323522" y="5575852"/>
            <a:ext cx="944217" cy="1133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FA14806-109A-9CCC-2399-3B83A12748D6}"/>
              </a:ext>
            </a:extLst>
          </p:cNvPr>
          <p:cNvSpPr/>
          <p:nvPr/>
        </p:nvSpPr>
        <p:spPr>
          <a:xfrm>
            <a:off x="6096000" y="5575851"/>
            <a:ext cx="636104" cy="1133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0225" y="6015872"/>
            <a:ext cx="1718485" cy="2539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처리완료 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(26.02.13)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43525" y="1149626"/>
            <a:ext cx="2976433" cy="1638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투어정산서의 상품리스트업은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dirty="0" smtClean="0">
                <a:solidFill>
                  <a:srgbClr val="0070C0"/>
                </a:solidFill>
              </a:rPr>
              <a:t>해당 상품 및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출발일자가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마감인 것만 가져옵니다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즉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상품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DB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에서 데이터를 가져옵니다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그러나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출발일자별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예약현황은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예약정보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DB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에서 데이터를 가져옵니다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dirty="0" smtClean="0">
                <a:solidFill>
                  <a:srgbClr val="0070C0"/>
                </a:solidFill>
              </a:rPr>
              <a:t>따라서 출력되는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상품자체가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다릅니다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27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5487D-7269-2B08-AD77-E41C6B3AF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F294F15-D9BA-A527-DB54-35B64E5AB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20443"/>
              </p:ext>
            </p:extLst>
          </p:nvPr>
        </p:nvGraphicFramePr>
        <p:xfrm>
          <a:off x="8610600" y="852391"/>
          <a:ext cx="3518045" cy="4117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19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97877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좌석번호가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에러납니다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예약코드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202602110921356400 /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고객정보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279880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AA157D4-31B0-DDE6-9DB5-199842E19B7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FCDDCFD-3FA4-3E85-55EE-4794225F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89852-B079-A768-E179-A10E5A97015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3E6E9-A2F7-6D61-766C-52B2573E5F4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2026.02.12</a:t>
            </a:r>
            <a:endParaRPr lang="ko-KR" altLang="en-US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CDC98AC-A6F9-4598-EF45-52FA67DA5D0D}"/>
              </a:ext>
            </a:extLst>
          </p:cNvPr>
          <p:cNvSpPr/>
          <p:nvPr/>
        </p:nvSpPr>
        <p:spPr>
          <a:xfrm>
            <a:off x="4323522" y="5575852"/>
            <a:ext cx="944217" cy="1133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A282B8-35A7-336D-041B-6DC45B92E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80" y="588084"/>
            <a:ext cx="4619694" cy="61217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06E43BB-B149-CF03-4E76-ECA692F40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02" y="3041374"/>
            <a:ext cx="3070212" cy="16433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839561" y="2512381"/>
            <a:ext cx="1718485" cy="2539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처리완료 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(26.02.13)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6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</TotalTime>
  <Words>442</Words>
  <Application>Microsoft Office PowerPoint</Application>
  <PresentationFormat>와이드스크린</PresentationFormat>
  <Paragraphs>146</Paragraphs>
  <Slides>12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163</cp:revision>
  <dcterms:created xsi:type="dcterms:W3CDTF">2025-11-14T06:29:01Z</dcterms:created>
  <dcterms:modified xsi:type="dcterms:W3CDTF">2026-02-13T03:49:10Z</dcterms:modified>
</cp:coreProperties>
</file>