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46" r:id="rId2"/>
    <p:sldId id="409" r:id="rId3"/>
    <p:sldId id="412" r:id="rId4"/>
    <p:sldId id="413" r:id="rId5"/>
    <p:sldId id="414" r:id="rId6"/>
    <p:sldId id="410" r:id="rId7"/>
    <p:sldId id="415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94EE"/>
    <a:srgbClr val="CC7AFE"/>
    <a:srgbClr val="F06C92"/>
    <a:srgbClr val="FE7826"/>
    <a:srgbClr val="F5B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634A20-7C41-283D-C7AD-83FD82729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2BB7DCE-1D71-D765-1DF5-93C36786AF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555673D6-9BCB-A150-4E2E-5C31B440AB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5A9D51F-2A89-9B6B-A58D-0EF4BB19A2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2791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417FCC-DB78-6D68-6183-64420D733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56B5CB53-5F38-93CA-7D89-9486B24A34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B054AB85-8ADF-AED8-7FE2-412E1C7734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6D4BE09-34E0-D0E1-5207-533648593D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6636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FD569-F7F0-B2C0-F129-E124FBFAB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AE0DD0EE-9CCA-E6AD-A043-776FBA5D74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26596470-E0F6-D881-918E-752400E029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9919CF-EDD6-483E-2911-C98984B552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6083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0F8071-480E-8072-331F-D05AB88B3F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551D55FF-9DC4-9697-0E96-72D395E10E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BC88F601-B089-E383-6B6D-851C9FE42F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025AFAE-88E7-4D02-FDB6-B8A4C14D73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92740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F296D-7B03-D9C2-6807-EDEE139AA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5D5C71A-35CA-6F27-3AF9-4CE33DA2D6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55AA0E97-216E-E148-080B-6396D88243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274057E-B37E-F6B8-9A51-A260468F98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49257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5E786F-39E2-A05D-2322-3FCD70AD91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1E65DB71-FC82-375B-AE58-2B73881D3B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8E8A972E-3541-469E-7698-BD4600EB29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E41A2A6-E7F6-5F76-7286-4A53E72E72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0522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2026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1384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8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>
                <a:ea typeface="HY견고딕"/>
              </a:rPr>
              <a:t>(2026.4.2)</a:t>
            </a:r>
            <a:endParaRPr lang="en-US" altLang="ko-KR" sz="3000" dirty="0">
              <a:ea typeface="HY견고딕"/>
            </a:endParaRPr>
          </a:p>
          <a:p>
            <a:pPr algn="ctr">
              <a:lnSpc>
                <a:spcPct val="150000"/>
              </a:lnSpc>
              <a:defRPr/>
            </a:pPr>
            <a:r>
              <a:rPr lang="ko-KR" altLang="en-US" sz="3000" dirty="0">
                <a:ea typeface="HY견고딕"/>
              </a:rPr>
              <a:t>회계 </a:t>
            </a:r>
            <a:r>
              <a:rPr lang="en-US" altLang="ko-KR" sz="3000" dirty="0">
                <a:ea typeface="HY견고딕"/>
              </a:rPr>
              <a:t>&gt; </a:t>
            </a:r>
            <a:r>
              <a:rPr lang="ko-KR" altLang="en-US" sz="3000" dirty="0">
                <a:ea typeface="HY견고딕"/>
              </a:rPr>
              <a:t>투어정산서</a:t>
            </a:r>
            <a:endParaRPr lang="en-US" altLang="ko-KR" sz="3000" dirty="0">
              <a:ea typeface="HY견고딕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 dirty="0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600" dirty="0"/>
              <a:t>0.2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48812" y="4891828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2026.4.2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경영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2">
                    <a:lumMod val="50000"/>
                  </a:schemeClr>
                </a:solidFill>
              </a:rPr>
              <a:t>김태진</a:t>
            </a: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7848A-24AB-AE13-4322-DB5D95CC0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4E219419-133E-05E9-0363-40D4D01D4A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0921231"/>
              </p:ext>
            </p:extLst>
          </p:nvPr>
        </p:nvGraphicFramePr>
        <p:xfrm>
          <a:off x="8610600" y="852391"/>
          <a:ext cx="3518045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2/14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일 청산도상품 정산서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: 5.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매출액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2.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보조금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부가세중복오류때문에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금액을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0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으로 하고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활성화해야함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(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기존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ERP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기능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).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보조금의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1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인당금액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(%)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이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[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엑셀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]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에서는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중간정렬인데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우측정렬로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나타나는 오류입니다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/>
                      </a:r>
                      <a:b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4.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손익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금액이 거의 다른 정산서들도 숫자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5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로 나오는 현상의 오류입니다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6.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매출부가세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(=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    4.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손익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– 5.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매출액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= 6.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매출부가세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   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손익과 매출액의 차가 매출부가세입니다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1FE5B8B0-2E78-CC80-41C2-65EB5092B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7E5DA7-F878-D839-CB31-FDC56101709F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09D041-49FD-707D-F961-14706F1BA9EE}"/>
              </a:ext>
            </a:extLst>
          </p:cNvPr>
          <p:cNvSpPr txBox="1"/>
          <p:nvPr/>
        </p:nvSpPr>
        <p:spPr>
          <a:xfrm>
            <a:off x="0" y="369332"/>
            <a:ext cx="12192000" cy="59725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정산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투어정산서</a:t>
            </a:r>
            <a:endParaRPr lang="en-US" altLang="ko-KR" sz="1200" b="1" dirty="0"/>
          </a:p>
          <a:p>
            <a:r>
              <a:rPr lang="en-US" altLang="ko-KR" sz="1200" dirty="0"/>
              <a:t>https://erp.elegancetour.co.kr/niabbs5/erp.php?inc=menu090/tour_money_write&amp;tour_code=2026011440147335&amp;dtid=&amp;start_date=2026-02-14&amp;tm_no=5063</a:t>
            </a:r>
            <a:endParaRPr lang="ko-KR" alt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26C9EB-C76F-A236-97AA-B00AA6263E79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2026.4.2</a:t>
            </a:r>
            <a:endParaRPr lang="ko-KR" altLang="en-US" sz="1200" dirty="0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FCB24436-48C6-8C7D-8583-38E49C644D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675" y="1184024"/>
            <a:ext cx="8209570" cy="3982675"/>
          </a:xfrm>
          <a:prstGeom prst="rect">
            <a:avLst/>
          </a:prstGeom>
        </p:spPr>
      </p:pic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618D5FEF-F3BA-1BCD-DEFC-F5A0F6A2F8C5}"/>
              </a:ext>
            </a:extLst>
          </p:cNvPr>
          <p:cNvCxnSpPr>
            <a:cxnSpLocks/>
          </p:cNvCxnSpPr>
          <p:nvPr/>
        </p:nvCxnSpPr>
        <p:spPr>
          <a:xfrm flipH="1" flipV="1">
            <a:off x="6461760" y="2722880"/>
            <a:ext cx="2275840" cy="597256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" name="직사각형 2"/>
          <p:cNvSpPr/>
          <p:nvPr/>
        </p:nvSpPr>
        <p:spPr>
          <a:xfrm>
            <a:off x="8610600" y="5091338"/>
            <a:ext cx="3595457" cy="12650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50000"/>
              </a:lnSpc>
            </a:pPr>
            <a:r>
              <a:rPr lang="ko-KR" altLang="en-US" sz="1050" b="1" dirty="0" smtClean="0">
                <a:solidFill>
                  <a:schemeClr val="tx1"/>
                </a:solidFill>
              </a:rPr>
              <a:t>답변</a:t>
            </a:r>
            <a:endParaRPr lang="en-US" altLang="ko-KR" sz="105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050" b="1" dirty="0" smtClean="0">
                <a:solidFill>
                  <a:srgbClr val="FF0000"/>
                </a:solidFill>
              </a:rPr>
              <a:t>2. 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보조금 </a:t>
            </a:r>
            <a:r>
              <a:rPr lang="en-US" altLang="ko-KR" sz="1050" b="1" dirty="0" smtClean="0">
                <a:solidFill>
                  <a:srgbClr val="FF0000"/>
                </a:solidFill>
              </a:rPr>
              <a:t>&gt;  </a:t>
            </a:r>
            <a:r>
              <a:rPr lang="ko-KR" altLang="en-US" sz="1050" b="1" dirty="0" err="1" smtClean="0">
                <a:solidFill>
                  <a:srgbClr val="FF0000"/>
                </a:solidFill>
              </a:rPr>
              <a:t>추가수정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 불가입니다</a:t>
            </a:r>
            <a:r>
              <a:rPr lang="en-US" altLang="ko-KR" sz="1050" dirty="0" smtClean="0">
                <a:solidFill>
                  <a:srgbClr val="FF0000"/>
                </a:solidFill>
              </a:rPr>
              <a:t>.</a:t>
            </a:r>
            <a:br>
              <a:rPr lang="en-US" altLang="ko-KR" sz="1050" dirty="0" smtClean="0">
                <a:solidFill>
                  <a:srgbClr val="FF0000"/>
                </a:solidFill>
              </a:rPr>
            </a:br>
            <a:r>
              <a:rPr lang="en-US" altLang="ko-KR" sz="1050" b="1" dirty="0">
                <a:solidFill>
                  <a:schemeClr val="accent1"/>
                </a:solidFill>
              </a:rPr>
              <a:t>4</a:t>
            </a:r>
            <a:r>
              <a:rPr lang="en-US" altLang="ko-KR" sz="1050" b="1" dirty="0" smtClean="0">
                <a:solidFill>
                  <a:schemeClr val="accent1"/>
                </a:solidFill>
              </a:rPr>
              <a:t>. </a:t>
            </a:r>
            <a:r>
              <a:rPr lang="ko-KR" altLang="en-US" sz="1050" b="1" dirty="0" smtClean="0">
                <a:solidFill>
                  <a:schemeClr val="accent1"/>
                </a:solidFill>
              </a:rPr>
              <a:t>손익 </a:t>
            </a:r>
            <a:r>
              <a:rPr lang="en-US" altLang="ko-KR" sz="1050" b="1" dirty="0" smtClean="0">
                <a:solidFill>
                  <a:schemeClr val="accent1"/>
                </a:solidFill>
              </a:rPr>
              <a:t>&gt; </a:t>
            </a:r>
            <a:r>
              <a:rPr lang="ko-KR" altLang="en-US" sz="1050" b="1" dirty="0" smtClean="0">
                <a:solidFill>
                  <a:schemeClr val="accent1"/>
                </a:solidFill>
              </a:rPr>
              <a:t>처리완료</a:t>
            </a:r>
            <a:endParaRPr lang="en-US" altLang="ko-KR" sz="1050" b="1" dirty="0" smtClean="0">
              <a:solidFill>
                <a:schemeClr val="accent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050" b="1" dirty="0">
                <a:solidFill>
                  <a:srgbClr val="FF0000"/>
                </a:solidFill>
              </a:rPr>
              <a:t>6</a:t>
            </a:r>
            <a:r>
              <a:rPr lang="en-US" altLang="ko-KR" sz="1050" b="1" dirty="0" smtClean="0">
                <a:solidFill>
                  <a:srgbClr val="FF0000"/>
                </a:solidFill>
              </a:rPr>
              <a:t>. </a:t>
            </a:r>
            <a:r>
              <a:rPr lang="ko-KR" altLang="en-US" sz="1050" b="1" dirty="0" err="1" smtClean="0">
                <a:solidFill>
                  <a:srgbClr val="FF0000"/>
                </a:solidFill>
              </a:rPr>
              <a:t>매출부가세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 </a:t>
            </a:r>
            <a:r>
              <a:rPr lang="en-US" altLang="ko-KR" sz="1050" b="1" dirty="0" smtClean="0">
                <a:solidFill>
                  <a:srgbClr val="FF0000"/>
                </a:solidFill>
              </a:rPr>
              <a:t>&gt;  </a:t>
            </a:r>
            <a:r>
              <a:rPr lang="ko-KR" altLang="en-US" sz="1050" b="1" dirty="0" err="1">
                <a:solidFill>
                  <a:srgbClr val="FF0000"/>
                </a:solidFill>
              </a:rPr>
              <a:t>추가수정</a:t>
            </a:r>
            <a:r>
              <a:rPr lang="ko-KR" altLang="en-US" sz="1050" b="1" dirty="0">
                <a:solidFill>
                  <a:srgbClr val="FF0000"/>
                </a:solidFill>
              </a:rPr>
              <a:t> 불가입니다</a:t>
            </a:r>
            <a:r>
              <a:rPr lang="en-US" altLang="ko-KR" sz="1050" dirty="0">
                <a:solidFill>
                  <a:srgbClr val="FF0000"/>
                </a:solidFill>
              </a:rPr>
              <a:t>.</a:t>
            </a:r>
            <a:br>
              <a:rPr lang="en-US" altLang="ko-KR" sz="1050" dirty="0">
                <a:solidFill>
                  <a:srgbClr val="FF0000"/>
                </a:solidFill>
              </a:rPr>
            </a:br>
            <a:endParaRPr lang="en-US" altLang="ko-KR" sz="1050" b="1" dirty="0" smtClean="0">
              <a:solidFill>
                <a:schemeClr val="accent1"/>
              </a:solidFill>
            </a:endParaRPr>
          </a:p>
          <a:p>
            <a:pPr>
              <a:lnSpc>
                <a:spcPct val="150000"/>
              </a:lnSpc>
            </a:pPr>
            <a:endParaRPr lang="ko-KR" altLang="en-US" sz="105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689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7BC6B-2D1E-3B3D-AAB0-FB02D7412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7135E8D7-098A-D9BE-05E0-5F05707EED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74765"/>
              </p:ext>
            </p:extLst>
          </p:nvPr>
        </p:nvGraphicFramePr>
        <p:xfrm>
          <a:off x="8610600" y="852391"/>
          <a:ext cx="3518045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2/14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일 청산도상품 정산서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: 4.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행사비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6.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판매수수료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의 수수료의 합계가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/>
                      </a:r>
                      <a:b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4.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행사비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의 판매수수료 사용금액으로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노출되어야합니다</a:t>
                      </a:r>
                      <a:r>
                        <a:rPr lang="en-US" altLang="ko-KR" sz="1200" b="1" u="none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  <a:br>
                        <a:rPr lang="en-US" altLang="ko-KR" sz="1200" b="1" u="none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u="none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- </a:t>
                      </a:r>
                      <a:r>
                        <a:rPr lang="ko-KR" altLang="en-US" sz="1200" b="1" dirty="0" err="1" smtClean="0">
                          <a:solidFill>
                            <a:srgbClr val="FF0000"/>
                          </a:solidFill>
                        </a:rPr>
                        <a:t>추가수정</a:t>
                      </a:r>
                      <a:r>
                        <a:rPr lang="ko-KR" altLang="en-US" sz="1200" b="1" dirty="0" smtClean="0">
                          <a:solidFill>
                            <a:srgbClr val="FF0000"/>
                          </a:solidFill>
                        </a:rPr>
                        <a:t> 불가입니다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br>
                        <a:rPr lang="en-US" altLang="ko-KR" sz="1200" dirty="0" smtClean="0">
                          <a:solidFill>
                            <a:srgbClr val="FF0000"/>
                          </a:solidFill>
                        </a:rPr>
                      </a:br>
                      <a:endParaRPr lang="en-US" altLang="ko-KR" sz="1200" b="1" dirty="0" smtClean="0">
                        <a:solidFill>
                          <a:schemeClr val="accent1"/>
                        </a:solidFill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6.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판매수수료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합계란이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[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인쇄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]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시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누락되어 수치가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안나옴</a:t>
                      </a:r>
                      <a:r>
                        <a:rPr lang="en-US" altLang="ko-KR" sz="1200" b="1" u="none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  <a:br>
                        <a:rPr lang="en-US" altLang="ko-KR" sz="1200" b="1" u="none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u="none" dirty="0" smtClean="0">
                          <a:solidFill>
                            <a:srgbClr val="0070C0"/>
                          </a:solidFill>
                          <a:sym typeface="Wingdings" panose="05000000000000000000" pitchFamily="2" charset="2"/>
                        </a:rPr>
                        <a:t> - </a:t>
                      </a:r>
                      <a:r>
                        <a:rPr lang="ko-KR" altLang="en-US" sz="1200" b="1" u="none" dirty="0" smtClean="0">
                          <a:solidFill>
                            <a:srgbClr val="0070C0"/>
                          </a:solidFill>
                          <a:sym typeface="Wingdings" panose="05000000000000000000" pitchFamily="2" charset="2"/>
                        </a:rPr>
                        <a:t>처리완료</a:t>
                      </a:r>
                      <a:endParaRPr lang="en-US" altLang="ko-KR" sz="1200" b="1" u="none" dirty="0">
                        <a:solidFill>
                          <a:srgbClr val="0070C0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68F973B-8866-BDB3-B7CD-740FC76D2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2000" y="6356350"/>
            <a:ext cx="431800" cy="365125"/>
          </a:xfrm>
        </p:spPr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ECECB2-BD12-847A-261B-CFDE8B3F47F1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CCA12B-4006-593A-1483-059E61254581}"/>
              </a:ext>
            </a:extLst>
          </p:cNvPr>
          <p:cNvSpPr txBox="1"/>
          <p:nvPr/>
        </p:nvSpPr>
        <p:spPr>
          <a:xfrm>
            <a:off x="0" y="369332"/>
            <a:ext cx="12192000" cy="59725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정산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투어정산서</a:t>
            </a:r>
            <a:endParaRPr lang="en-US" altLang="ko-KR" sz="1200" b="1" dirty="0"/>
          </a:p>
          <a:p>
            <a:r>
              <a:rPr lang="en-US" altLang="ko-KR" sz="1200" dirty="0"/>
              <a:t>https://erp.elegancetour.co.kr/niabbs5/erp.php?inc=menu090/tour_money_write&amp;tour_code=2026011440147335&amp;dtid=&amp;start_date=2026-02-14&amp;tm_no=5063</a:t>
            </a:r>
            <a:endParaRPr lang="ko-KR" alt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E9B719-3CE6-2369-5469-C047447A0D6E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2026.4.2</a:t>
            </a:r>
            <a:endParaRPr lang="ko-KR" altLang="en-US" sz="1200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50EFA25B-9A5F-F98D-D193-6CBA62FEA5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55" y="1096936"/>
            <a:ext cx="6253955" cy="253018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A0730325-6680-45AB-BFCA-FEA26A3B4E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37369" y="3429000"/>
            <a:ext cx="5479543" cy="3345522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F1EC2F36-AD7B-EA33-A0E0-4347BD39133E}"/>
              </a:ext>
            </a:extLst>
          </p:cNvPr>
          <p:cNvCxnSpPr>
            <a:cxnSpLocks/>
          </p:cNvCxnSpPr>
          <p:nvPr/>
        </p:nvCxnSpPr>
        <p:spPr>
          <a:xfrm flipH="1" flipV="1">
            <a:off x="2275840" y="2194560"/>
            <a:ext cx="4224130" cy="415504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A6D0E43F-1B4A-0C01-27CF-6F4F3DB6882D}"/>
              </a:ext>
            </a:extLst>
          </p:cNvPr>
          <p:cNvSpPr/>
          <p:nvPr/>
        </p:nvSpPr>
        <p:spPr>
          <a:xfrm>
            <a:off x="1074530" y="1755391"/>
            <a:ext cx="1130190" cy="36512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2BCD5299-75C2-507A-9E89-C5FE89001EC1}"/>
              </a:ext>
            </a:extLst>
          </p:cNvPr>
          <p:cNvSpPr/>
          <p:nvPr/>
        </p:nvSpPr>
        <p:spPr>
          <a:xfrm>
            <a:off x="6499970" y="6349603"/>
            <a:ext cx="1130190" cy="2781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677285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8C136-58B4-1E02-2675-276F27D539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D55E95E8-A802-A382-E220-3362DAEAB6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55" y="2719667"/>
            <a:ext cx="8343900" cy="32385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DF6CCD44-AB40-5903-8B5E-C2D0A87799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6117" y="1455930"/>
            <a:ext cx="3422816" cy="1447362"/>
          </a:xfrm>
          <a:prstGeom prst="rect">
            <a:avLst/>
          </a:prstGeom>
        </p:spPr>
      </p:pic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B97F40FB-7975-277E-E9E9-36F0A14D37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080854"/>
              </p:ext>
            </p:extLst>
          </p:nvPr>
        </p:nvGraphicFramePr>
        <p:xfrm>
          <a:off x="8610600" y="852391"/>
          <a:ext cx="3518045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2/14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일 청산도상품 정산서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: 8.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손익분석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보조금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/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인센티브 금액이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[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인쇄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]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시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0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으로 나옵니다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 </a:t>
                      </a: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계  부분이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[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인쇄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]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시 금액이 다르게 출력됨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7.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보조금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/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인센티브 현황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의 공급가의 계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(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합계금액이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절대로아님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)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가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8.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손익분석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의 보조금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/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인센티브 금액으로 </a:t>
                      </a:r>
                      <a:r>
                        <a:rPr lang="ko-KR" altLang="en-US" sz="1200" b="1" u="none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들어가야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함</a:t>
                      </a:r>
                      <a:r>
                        <a:rPr lang="en-US" altLang="ko-KR" sz="1200" b="1" u="none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  <a:br>
                        <a:rPr lang="en-US" altLang="ko-KR" sz="1200" b="1" u="none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u="none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- </a:t>
                      </a:r>
                      <a:r>
                        <a:rPr lang="ko-KR" altLang="en-US" sz="1200" b="1" dirty="0" err="1" smtClean="0">
                          <a:solidFill>
                            <a:srgbClr val="FF0000"/>
                          </a:solidFill>
                        </a:rPr>
                        <a:t>추가수정</a:t>
                      </a:r>
                      <a:r>
                        <a:rPr lang="ko-KR" altLang="en-US" sz="1200" b="1" dirty="0" smtClean="0">
                          <a:solidFill>
                            <a:srgbClr val="FF0000"/>
                          </a:solidFill>
                        </a:rPr>
                        <a:t> 불가입니다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126667F2-397E-87C0-7D9C-80C3B0183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4</a:t>
            </a:fld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B1CC26-155A-4B9E-1D1C-985EFD395739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1D7C90-59AE-0C16-38B5-C5E95002B5ED}"/>
              </a:ext>
            </a:extLst>
          </p:cNvPr>
          <p:cNvSpPr txBox="1"/>
          <p:nvPr/>
        </p:nvSpPr>
        <p:spPr>
          <a:xfrm>
            <a:off x="0" y="369332"/>
            <a:ext cx="12192000" cy="59725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정산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투어정산서</a:t>
            </a:r>
            <a:endParaRPr lang="en-US" altLang="ko-KR" sz="1200" b="1" dirty="0"/>
          </a:p>
          <a:p>
            <a:r>
              <a:rPr lang="en-US" altLang="ko-KR" sz="1200" dirty="0"/>
              <a:t>https://erp.elegancetour.co.kr/niabbs5/erp.php?inc=menu090/tour_money_write&amp;tour_code=2026011440147335&amp;dtid=&amp;start_date=2026-02-14&amp;tm_no=5063</a:t>
            </a:r>
            <a:endParaRPr lang="ko-KR" alt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CCBA14-1CAB-B5FD-A296-02D1F1C85179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2026.4.2</a:t>
            </a:r>
            <a:endParaRPr lang="ko-KR" altLang="en-US" sz="1200" dirty="0"/>
          </a:p>
        </p:txBody>
      </p:sp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C4F0B644-2234-FE23-2E89-F3EC812EB494}"/>
              </a:ext>
            </a:extLst>
          </p:cNvPr>
          <p:cNvCxnSpPr>
            <a:cxnSpLocks/>
          </p:cNvCxnSpPr>
          <p:nvPr/>
        </p:nvCxnSpPr>
        <p:spPr>
          <a:xfrm flipV="1">
            <a:off x="2103120" y="2439919"/>
            <a:ext cx="5770880" cy="214224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" name="직사각형 2"/>
          <p:cNvSpPr/>
          <p:nvPr/>
        </p:nvSpPr>
        <p:spPr>
          <a:xfrm>
            <a:off x="8748332" y="2719667"/>
            <a:ext cx="133562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200" b="1" dirty="0">
                <a:solidFill>
                  <a:srgbClr val="0070C0"/>
                </a:solidFill>
                <a:sym typeface="Wingdings" panose="05000000000000000000" pitchFamily="2" charset="2"/>
              </a:rPr>
              <a:t> - </a:t>
            </a:r>
            <a:r>
              <a:rPr lang="ko-KR" altLang="en-US" sz="1200" b="1" dirty="0" smtClean="0">
                <a:solidFill>
                  <a:srgbClr val="0070C0"/>
                </a:solidFill>
              </a:rPr>
              <a:t>동일하게 나옴</a:t>
            </a:r>
            <a:endParaRPr lang="ko-KR" altLang="en-US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788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45754A-FAF6-E6DD-C79C-029AA7C20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30998CA4-35CB-02A6-E4EE-1113562684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55" y="1468397"/>
            <a:ext cx="8323220" cy="3696240"/>
          </a:xfrm>
          <a:prstGeom prst="rect">
            <a:avLst/>
          </a:prstGeom>
        </p:spPr>
      </p:pic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F944408D-EC24-3151-7825-0BDE5351EA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4016455"/>
              </p:ext>
            </p:extLst>
          </p:nvPr>
        </p:nvGraphicFramePr>
        <p:xfrm>
          <a:off x="8610600" y="852391"/>
          <a:ext cx="3518045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2/14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일부터 투어정산서 리스트페이지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리스트에서 매출액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,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매출부가세가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안나옵니다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(5.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매출액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의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5.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매출액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, 6.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매출부가세 금액들이 각각 나오면 됩니다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.)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rgbClr val="0070C0"/>
                          </a:solidFill>
                          <a:sym typeface="Wingdings" panose="05000000000000000000" pitchFamily="2" charset="2"/>
                        </a:rPr>
                        <a:t>   </a:t>
                      </a:r>
                      <a:r>
                        <a:rPr lang="en-US" altLang="ko-KR" sz="1200" b="1" u="none" dirty="0" smtClean="0">
                          <a:solidFill>
                            <a:srgbClr val="0070C0"/>
                          </a:solidFill>
                          <a:sym typeface="Wingdings" panose="05000000000000000000" pitchFamily="2" charset="2"/>
                        </a:rPr>
                        <a:t>- </a:t>
                      </a:r>
                      <a:r>
                        <a:rPr lang="ko-KR" altLang="en-US" sz="1200" b="1" u="none" dirty="0" smtClean="0">
                          <a:solidFill>
                            <a:srgbClr val="0070C0"/>
                          </a:solidFill>
                          <a:sym typeface="Wingdings" panose="05000000000000000000" pitchFamily="2" charset="2"/>
                        </a:rPr>
                        <a:t>매출액은 </a:t>
                      </a:r>
                      <a:r>
                        <a:rPr lang="ko-KR" altLang="en-US" sz="1200" b="1" u="none" dirty="0" err="1" smtClean="0">
                          <a:solidFill>
                            <a:srgbClr val="0070C0"/>
                          </a:solidFill>
                          <a:sym typeface="Wingdings" panose="05000000000000000000" pitchFamily="2" charset="2"/>
                        </a:rPr>
                        <a:t>정산완료</a:t>
                      </a:r>
                      <a:r>
                        <a:rPr lang="ko-KR" altLang="en-US" sz="1200" b="1" u="none" dirty="0" smtClean="0">
                          <a:solidFill>
                            <a:srgbClr val="0070C0"/>
                          </a:solidFill>
                          <a:sym typeface="Wingdings" panose="05000000000000000000" pitchFamily="2" charset="2"/>
                        </a:rPr>
                        <a:t> 된 </a:t>
                      </a:r>
                      <a:r>
                        <a:rPr lang="ko-KR" altLang="en-US" sz="1200" b="1" u="none" dirty="0" err="1" smtClean="0">
                          <a:solidFill>
                            <a:srgbClr val="0070C0"/>
                          </a:solidFill>
                          <a:sym typeface="Wingdings" panose="05000000000000000000" pitchFamily="2" charset="2"/>
                        </a:rPr>
                        <a:t>정산서만</a:t>
                      </a:r>
                      <a:r>
                        <a:rPr lang="ko-KR" altLang="en-US" sz="1200" b="1" u="none" baseline="0" dirty="0" smtClean="0">
                          <a:solidFill>
                            <a:srgbClr val="0070C0"/>
                          </a:solidFill>
                          <a:sym typeface="Wingdings" panose="05000000000000000000" pitchFamily="2" charset="2"/>
                        </a:rPr>
                        <a:t> 출력됩니다</a:t>
                      </a:r>
                      <a:r>
                        <a:rPr lang="en-US" altLang="ko-KR" sz="1200" b="1" u="none" baseline="0" dirty="0" smtClean="0">
                          <a:solidFill>
                            <a:srgbClr val="0070C0"/>
                          </a:solidFill>
                          <a:sym typeface="Wingdings" panose="05000000000000000000" pitchFamily="2" charset="2"/>
                        </a:rPr>
                        <a:t>.</a:t>
                      </a:r>
                      <a:endParaRPr lang="en-US" altLang="ko-KR" sz="1200" b="1" u="none" dirty="0">
                        <a:solidFill>
                          <a:srgbClr val="0070C0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리스트에서 손익부분도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5.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매출액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&gt;&gt;4.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손익값이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나오면 됩니다</a:t>
                      </a:r>
                      <a:r>
                        <a:rPr lang="en-US" altLang="ko-KR" sz="1200" b="1" u="none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.)</a:t>
                      </a:r>
                      <a:br>
                        <a:rPr lang="en-US" altLang="ko-KR" sz="1200" b="1" u="none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dirty="0" smtClean="0">
                          <a:solidFill>
                            <a:srgbClr val="FF0000"/>
                          </a:solidFill>
                        </a:rPr>
                        <a:t>. </a:t>
                      </a:r>
                      <a:r>
                        <a:rPr lang="ko-KR" altLang="en-US" sz="1200" b="1" dirty="0" smtClean="0">
                          <a:solidFill>
                            <a:srgbClr val="FF0000"/>
                          </a:solidFill>
                        </a:rPr>
                        <a:t>계산식 변경은</a:t>
                      </a:r>
                      <a:r>
                        <a:rPr lang="en-US" altLang="ko-KR" sz="1200" b="1" dirty="0" smtClean="0">
                          <a:solidFill>
                            <a:srgbClr val="FF0000"/>
                          </a:solidFill>
                        </a:rPr>
                        <a:t>  </a:t>
                      </a:r>
                      <a:r>
                        <a:rPr lang="ko-KR" altLang="en-US" sz="1200" b="1" dirty="0" err="1" smtClean="0">
                          <a:solidFill>
                            <a:srgbClr val="FF0000"/>
                          </a:solidFill>
                        </a:rPr>
                        <a:t>추가수정</a:t>
                      </a:r>
                      <a:r>
                        <a:rPr lang="ko-KR" altLang="en-US" sz="1200" b="1" dirty="0" smtClean="0">
                          <a:solidFill>
                            <a:srgbClr val="FF0000"/>
                          </a:solidFill>
                        </a:rPr>
                        <a:t> 불가입니다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05056686-760A-8968-0464-1FFACA014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5</a:t>
            </a:fld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38C143-8B09-95C5-6CD8-C18A00603E9C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4C906E-90FA-C9E7-01AE-2AE0B9C46D44}"/>
              </a:ext>
            </a:extLst>
          </p:cNvPr>
          <p:cNvSpPr txBox="1"/>
          <p:nvPr/>
        </p:nvSpPr>
        <p:spPr>
          <a:xfrm>
            <a:off x="0" y="369332"/>
            <a:ext cx="12192000" cy="96658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정산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투어정산서</a:t>
            </a:r>
            <a:endParaRPr lang="en-US" altLang="ko-KR" sz="1200" b="1" dirty="0"/>
          </a:p>
          <a:p>
            <a:r>
              <a:rPr lang="en-US" altLang="ko-KR" sz="1200" dirty="0"/>
              <a:t>https://erp.elegancetour.co.kr/niabbs5/erp.php?inc=menu090%2Ftour_money&amp;tm_sangtae%5B%5D=%EB%AF%B8%EC%9E%91%EC%84%B1&amp;tm_sangtae%5B%5D=%EC%9E%91%EC%84%B1%EC%A4%91&amp;tm_sangtae%5B%5D=%EC%A0%95%EC%82%B0%EC%99%84%EB%A3%8C&amp;st_date=2026-02-14&amp;ed_date=2026-04-30&amp;keyfield=tour_name&amp;keyword=</a:t>
            </a:r>
            <a:endParaRPr lang="ko-KR" alt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5BA4E3-8D2C-6C8C-1B21-AB930023B592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2026.4.2</a:t>
            </a:r>
            <a:endParaRPr lang="ko-KR" altLang="en-US" sz="1200" dirty="0"/>
          </a:p>
        </p:txBody>
      </p:sp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F4C02E33-5DE9-B655-9419-EA919F53584E}"/>
              </a:ext>
            </a:extLst>
          </p:cNvPr>
          <p:cNvCxnSpPr>
            <a:cxnSpLocks/>
          </p:cNvCxnSpPr>
          <p:nvPr/>
        </p:nvCxnSpPr>
        <p:spPr>
          <a:xfrm flipV="1">
            <a:off x="2103120" y="2439919"/>
            <a:ext cx="5770880" cy="214224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8" name="직사각형 7">
            <a:extLst>
              <a:ext uri="{FF2B5EF4-FFF2-40B4-BE49-F238E27FC236}">
                <a16:creationId xmlns:a16="http://schemas.microsoft.com/office/drawing/2014/main" id="{9ACE7896-1C6C-825E-E310-6E06E4C6FDF5}"/>
              </a:ext>
            </a:extLst>
          </p:cNvPr>
          <p:cNvSpPr/>
          <p:nvPr/>
        </p:nvSpPr>
        <p:spPr>
          <a:xfrm>
            <a:off x="7480410" y="3030881"/>
            <a:ext cx="906165" cy="248927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547479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CE5AB1-3A58-DB1B-E8FD-CB2583DCA0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0675869D-58D5-6BA0-A71F-F1A3A310AA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931658"/>
              </p:ext>
            </p:extLst>
          </p:nvPr>
        </p:nvGraphicFramePr>
        <p:xfrm>
          <a:off x="8610600" y="852391"/>
          <a:ext cx="3518045" cy="54029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무통장입금 일치 확인되었는데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,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처음에 결제상태가 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결제대기로 뜨는 오류입니다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u="sng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예약코드 </a:t>
                      </a:r>
                      <a:r>
                        <a:rPr lang="en-US" altLang="ko-KR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2026040111190850745074 / </a:t>
                      </a:r>
                      <a:r>
                        <a:rPr lang="ko-KR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고객정보 </a:t>
                      </a:r>
                      <a:r>
                        <a:rPr lang="en-US" altLang="ko-KR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293696</a:t>
                      </a:r>
                      <a:br>
                        <a:rPr lang="en-US" altLang="ko-KR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ko-KR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https://erp.elegancetour.co.kr/niabbs5/erp.php?inc=menu040/reserve_info&amp;code=2026040111190850745074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u="sng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sng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(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담당자가 고객한테서 </a:t>
                      </a:r>
                      <a:r>
                        <a:rPr lang="ko-KR" altLang="en-US" sz="1200" b="1" u="sng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전화와서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명에서 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1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명으로 차감하여 부분취소로 처리했음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.)</a:t>
                      </a:r>
                      <a:b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/>
                      </a:r>
                      <a:b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endParaRPr lang="en-US" altLang="ko-KR" sz="1200" b="1" u="sng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/>
                      </a:r>
                      <a:b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endParaRPr lang="en-US" altLang="ko-KR" sz="1200" b="1" u="none" dirty="0">
                        <a:solidFill>
                          <a:srgbClr val="0070C0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7" name="그림 6">
            <a:extLst>
              <a:ext uri="{FF2B5EF4-FFF2-40B4-BE49-F238E27FC236}">
                <a16:creationId xmlns:a16="http://schemas.microsoft.com/office/drawing/2014/main" id="{00F20584-CEEC-81F2-3574-6460C7DE7D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55" y="1205529"/>
            <a:ext cx="8547245" cy="3909205"/>
          </a:xfrm>
          <a:prstGeom prst="rect">
            <a:avLst/>
          </a:prstGeom>
        </p:spPr>
      </p:pic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4D2C196F-26BD-C6FF-80DE-81BFA294B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6</a:t>
            </a:fld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DF48C2-A382-3378-5600-F35E6BFBDFF5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-</a:t>
            </a:r>
            <a:r>
              <a:rPr lang="ko-KR" altLang="en-US" b="1" dirty="0">
                <a:solidFill>
                  <a:schemeClr val="bg1"/>
                </a:solidFill>
              </a:rPr>
              <a:t>무통장입금일치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771E4D-C7CA-E4E4-2329-FD1456782C61}"/>
              </a:ext>
            </a:extLst>
          </p:cNvPr>
          <p:cNvSpPr txBox="1"/>
          <p:nvPr/>
        </p:nvSpPr>
        <p:spPr>
          <a:xfrm>
            <a:off x="0" y="369332"/>
            <a:ext cx="12192000" cy="62803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회계 무통장입금일치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개인별예약현황</a:t>
            </a:r>
            <a:endParaRPr lang="en-US" altLang="ko-KR" sz="1200" b="1" dirty="0"/>
          </a:p>
          <a:p>
            <a:r>
              <a:rPr lang="en-US" altLang="ko-KR" sz="1400" b="1" dirty="0"/>
              <a:t>https://erp.elegancetour.co.kr/niabbs5/erp.php?inc=menu090/mutongjang</a:t>
            </a:r>
            <a:endParaRPr lang="ko-KR" altLang="en-US" sz="1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BE5466-7396-F310-0261-533646CDB10F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2026.4.2</a:t>
            </a:r>
            <a:endParaRPr lang="ko-KR" altLang="en-US" sz="1200" dirty="0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73AA9BE1-BBF9-328A-A35E-89BD11205B32}"/>
              </a:ext>
            </a:extLst>
          </p:cNvPr>
          <p:cNvSpPr/>
          <p:nvPr/>
        </p:nvSpPr>
        <p:spPr>
          <a:xfrm>
            <a:off x="1480930" y="3429000"/>
            <a:ext cx="775253" cy="36512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27492E50-15A7-7C8E-332B-9FD4C61F90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752" y="5279698"/>
            <a:ext cx="9777763" cy="1416314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12" name="직사각형 11">
            <a:extLst>
              <a:ext uri="{FF2B5EF4-FFF2-40B4-BE49-F238E27FC236}">
                <a16:creationId xmlns:a16="http://schemas.microsoft.com/office/drawing/2014/main" id="{1823C423-78F6-1D3D-DAC0-1DDD58FCF244}"/>
              </a:ext>
            </a:extLst>
          </p:cNvPr>
          <p:cNvSpPr/>
          <p:nvPr/>
        </p:nvSpPr>
        <p:spPr>
          <a:xfrm>
            <a:off x="1376570" y="5987855"/>
            <a:ext cx="9606169" cy="26385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4DC9D698-21B6-56F3-BE57-F1B02B84D6CA}"/>
              </a:ext>
            </a:extLst>
          </p:cNvPr>
          <p:cNvCxnSpPr>
            <a:cxnSpLocks/>
          </p:cNvCxnSpPr>
          <p:nvPr/>
        </p:nvCxnSpPr>
        <p:spPr>
          <a:xfrm flipH="1" flipV="1">
            <a:off x="2405270" y="3794124"/>
            <a:ext cx="6460434" cy="220908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" name="직사각형 13"/>
          <p:cNvSpPr/>
          <p:nvPr/>
        </p:nvSpPr>
        <p:spPr>
          <a:xfrm>
            <a:off x="8516687" y="5228106"/>
            <a:ext cx="3595457" cy="15502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50000"/>
              </a:lnSpc>
            </a:pPr>
            <a:r>
              <a:rPr lang="ko-KR" altLang="en-US" sz="1050" b="1" dirty="0" smtClean="0">
                <a:solidFill>
                  <a:srgbClr val="0070C0"/>
                </a:solidFill>
              </a:rPr>
              <a:t>질문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/>
            </a:r>
            <a:br>
              <a:rPr lang="en-US" altLang="ko-KR" sz="1050" b="1" dirty="0" smtClean="0">
                <a:solidFill>
                  <a:srgbClr val="0070C0"/>
                </a:solidFill>
              </a:rPr>
            </a:br>
            <a:r>
              <a:rPr lang="en-US" altLang="ko-KR" sz="1050" b="1" dirty="0" smtClean="0">
                <a:solidFill>
                  <a:srgbClr val="0070C0"/>
                </a:solidFill>
              </a:rPr>
              <a:t>1. 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무통장입금 완료 후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, 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전화와 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2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명에서 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1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명으로 </a:t>
            </a:r>
            <a:r>
              <a:rPr lang="ko-KR" altLang="en-US" sz="1050" b="1" dirty="0" err="1" smtClean="0">
                <a:solidFill>
                  <a:srgbClr val="0070C0"/>
                </a:solidFill>
              </a:rPr>
              <a:t>변경하신건가요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?</a:t>
            </a:r>
            <a:br>
              <a:rPr lang="en-US" altLang="ko-KR" sz="1050" b="1" dirty="0" smtClean="0">
                <a:solidFill>
                  <a:srgbClr val="0070C0"/>
                </a:solidFill>
              </a:rPr>
            </a:br>
            <a:r>
              <a:rPr lang="en-US" altLang="ko-KR" sz="1050" b="1" dirty="0" smtClean="0">
                <a:solidFill>
                  <a:srgbClr val="0070C0"/>
                </a:solidFill>
              </a:rPr>
              <a:t>2. 2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명에서 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1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명으로 </a:t>
            </a:r>
            <a:r>
              <a:rPr lang="ko-KR" altLang="en-US" sz="1050" b="1" dirty="0" err="1" smtClean="0">
                <a:solidFill>
                  <a:srgbClr val="0070C0"/>
                </a:solidFill>
              </a:rPr>
              <a:t>변경후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 무통장입금 </a:t>
            </a:r>
            <a:r>
              <a:rPr lang="ko-KR" altLang="en-US" sz="1050" b="1" dirty="0" err="1" smtClean="0">
                <a:solidFill>
                  <a:srgbClr val="0070C0"/>
                </a:solidFill>
              </a:rPr>
              <a:t>완료된것인가요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?</a:t>
            </a:r>
            <a:br>
              <a:rPr lang="en-US" altLang="ko-KR" sz="1050" b="1" dirty="0" smtClean="0">
                <a:solidFill>
                  <a:srgbClr val="0070C0"/>
                </a:solidFill>
              </a:rPr>
            </a:br>
            <a:r>
              <a:rPr lang="en-US" altLang="ko-KR" sz="1050" b="1" dirty="0" smtClean="0">
                <a:solidFill>
                  <a:srgbClr val="0070C0"/>
                </a:solidFill>
              </a:rPr>
              <a:t>3. </a:t>
            </a:r>
            <a:r>
              <a:rPr lang="ko-KR" altLang="en-US" sz="1050" b="1" dirty="0" err="1" smtClean="0">
                <a:solidFill>
                  <a:srgbClr val="0070C0"/>
                </a:solidFill>
              </a:rPr>
              <a:t>부분취소는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 어떻게 진행했습니까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?</a:t>
            </a:r>
          </a:p>
          <a:p>
            <a:pPr>
              <a:lnSpc>
                <a:spcPct val="150000"/>
              </a:lnSpc>
            </a:pPr>
            <a:endParaRPr lang="ko-KR" altLang="en-US" sz="105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516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B13DCE-E3F0-BC34-7894-4541619D8F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6E5A4F0B-F7D1-9963-51D4-CD34B8654E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2" y="1166390"/>
            <a:ext cx="8452633" cy="3818054"/>
          </a:xfrm>
          <a:prstGeom prst="rect">
            <a:avLst/>
          </a:prstGeom>
        </p:spPr>
      </p:pic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D4A4468D-B113-11CB-745D-E31247610E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237521"/>
              </p:ext>
            </p:extLst>
          </p:nvPr>
        </p:nvGraphicFramePr>
        <p:xfrm>
          <a:off x="8610600" y="852391"/>
          <a:ext cx="3518045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개인별 예약현황에서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/>
                      </a:r>
                      <a:b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[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엑셀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]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다운받으면 내용 오류</a:t>
                      </a:r>
                      <a:r>
                        <a:rPr lang="en-US" altLang="ko-KR" sz="1200" b="1" u="none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  <a:br>
                        <a:rPr lang="en-US" altLang="ko-KR" sz="1200" b="1" u="none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u="none" dirty="0" smtClean="0">
                          <a:solidFill>
                            <a:srgbClr val="0070C0"/>
                          </a:solidFill>
                          <a:sym typeface="Wingdings" panose="05000000000000000000" pitchFamily="2" charset="2"/>
                        </a:rPr>
                        <a:t>- </a:t>
                      </a:r>
                      <a:r>
                        <a:rPr lang="ko-KR" altLang="en-US" sz="1200" b="1" u="none" dirty="0" smtClean="0">
                          <a:solidFill>
                            <a:srgbClr val="0070C0"/>
                          </a:solidFill>
                          <a:sym typeface="Wingdings" panose="05000000000000000000" pitchFamily="2" charset="2"/>
                        </a:rPr>
                        <a:t>처리완료</a:t>
                      </a:r>
                      <a:endParaRPr lang="en-US" altLang="ko-KR" sz="1200" b="1" u="none" dirty="0">
                        <a:solidFill>
                          <a:srgbClr val="0070C0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개인별 예약현황에서 날짜지정 검색해서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/>
                      </a:r>
                      <a:b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[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엑셀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]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다운받으면 내용 오류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200" b="1" u="none" dirty="0" smtClean="0">
                          <a:solidFill>
                            <a:srgbClr val="0070C0"/>
                          </a:solidFill>
                          <a:sym typeface="Wingdings" panose="05000000000000000000" pitchFamily="2" charset="2"/>
                        </a:rPr>
                        <a:t>- </a:t>
                      </a:r>
                      <a:r>
                        <a:rPr lang="ko-KR" altLang="en-US" sz="1200" b="1" u="none" dirty="0" smtClean="0">
                          <a:solidFill>
                            <a:srgbClr val="0070C0"/>
                          </a:solidFill>
                          <a:sym typeface="Wingdings" panose="05000000000000000000" pitchFamily="2" charset="2"/>
                        </a:rPr>
                        <a:t>처리완료</a:t>
                      </a:r>
                      <a:endParaRPr lang="en-US" altLang="ko-KR" sz="1200" b="1" u="none" dirty="0" smtClean="0">
                        <a:solidFill>
                          <a:srgbClr val="0070C0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/>
                      </a:r>
                      <a:b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endParaRPr lang="en-US" altLang="ko-KR" sz="1200" b="1" u="sng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/>
                      </a:r>
                      <a:b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endParaRPr lang="en-US" altLang="ko-KR" sz="1200" b="1" u="none" dirty="0">
                        <a:solidFill>
                          <a:srgbClr val="0070C0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7D177012-FA28-6F26-658B-9B54D1FAD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7</a:t>
            </a:fld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AD6A87-BD76-0160-EB81-E945F7614FF3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5FA6CA-65A7-DAB9-3147-4297E5AED517}"/>
              </a:ext>
            </a:extLst>
          </p:cNvPr>
          <p:cNvSpPr txBox="1"/>
          <p:nvPr/>
        </p:nvSpPr>
        <p:spPr>
          <a:xfrm>
            <a:off x="0" y="369332"/>
            <a:ext cx="12192000" cy="62803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개인별예약현황</a:t>
            </a:r>
            <a:endParaRPr lang="en-US" altLang="ko-KR" sz="1200" b="1" dirty="0"/>
          </a:p>
          <a:p>
            <a:r>
              <a:rPr lang="en-US" altLang="ko-KR" sz="1400" b="1" dirty="0"/>
              <a:t>https://erp.elegancetour.co.kr/niabbs5/erp.php?inc=menu040/sub4</a:t>
            </a:r>
            <a:endParaRPr lang="ko-KR" altLang="en-US" sz="1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847BC8-DDB9-02E4-76D0-7FC401F5D085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2026.4.2</a:t>
            </a:r>
            <a:endParaRPr lang="ko-KR" altLang="en-US" sz="1200" dirty="0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ED5A51CA-ECF7-C67B-FC3E-8B3ECD3E2587}"/>
              </a:ext>
            </a:extLst>
          </p:cNvPr>
          <p:cNvSpPr/>
          <p:nvPr/>
        </p:nvSpPr>
        <p:spPr>
          <a:xfrm>
            <a:off x="7195127" y="3239511"/>
            <a:ext cx="775253" cy="36512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1E71A903-DF29-2994-1A28-502FF28004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77571" y="4669441"/>
            <a:ext cx="5037859" cy="1819227"/>
          </a:xfrm>
          <a:prstGeom prst="rect">
            <a:avLst/>
          </a:prstGeom>
        </p:spPr>
      </p:pic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5203A068-D540-B94F-CD21-779BD8FC291D}"/>
              </a:ext>
            </a:extLst>
          </p:cNvPr>
          <p:cNvCxnSpPr>
            <a:cxnSpLocks/>
          </p:cNvCxnSpPr>
          <p:nvPr/>
        </p:nvCxnSpPr>
        <p:spPr>
          <a:xfrm flipH="1">
            <a:off x="6899564" y="3611562"/>
            <a:ext cx="591127" cy="119117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4281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4825</TotalTime>
  <Words>357</Words>
  <Application>Microsoft Office PowerPoint</Application>
  <PresentationFormat>와이드스크린</PresentationFormat>
  <Paragraphs>108</Paragraphs>
  <Slides>7</Slides>
  <Notes>6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2" baseType="lpstr">
      <vt:lpstr>HY견고딕</vt:lpstr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179</cp:revision>
  <dcterms:created xsi:type="dcterms:W3CDTF">2025-11-14T06:29:01Z</dcterms:created>
  <dcterms:modified xsi:type="dcterms:W3CDTF">2026-04-03T01:47:36Z</dcterms:modified>
</cp:coreProperties>
</file>