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1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46953-17DD-49FE-AD86-C28565A54BE2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4061C-9D8D-45E5-BB42-DBB0035DED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4195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46953-17DD-49FE-AD86-C28565A54BE2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4061C-9D8D-45E5-BB42-DBB0035DED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8909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46953-17DD-49FE-AD86-C28565A54BE2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4061C-9D8D-45E5-BB42-DBB0035DED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92973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46953-17DD-49FE-AD86-C28565A54BE2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4061C-9D8D-45E5-BB42-DBB0035DED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118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46953-17DD-49FE-AD86-C28565A54BE2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4061C-9D8D-45E5-BB42-DBB0035DED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51391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46953-17DD-49FE-AD86-C28565A54BE2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4061C-9D8D-45E5-BB42-DBB0035DED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2584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46953-17DD-49FE-AD86-C28565A54BE2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4061C-9D8D-45E5-BB42-DBB0035DED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2850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46953-17DD-49FE-AD86-C28565A54BE2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4061C-9D8D-45E5-BB42-DBB0035DED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453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46953-17DD-49FE-AD86-C28565A54BE2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4061C-9D8D-45E5-BB42-DBB0035DED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89367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46953-17DD-49FE-AD86-C28565A54BE2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4061C-9D8D-45E5-BB42-DBB0035DED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9425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46953-17DD-49FE-AD86-C28565A54BE2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4061C-9D8D-45E5-BB42-DBB0035DED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37048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746953-17DD-49FE-AD86-C28565A54BE2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4061C-9D8D-45E5-BB42-DBB0035DED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7053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222562" cy="4062154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5107" y="121574"/>
            <a:ext cx="4095750" cy="4686300"/>
          </a:xfrm>
          <a:prstGeom prst="rect">
            <a:avLst/>
          </a:prstGeom>
        </p:spPr>
      </p:pic>
      <p:cxnSp>
        <p:nvCxnSpPr>
          <p:cNvPr id="8" name="직선 화살표 연결선 7"/>
          <p:cNvCxnSpPr/>
          <p:nvPr/>
        </p:nvCxnSpPr>
        <p:spPr>
          <a:xfrm flipV="1">
            <a:off x="7222562" y="1188720"/>
            <a:ext cx="732545" cy="1662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725045" y="5016722"/>
            <a:ext cx="632581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b="1" dirty="0" err="1" smtClean="0"/>
              <a:t>수익계산법</a:t>
            </a:r>
            <a:r>
              <a:rPr lang="ko-KR" altLang="en-US" sz="1100" b="1" dirty="0" smtClean="0"/>
              <a:t> 수정이 필요함</a:t>
            </a:r>
            <a:r>
              <a:rPr lang="en-US" altLang="ko-KR" sz="1100" b="1" dirty="0" smtClean="0"/>
              <a:t>.(</a:t>
            </a:r>
            <a:r>
              <a:rPr lang="ko-KR" altLang="en-US" sz="1100" b="1" dirty="0" err="1" smtClean="0"/>
              <a:t>순회법으로</a:t>
            </a:r>
            <a:r>
              <a:rPr lang="ko-KR" altLang="en-US" sz="1100" b="1" dirty="0" smtClean="0"/>
              <a:t> </a:t>
            </a:r>
            <a:r>
              <a:rPr lang="ko-KR" altLang="en-US" sz="1100" b="1" dirty="0" err="1" smtClean="0"/>
              <a:t>적용해야함</a:t>
            </a:r>
            <a:r>
              <a:rPr lang="en-US" altLang="ko-KR" sz="1100" b="1" dirty="0" smtClean="0"/>
              <a:t>)</a:t>
            </a:r>
          </a:p>
          <a:p>
            <a:pPr marL="171450" indent="-171450">
              <a:buFontTx/>
              <a:buChar char="-"/>
            </a:pPr>
            <a:r>
              <a:rPr lang="ko-KR" altLang="en-US" sz="1100" b="1" dirty="0" smtClean="0"/>
              <a:t>기존은 소계가 입력</a:t>
            </a:r>
            <a:r>
              <a:rPr lang="en-US" altLang="ko-KR" sz="1100" b="1" dirty="0" smtClean="0"/>
              <a:t>(</a:t>
            </a:r>
            <a:r>
              <a:rPr lang="ko-KR" altLang="en-US" sz="1100" b="1" dirty="0" smtClean="0"/>
              <a:t>자동</a:t>
            </a:r>
            <a:r>
              <a:rPr lang="en-US" altLang="ko-KR" sz="1100" b="1" dirty="0" smtClean="0"/>
              <a:t>) </a:t>
            </a:r>
            <a:r>
              <a:rPr lang="ko-KR" altLang="en-US" sz="1100" b="1" dirty="0" smtClean="0"/>
              <a:t>→</a:t>
            </a:r>
            <a:r>
              <a:rPr lang="en-US" altLang="ko-KR" sz="1100" b="1" dirty="0" smtClean="0"/>
              <a:t> </a:t>
            </a:r>
            <a:r>
              <a:rPr lang="ko-KR" altLang="en-US" sz="1100" b="1" dirty="0" smtClean="0"/>
              <a:t>알선수수료를 입력 </a:t>
            </a:r>
            <a:r>
              <a:rPr lang="ko-KR" altLang="en-US" sz="1100" b="1" dirty="0" smtClean="0"/>
              <a:t>→</a:t>
            </a:r>
            <a:r>
              <a:rPr lang="en-US" altLang="ko-KR" sz="1100" b="1" dirty="0" smtClean="0"/>
              <a:t> </a:t>
            </a:r>
            <a:r>
              <a:rPr lang="ko-KR" altLang="en-US" sz="1100" b="1" dirty="0" smtClean="0"/>
              <a:t>부가세 입력</a:t>
            </a:r>
            <a:r>
              <a:rPr lang="en-US" altLang="ko-KR" sz="1100" b="1" dirty="0"/>
              <a:t> </a:t>
            </a:r>
            <a:r>
              <a:rPr lang="ko-KR" altLang="en-US" sz="1100" b="1" dirty="0" smtClean="0"/>
              <a:t>하면</a:t>
            </a:r>
            <a:endParaRPr lang="en-US" altLang="ko-KR" sz="1100" b="1" dirty="0" smtClean="0"/>
          </a:p>
          <a:p>
            <a:r>
              <a:rPr lang="en-US" altLang="ko-KR" sz="1100" b="1" dirty="0"/>
              <a:t> </a:t>
            </a:r>
            <a:r>
              <a:rPr lang="en-US" altLang="ko-KR" sz="1100" b="1" dirty="0" smtClean="0"/>
              <a:t> 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합계 </a:t>
            </a:r>
            <a:r>
              <a:rPr lang="en-US" altLang="ko-KR" sz="1100" b="1" dirty="0">
                <a:solidFill>
                  <a:srgbClr val="0000FF"/>
                </a:solidFill>
              </a:rPr>
              <a:t>=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 소계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+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소계의 부가세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+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알선수수료</a:t>
            </a:r>
            <a:r>
              <a:rPr lang="ko-KR" altLang="en-US" sz="1100" b="1" dirty="0" smtClean="0"/>
              <a:t> 로 적용되어 회사 순이익이 계산이 되는데</a:t>
            </a:r>
            <a:r>
              <a:rPr lang="en-US" altLang="ko-KR" sz="1100" b="1" dirty="0" smtClean="0"/>
              <a:t>, </a:t>
            </a:r>
          </a:p>
          <a:p>
            <a:endParaRPr lang="en-US" altLang="ko-KR" sz="1100" b="1" dirty="0"/>
          </a:p>
          <a:p>
            <a:r>
              <a:rPr lang="ko-KR" altLang="en-US" sz="1100" b="1" dirty="0" smtClean="0"/>
              <a:t> </a:t>
            </a:r>
            <a:r>
              <a:rPr lang="ko-KR" altLang="en-US" sz="1100" b="1" dirty="0" err="1" smtClean="0"/>
              <a:t>순회법으로</a:t>
            </a:r>
            <a:r>
              <a:rPr lang="ko-KR" altLang="en-US" sz="1100" b="1" dirty="0" smtClean="0"/>
              <a:t> 적용하려면 총 금액</a:t>
            </a:r>
            <a:r>
              <a:rPr lang="en-US" altLang="ko-KR" sz="1100" b="1" dirty="0" smtClean="0"/>
              <a:t>(</a:t>
            </a:r>
            <a:r>
              <a:rPr lang="ko-KR" altLang="en-US" sz="1100" b="1" dirty="0" smtClean="0"/>
              <a:t>합계</a:t>
            </a:r>
            <a:r>
              <a:rPr lang="en-US" altLang="ko-KR" sz="1100" b="1" dirty="0" smtClean="0"/>
              <a:t>)</a:t>
            </a:r>
            <a:r>
              <a:rPr lang="ko-KR" altLang="en-US" sz="1100" b="1" dirty="0" smtClean="0"/>
              <a:t>는 소계와 알선수수료를 먼저 합산 한 후</a:t>
            </a:r>
            <a:r>
              <a:rPr lang="en-US" altLang="ko-KR" sz="1100" b="1" dirty="0" smtClean="0"/>
              <a:t>, </a:t>
            </a:r>
            <a:r>
              <a:rPr lang="ko-KR" altLang="en-US" sz="1100" b="1" dirty="0" smtClean="0"/>
              <a:t>해당 금액에 대한 부가세를 추가하여 </a:t>
            </a:r>
            <a:r>
              <a:rPr lang="ko-KR" altLang="en-US" sz="1100" b="1" dirty="0" err="1" smtClean="0"/>
              <a:t>산정해야함</a:t>
            </a:r>
            <a:r>
              <a:rPr lang="en-US" altLang="ko-KR" sz="1100" b="1" dirty="0" smtClean="0"/>
              <a:t>.</a:t>
            </a:r>
          </a:p>
          <a:p>
            <a:endParaRPr lang="en-US" altLang="ko-KR" sz="1100" b="1" dirty="0" smtClean="0"/>
          </a:p>
          <a:p>
            <a:r>
              <a:rPr lang="ko-KR" altLang="en-US" sz="1100" b="1" dirty="0" smtClean="0"/>
              <a:t>즉</a:t>
            </a:r>
            <a:r>
              <a:rPr lang="en-US" altLang="ko-KR" sz="1100" b="1" dirty="0" smtClean="0"/>
              <a:t>, 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합계 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= (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소계 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+ 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알선수수료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) + [(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소계 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+ 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알선수수료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) × 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부가세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1972666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1" y="0"/>
            <a:ext cx="11679766" cy="1613652"/>
          </a:xfrm>
          <a:prstGeom prst="rect">
            <a:avLst/>
          </a:prstGeom>
        </p:spPr>
      </p:pic>
      <p:cxnSp>
        <p:nvCxnSpPr>
          <p:cNvPr id="8" name="직선 화살표 연결선 7"/>
          <p:cNvCxnSpPr/>
          <p:nvPr/>
        </p:nvCxnSpPr>
        <p:spPr>
          <a:xfrm flipH="1">
            <a:off x="2377440" y="1030777"/>
            <a:ext cx="4522123" cy="183711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853787" y="3000827"/>
            <a:ext cx="63258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b="1" dirty="0" smtClean="0"/>
              <a:t>견적서 리스트에 나오는 </a:t>
            </a:r>
            <a:r>
              <a:rPr lang="ko-KR" altLang="en-US" sz="1100" b="1" dirty="0" err="1" smtClean="0"/>
              <a:t>견적금액</a:t>
            </a:r>
            <a:r>
              <a:rPr lang="ko-KR" altLang="en-US" sz="1100" b="1" dirty="0" smtClean="0"/>
              <a:t> </a:t>
            </a:r>
            <a:r>
              <a:rPr lang="en-US" altLang="ko-KR" sz="1100" b="1" dirty="0" smtClean="0"/>
              <a:t>/ </a:t>
            </a:r>
            <a:r>
              <a:rPr lang="ko-KR" altLang="en-US" sz="1100" b="1" dirty="0" smtClean="0"/>
              <a:t>지출금액</a:t>
            </a:r>
            <a:r>
              <a:rPr lang="en-US" altLang="ko-KR" sz="1100" b="1" dirty="0"/>
              <a:t> </a:t>
            </a:r>
            <a:r>
              <a:rPr lang="en-US" altLang="ko-KR" sz="1100" b="1" dirty="0" smtClean="0"/>
              <a:t>/</a:t>
            </a:r>
            <a:r>
              <a:rPr lang="ko-KR" altLang="en-US" sz="1100" b="1" dirty="0"/>
              <a:t> </a:t>
            </a:r>
            <a:r>
              <a:rPr lang="ko-KR" altLang="en-US" sz="1100" b="1" dirty="0" err="1" smtClean="0"/>
              <a:t>회사수익</a:t>
            </a:r>
            <a:r>
              <a:rPr lang="ko-KR" altLang="en-US" sz="1100" b="1" dirty="0" smtClean="0"/>
              <a:t> 의 </a:t>
            </a:r>
            <a:r>
              <a:rPr lang="ko-KR" altLang="en-US" sz="1100" b="1" dirty="0" err="1" smtClean="0"/>
              <a:t>계산방법도</a:t>
            </a:r>
            <a:endParaRPr lang="en-US" altLang="ko-KR" sz="1100" b="1" dirty="0" smtClean="0"/>
          </a:p>
          <a:p>
            <a:r>
              <a:rPr lang="ko-KR" altLang="en-US" sz="1100" b="1" dirty="0" err="1" smtClean="0"/>
              <a:t>순회법</a:t>
            </a:r>
            <a:r>
              <a:rPr lang="ko-KR" altLang="en-US" sz="1100" b="1" dirty="0" smtClean="0"/>
              <a:t> 적용하여 표시되게 수정 해야함</a:t>
            </a:r>
            <a:r>
              <a:rPr lang="en-US" altLang="ko-KR" sz="1100" b="1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83040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636" y="406400"/>
            <a:ext cx="6867915" cy="4884208"/>
          </a:xfrm>
          <a:prstGeom prst="rect">
            <a:avLst/>
          </a:prstGeom>
        </p:spPr>
      </p:pic>
      <p:cxnSp>
        <p:nvCxnSpPr>
          <p:cNvPr id="8" name="직선 화살표 연결선 7"/>
          <p:cNvCxnSpPr/>
          <p:nvPr/>
        </p:nvCxnSpPr>
        <p:spPr>
          <a:xfrm flipV="1">
            <a:off x="2260600" y="1219200"/>
            <a:ext cx="5198533" cy="5080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543799" y="669836"/>
            <a:ext cx="4495801" cy="8213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100" b="1" dirty="0" smtClean="0"/>
              <a:t>견적서에서 인보이스로 탭을 눌러도 </a:t>
            </a:r>
            <a:r>
              <a:rPr lang="ko-KR" altLang="en-US" sz="1100" b="1" dirty="0" err="1" smtClean="0">
                <a:solidFill>
                  <a:srgbClr val="0000FF"/>
                </a:solidFill>
              </a:rPr>
              <a:t>파란선표시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(</a:t>
            </a:r>
            <a:r>
              <a:rPr lang="ko-KR" altLang="en-US" sz="1100" b="1" dirty="0" err="1" smtClean="0">
                <a:solidFill>
                  <a:srgbClr val="0000FF"/>
                </a:solidFill>
              </a:rPr>
              <a:t>셀렉트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)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가 </a:t>
            </a:r>
            <a:r>
              <a:rPr lang="ko-KR" altLang="en-US" sz="1100" b="1" dirty="0" smtClean="0"/>
              <a:t>견적서에 머물러 있습니다</a:t>
            </a:r>
            <a:r>
              <a:rPr lang="en-US" altLang="ko-KR" sz="1100" b="1" dirty="0" smtClean="0"/>
              <a:t>. </a:t>
            </a:r>
            <a:r>
              <a:rPr lang="ko-KR" altLang="en-US" sz="1100" b="1" dirty="0" smtClean="0"/>
              <a:t>인보이스를 누르면 </a:t>
            </a:r>
            <a:r>
              <a:rPr lang="ko-KR" altLang="en-US" sz="1100" b="1" dirty="0" err="1" smtClean="0"/>
              <a:t>파란표시가</a:t>
            </a:r>
            <a:r>
              <a:rPr lang="ko-KR" altLang="en-US" sz="1100" b="1" dirty="0" smtClean="0"/>
              <a:t> 인보이스에</a:t>
            </a:r>
            <a:r>
              <a:rPr lang="en-US" altLang="ko-KR" sz="1100" b="1" dirty="0" smtClean="0"/>
              <a:t>, </a:t>
            </a:r>
            <a:r>
              <a:rPr lang="ko-KR" altLang="en-US" sz="1100" b="1" dirty="0" smtClean="0"/>
              <a:t>바우처를 누르면 바우처에 위치해야 할 거 같습니다</a:t>
            </a:r>
            <a:r>
              <a:rPr lang="en-US" altLang="ko-KR" sz="1100" b="1" dirty="0" smtClean="0"/>
              <a:t>.</a:t>
            </a:r>
          </a:p>
        </p:txBody>
      </p:sp>
      <p:cxnSp>
        <p:nvCxnSpPr>
          <p:cNvPr id="13" name="직선 화살표 연결선 12"/>
          <p:cNvCxnSpPr/>
          <p:nvPr/>
        </p:nvCxnSpPr>
        <p:spPr>
          <a:xfrm>
            <a:off x="6841067" y="2848504"/>
            <a:ext cx="846666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687733" y="1821920"/>
            <a:ext cx="449580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100" b="1" dirty="0" smtClean="0"/>
              <a:t> 견적서를 작성 후 인보이스로 넘어갔을 시</a:t>
            </a:r>
            <a:r>
              <a:rPr lang="en-US" altLang="ko-KR" sz="1100" b="1" dirty="0" smtClean="0"/>
              <a:t>, </a:t>
            </a:r>
            <a:r>
              <a:rPr lang="ko-KR" altLang="en-US" sz="1100" b="1" dirty="0" smtClean="0"/>
              <a:t>자동으로 입력되면 좋을 거 같은 내용입니다</a:t>
            </a:r>
            <a:r>
              <a:rPr lang="en-US" altLang="ko-KR" sz="1100" b="1" dirty="0" smtClean="0"/>
              <a:t>.(</a:t>
            </a:r>
            <a:r>
              <a:rPr lang="ko-KR" altLang="en-US" sz="1100" b="1" dirty="0" smtClean="0"/>
              <a:t>견적서에 넣은 내용이 그대로 따라오면 됨</a:t>
            </a:r>
            <a:r>
              <a:rPr lang="en-US" altLang="ko-KR" sz="1100" b="1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ko-KR" altLang="en-US" sz="1100" b="1" dirty="0" smtClean="0"/>
              <a:t>① 인보이스 발행일 → 견적서의 </a:t>
            </a:r>
            <a:r>
              <a:rPr lang="ko-KR" altLang="en-US" sz="1100" b="1" dirty="0" err="1" smtClean="0"/>
              <a:t>견적일자</a:t>
            </a:r>
            <a:endParaRPr lang="en-US" altLang="ko-KR" sz="1100" b="1" dirty="0" smtClean="0"/>
          </a:p>
          <a:p>
            <a:pPr>
              <a:lnSpc>
                <a:spcPct val="150000"/>
              </a:lnSpc>
            </a:pPr>
            <a:r>
              <a:rPr lang="ko-KR" altLang="en-US" sz="1100" b="1" dirty="0" smtClean="0"/>
              <a:t>② </a:t>
            </a:r>
            <a:r>
              <a:rPr lang="en-US" altLang="ko-KR" sz="1100" b="1" dirty="0" smtClean="0"/>
              <a:t>‘</a:t>
            </a:r>
            <a:r>
              <a:rPr lang="ko-KR" altLang="en-US" sz="1100" b="1" dirty="0" smtClean="0"/>
              <a:t>수신</a:t>
            </a:r>
            <a:r>
              <a:rPr lang="en-US" altLang="ko-KR" sz="1100" b="1" dirty="0" smtClean="0"/>
              <a:t>’</a:t>
            </a:r>
            <a:r>
              <a:rPr lang="ko-KR" altLang="en-US" sz="1100" b="1" dirty="0" smtClean="0"/>
              <a:t> 부분</a:t>
            </a:r>
            <a:endParaRPr lang="en-US" altLang="ko-KR" sz="1100" b="1" dirty="0" smtClean="0"/>
          </a:p>
          <a:p>
            <a:pPr>
              <a:lnSpc>
                <a:spcPct val="150000"/>
              </a:lnSpc>
            </a:pPr>
            <a:r>
              <a:rPr lang="ko-KR" altLang="en-US" sz="1100" b="1" dirty="0" smtClean="0"/>
              <a:t>▶ 상품명 </a:t>
            </a:r>
            <a:r>
              <a:rPr lang="ko-KR" altLang="en-US" sz="1100" b="1" dirty="0" smtClean="0"/>
              <a:t>→ 견적서의 </a:t>
            </a:r>
            <a:r>
              <a:rPr lang="ko-KR" altLang="en-US" sz="1100" b="1" dirty="0" err="1" smtClean="0"/>
              <a:t>행사명</a:t>
            </a:r>
            <a:endParaRPr lang="en-US" altLang="ko-KR" sz="1100" b="1" dirty="0"/>
          </a:p>
          <a:p>
            <a:pPr>
              <a:lnSpc>
                <a:spcPct val="150000"/>
              </a:lnSpc>
            </a:pPr>
            <a:r>
              <a:rPr lang="ko-KR" altLang="en-US" sz="1100" b="1" dirty="0" smtClean="0"/>
              <a:t>▶ </a:t>
            </a:r>
            <a:r>
              <a:rPr lang="ko-KR" altLang="en-US" sz="1100" b="1" dirty="0" smtClean="0"/>
              <a:t>이름</a:t>
            </a:r>
            <a:r>
              <a:rPr lang="ko-KR" altLang="en-US" sz="1100" b="1" dirty="0" smtClean="0"/>
              <a:t> → </a:t>
            </a:r>
            <a:r>
              <a:rPr lang="ko-KR" altLang="en-US" sz="1100" b="1" dirty="0" smtClean="0"/>
              <a:t>견적서의 고객명</a:t>
            </a:r>
            <a:endParaRPr lang="en-US" altLang="ko-KR" sz="1100" b="1" dirty="0" smtClean="0"/>
          </a:p>
          <a:p>
            <a:pPr>
              <a:lnSpc>
                <a:spcPct val="150000"/>
              </a:lnSpc>
            </a:pPr>
            <a:r>
              <a:rPr lang="ko-KR" altLang="en-US" sz="1100" b="1" dirty="0" smtClean="0"/>
              <a:t>▶ </a:t>
            </a:r>
            <a:r>
              <a:rPr lang="ko-KR" altLang="en-US" sz="1100" b="1" dirty="0" smtClean="0"/>
              <a:t>연락처</a:t>
            </a:r>
            <a:r>
              <a:rPr lang="ko-KR" altLang="en-US" sz="1100" b="1" dirty="0" smtClean="0"/>
              <a:t> → 견적서의 연락처</a:t>
            </a:r>
            <a:endParaRPr lang="en-US" altLang="ko-KR" sz="1100" b="1" dirty="0" smtClean="0"/>
          </a:p>
          <a:p>
            <a:pPr>
              <a:lnSpc>
                <a:spcPct val="150000"/>
              </a:lnSpc>
            </a:pPr>
            <a:r>
              <a:rPr lang="ko-KR" altLang="en-US" sz="1100" b="1" dirty="0" smtClean="0"/>
              <a:t>▶ 이메</a:t>
            </a:r>
            <a:r>
              <a:rPr lang="ko-KR" altLang="en-US" sz="1100" b="1" dirty="0" smtClean="0"/>
              <a:t>일</a:t>
            </a:r>
            <a:r>
              <a:rPr lang="ko-KR" altLang="en-US" sz="1100" b="1" dirty="0" smtClean="0"/>
              <a:t> → 견적서의 이메일</a:t>
            </a:r>
            <a:endParaRPr lang="en-US" altLang="ko-KR" sz="1100" b="1" dirty="0"/>
          </a:p>
          <a:p>
            <a:pPr>
              <a:lnSpc>
                <a:spcPct val="150000"/>
              </a:lnSpc>
            </a:pPr>
            <a:r>
              <a:rPr lang="ko-KR" altLang="en-US" sz="1100" b="1" dirty="0" smtClean="0"/>
              <a:t>③ </a:t>
            </a:r>
            <a:r>
              <a:rPr lang="en-US" altLang="ko-KR" sz="1100" b="1" dirty="0" smtClean="0"/>
              <a:t>‘</a:t>
            </a:r>
            <a:r>
              <a:rPr lang="ko-KR" altLang="en-US" sz="1100" b="1" dirty="0" smtClean="0"/>
              <a:t>발신</a:t>
            </a:r>
            <a:r>
              <a:rPr lang="en-US" altLang="ko-KR" sz="1100" b="1" dirty="0" smtClean="0"/>
              <a:t>’</a:t>
            </a:r>
            <a:r>
              <a:rPr lang="ko-KR" altLang="en-US" sz="1100" b="1" dirty="0" smtClean="0"/>
              <a:t> 부분</a:t>
            </a:r>
            <a:endParaRPr lang="en-US" altLang="ko-KR" sz="1100" b="1" dirty="0" smtClean="0"/>
          </a:p>
          <a:p>
            <a:pPr>
              <a:lnSpc>
                <a:spcPct val="150000"/>
              </a:lnSpc>
            </a:pPr>
            <a:r>
              <a:rPr lang="ko-KR" altLang="en-US" sz="1100" b="1" dirty="0" smtClean="0"/>
              <a:t>▶ 회사명 → 견적서의 회사명</a:t>
            </a:r>
            <a:endParaRPr lang="en-US" altLang="ko-KR" sz="1100" b="1" dirty="0" smtClean="0"/>
          </a:p>
          <a:p>
            <a:pPr>
              <a:lnSpc>
                <a:spcPct val="150000"/>
              </a:lnSpc>
            </a:pPr>
            <a:r>
              <a:rPr lang="ko-KR" altLang="en-US" sz="1100" b="1" dirty="0" smtClean="0"/>
              <a:t>▶ 연락처 → 회사의 연락처</a:t>
            </a:r>
            <a:endParaRPr lang="en-US" altLang="ko-KR" sz="1100" b="1" dirty="0" smtClean="0"/>
          </a:p>
          <a:p>
            <a:pPr>
              <a:lnSpc>
                <a:spcPct val="150000"/>
              </a:lnSpc>
            </a:pPr>
            <a:r>
              <a:rPr lang="ko-KR" altLang="en-US" sz="1100" b="1" dirty="0" smtClean="0"/>
              <a:t>▶ 담당자 → 견적서의 담당자</a:t>
            </a:r>
            <a:endParaRPr lang="en-US" altLang="ko-KR" sz="1100" b="1" dirty="0" smtClean="0"/>
          </a:p>
        </p:txBody>
      </p:sp>
      <p:sp>
        <p:nvSpPr>
          <p:cNvPr id="15" name="직사각형 14"/>
          <p:cNvSpPr/>
          <p:nvPr/>
        </p:nvSpPr>
        <p:spPr>
          <a:xfrm>
            <a:off x="4525118" y="2669215"/>
            <a:ext cx="36014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400" b="1" dirty="0">
                <a:solidFill>
                  <a:srgbClr val="FF0000"/>
                </a:solidFill>
              </a:rPr>
              <a:t>①</a:t>
            </a:r>
            <a:endParaRPr lang="ko-KR" altLang="en-US" sz="1400" dirty="0">
              <a:solidFill>
                <a:srgbClr val="FF0000"/>
              </a:solidFill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675852" y="3109408"/>
            <a:ext cx="36420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400" b="1" dirty="0">
                <a:solidFill>
                  <a:srgbClr val="FF0000"/>
                </a:solidFill>
              </a:rPr>
              <a:t>②</a:t>
            </a:r>
            <a:endParaRPr lang="ko-KR" altLang="en-US" sz="1400" dirty="0">
              <a:solidFill>
                <a:srgbClr val="FF0000"/>
              </a:solidFill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3754651" y="3078704"/>
            <a:ext cx="36420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400" b="1" dirty="0">
                <a:solidFill>
                  <a:srgbClr val="FF0000"/>
                </a:solidFill>
              </a:rPr>
              <a:t>③</a:t>
            </a:r>
            <a:endParaRPr lang="ko-KR" altLang="en-US" sz="1400" dirty="0">
              <a:solidFill>
                <a:srgbClr val="FF0000"/>
              </a:solidFill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3547533" y="4284133"/>
            <a:ext cx="3183467" cy="100647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9" name="직선 화살표 연결선 18"/>
          <p:cNvCxnSpPr/>
          <p:nvPr/>
        </p:nvCxnSpPr>
        <p:spPr>
          <a:xfrm>
            <a:off x="5308600" y="5290608"/>
            <a:ext cx="2235199" cy="43285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7696199" y="5374332"/>
            <a:ext cx="4495801" cy="1361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100" b="1" dirty="0" smtClean="0">
                <a:solidFill>
                  <a:srgbClr val="FF0000"/>
                </a:solidFill>
              </a:rPr>
              <a:t>④</a:t>
            </a:r>
            <a:r>
              <a:rPr lang="ko-KR" altLang="en-US" sz="1100" b="1" dirty="0" smtClean="0"/>
              <a:t> </a:t>
            </a:r>
            <a:r>
              <a:rPr lang="en-US" altLang="ko-KR" sz="1100" b="1" dirty="0" smtClean="0"/>
              <a:t>Unit Price</a:t>
            </a:r>
            <a:r>
              <a:rPr lang="ko-KR" altLang="en-US" sz="1100" b="1" dirty="0" smtClean="0"/>
              <a:t> → 견적서의 </a:t>
            </a:r>
            <a:r>
              <a:rPr lang="ko-KR" altLang="en-US" sz="1100" b="1" dirty="0" err="1" smtClean="0"/>
              <a:t>최종금액</a:t>
            </a:r>
            <a:endParaRPr lang="en-US" altLang="ko-KR" sz="1100" b="1" dirty="0" smtClean="0"/>
          </a:p>
          <a:p>
            <a:pPr>
              <a:lnSpc>
                <a:spcPct val="150000"/>
              </a:lnSpc>
            </a:pPr>
            <a:r>
              <a:rPr lang="ko-KR" altLang="en-US" sz="1100" b="1" dirty="0" smtClean="0">
                <a:solidFill>
                  <a:srgbClr val="FF0000"/>
                </a:solidFill>
              </a:rPr>
              <a:t>⑤</a:t>
            </a:r>
            <a:r>
              <a:rPr lang="ko-KR" altLang="en-US" sz="1100" b="1" dirty="0" smtClean="0"/>
              <a:t> </a:t>
            </a:r>
            <a:r>
              <a:rPr lang="en-US" altLang="ko-KR" sz="1100" b="1" dirty="0" smtClean="0"/>
              <a:t>Quantity = 1</a:t>
            </a:r>
            <a:endParaRPr lang="en-US" altLang="ko-KR" sz="1100" b="1" dirty="0"/>
          </a:p>
          <a:p>
            <a:pPr>
              <a:lnSpc>
                <a:spcPct val="150000"/>
              </a:lnSpc>
            </a:pPr>
            <a:r>
              <a:rPr lang="ko-KR" altLang="en-US" sz="1100" b="1" dirty="0" smtClean="0">
                <a:solidFill>
                  <a:srgbClr val="FF0000"/>
                </a:solidFill>
              </a:rPr>
              <a:t>⑥</a:t>
            </a:r>
            <a:r>
              <a:rPr lang="ko-KR" altLang="en-US" sz="1100" b="1" dirty="0" smtClean="0"/>
              <a:t> </a:t>
            </a:r>
            <a:r>
              <a:rPr lang="en-US" altLang="ko-KR" sz="1100" b="1" dirty="0" smtClean="0"/>
              <a:t>Total = 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④</a:t>
            </a:r>
            <a:r>
              <a:rPr lang="ko-KR" altLang="en-US" sz="1100" b="1" dirty="0" smtClean="0"/>
              <a:t> </a:t>
            </a:r>
            <a:r>
              <a:rPr lang="en-US" altLang="ko-KR" sz="1100" b="1" dirty="0" smtClean="0"/>
              <a:t>x</a:t>
            </a:r>
            <a:r>
              <a:rPr lang="ko-KR" altLang="en-US" sz="1100" b="1" dirty="0" smtClean="0"/>
              <a:t> 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⑤</a:t>
            </a:r>
            <a:endParaRPr lang="en-US" altLang="ko-KR" sz="11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1100" b="1" dirty="0"/>
          </a:p>
          <a:p>
            <a:pPr>
              <a:lnSpc>
                <a:spcPct val="150000"/>
              </a:lnSpc>
            </a:pPr>
            <a:r>
              <a:rPr lang="en-US" altLang="ko-KR" sz="1100" b="1" dirty="0" smtClean="0">
                <a:solidFill>
                  <a:srgbClr val="FF0000"/>
                </a:solidFill>
              </a:rPr>
              <a:t>※ 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단 모든 내용은 수동으로도 수정이 가능 해야함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.</a:t>
            </a:r>
            <a:endParaRPr lang="en-US" altLang="ko-KR" sz="1100" b="1" dirty="0" smtClean="0">
              <a:solidFill>
                <a:srgbClr val="FF0000"/>
              </a:solidFill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3521254" y="4284133"/>
            <a:ext cx="41549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400" b="1" dirty="0">
                <a:solidFill>
                  <a:srgbClr val="FF0000"/>
                </a:solidFill>
              </a:rPr>
              <a:t>④</a:t>
            </a:r>
            <a:endParaRPr lang="ko-KR" altLang="en-US" sz="1400" dirty="0"/>
          </a:p>
        </p:txBody>
      </p:sp>
      <p:sp>
        <p:nvSpPr>
          <p:cNvPr id="23" name="직사각형 22"/>
          <p:cNvSpPr/>
          <p:nvPr/>
        </p:nvSpPr>
        <p:spPr>
          <a:xfrm>
            <a:off x="4426833" y="4284133"/>
            <a:ext cx="36420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400" b="1" dirty="0">
                <a:solidFill>
                  <a:srgbClr val="FF0000"/>
                </a:solidFill>
              </a:rPr>
              <a:t>⑤</a:t>
            </a:r>
            <a:endParaRPr lang="ko-KR" altLang="en-US" dirty="0"/>
          </a:p>
        </p:txBody>
      </p:sp>
      <p:sp>
        <p:nvSpPr>
          <p:cNvPr id="24" name="직사각형 23"/>
          <p:cNvSpPr/>
          <p:nvPr/>
        </p:nvSpPr>
        <p:spPr>
          <a:xfrm>
            <a:off x="5137770" y="4253355"/>
            <a:ext cx="36420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400" b="1" dirty="0" smtClean="0">
                <a:solidFill>
                  <a:srgbClr val="FF0000"/>
                </a:solidFill>
              </a:rPr>
              <a:t>⑥</a:t>
            </a:r>
            <a:endParaRPr lang="ko-KR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254144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509" y="408681"/>
            <a:ext cx="6845623" cy="4696843"/>
          </a:xfrm>
          <a:prstGeom prst="rect">
            <a:avLst/>
          </a:prstGeom>
        </p:spPr>
      </p:pic>
      <p:cxnSp>
        <p:nvCxnSpPr>
          <p:cNvPr id="8" name="직선 화살표 연결선 7"/>
          <p:cNvCxnSpPr/>
          <p:nvPr/>
        </p:nvCxnSpPr>
        <p:spPr>
          <a:xfrm flipV="1">
            <a:off x="2036618" y="1219200"/>
            <a:ext cx="5422515" cy="1108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543799" y="669836"/>
            <a:ext cx="4495801" cy="85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100" b="1" dirty="0" smtClean="0"/>
              <a:t>견적서에서 바우처로 탭을 눌러도 </a:t>
            </a:r>
            <a:r>
              <a:rPr lang="ko-KR" altLang="en-US" sz="1100" b="1" dirty="0" err="1" smtClean="0">
                <a:solidFill>
                  <a:srgbClr val="0000FF"/>
                </a:solidFill>
              </a:rPr>
              <a:t>파란선표시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(</a:t>
            </a:r>
            <a:r>
              <a:rPr lang="ko-KR" altLang="en-US" sz="1100" b="1" dirty="0" err="1" smtClean="0">
                <a:solidFill>
                  <a:srgbClr val="0000FF"/>
                </a:solidFill>
              </a:rPr>
              <a:t>셀렉트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)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가 </a:t>
            </a:r>
            <a:r>
              <a:rPr lang="ko-KR" altLang="en-US" sz="1100" b="1" dirty="0" smtClean="0"/>
              <a:t>견적서에 머물러 있습니다</a:t>
            </a:r>
            <a:r>
              <a:rPr lang="en-US" altLang="ko-KR" sz="1100" b="1" dirty="0" smtClean="0"/>
              <a:t>. </a:t>
            </a:r>
            <a:r>
              <a:rPr lang="ko-KR" altLang="en-US" sz="1100" b="1" dirty="0" smtClean="0"/>
              <a:t>바우처를 누르면 </a:t>
            </a:r>
            <a:r>
              <a:rPr lang="ko-KR" altLang="en-US" sz="1100" b="1" dirty="0" err="1" smtClean="0"/>
              <a:t>파란표시가</a:t>
            </a:r>
            <a:r>
              <a:rPr lang="ko-KR" altLang="en-US" sz="1100" b="1" dirty="0" smtClean="0"/>
              <a:t> 인보이스에</a:t>
            </a:r>
            <a:r>
              <a:rPr lang="en-US" altLang="ko-KR" sz="1100" b="1" dirty="0" smtClean="0"/>
              <a:t>, </a:t>
            </a:r>
            <a:r>
              <a:rPr lang="ko-KR" altLang="en-US" sz="1100" b="1" dirty="0" smtClean="0"/>
              <a:t>바우처를 누르면 바우처에 위치해야 할 거 같습니다</a:t>
            </a:r>
            <a:r>
              <a:rPr lang="en-US" altLang="ko-KR" sz="1100" b="1" dirty="0" smtClean="0"/>
              <a:t>.</a:t>
            </a:r>
          </a:p>
        </p:txBody>
      </p:sp>
      <p:cxnSp>
        <p:nvCxnSpPr>
          <p:cNvPr id="13" name="직선 화살표 연결선 12"/>
          <p:cNvCxnSpPr/>
          <p:nvPr/>
        </p:nvCxnSpPr>
        <p:spPr>
          <a:xfrm>
            <a:off x="6841067" y="2848504"/>
            <a:ext cx="846666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696198" y="1643456"/>
            <a:ext cx="4495801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100" b="1" dirty="0" smtClean="0"/>
              <a:t> 견적서 및 인보이스를 작성 후 바우처로 넘어갔을 시</a:t>
            </a:r>
            <a:r>
              <a:rPr lang="en-US" altLang="ko-KR" sz="1100" b="1" dirty="0" smtClean="0"/>
              <a:t>, </a:t>
            </a:r>
            <a:r>
              <a:rPr lang="ko-KR" altLang="en-US" sz="1100" b="1" dirty="0" smtClean="0"/>
              <a:t>자동으로 입력되면 좋을 거 같은 내용입니다</a:t>
            </a:r>
            <a:r>
              <a:rPr lang="en-US" altLang="ko-KR" sz="1100" b="1" dirty="0" smtClean="0"/>
              <a:t>.(</a:t>
            </a:r>
            <a:r>
              <a:rPr lang="ko-KR" altLang="en-US" sz="1100" b="1" dirty="0" smtClean="0"/>
              <a:t>견적서 및 인보이스에 에 넣은 내용이 그대로 따라오면 됨</a:t>
            </a:r>
            <a:r>
              <a:rPr lang="en-US" altLang="ko-KR" sz="1100" b="1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ko-KR" altLang="en-US" sz="1100" b="1" dirty="0" smtClean="0">
                <a:solidFill>
                  <a:srgbClr val="FF0000"/>
                </a:solidFill>
              </a:rPr>
              <a:t>①</a:t>
            </a:r>
            <a:r>
              <a:rPr lang="ko-KR" altLang="en-US" sz="1100" b="1" dirty="0" smtClean="0"/>
              <a:t> 바우처 번호 → 인보이스의 인보이스 번호</a:t>
            </a:r>
            <a:endParaRPr lang="en-US" altLang="ko-KR" sz="1100" b="1" dirty="0" smtClean="0"/>
          </a:p>
          <a:p>
            <a:pPr>
              <a:lnSpc>
                <a:spcPct val="150000"/>
              </a:lnSpc>
            </a:pPr>
            <a:r>
              <a:rPr lang="ko-KR" altLang="en-US" sz="1100" b="1" dirty="0" smtClean="0">
                <a:solidFill>
                  <a:srgbClr val="FF0000"/>
                </a:solidFill>
              </a:rPr>
              <a:t>②</a:t>
            </a:r>
            <a:r>
              <a:rPr lang="ko-KR" altLang="en-US" sz="1100" b="1" dirty="0" smtClean="0"/>
              <a:t> </a:t>
            </a:r>
            <a:r>
              <a:rPr lang="ko-KR" altLang="en-US" sz="1100" b="1" dirty="0" err="1" smtClean="0"/>
              <a:t>사용일자</a:t>
            </a:r>
            <a:r>
              <a:rPr lang="ko-KR" altLang="en-US" sz="1100" b="1" dirty="0" smtClean="0"/>
              <a:t> → 견적서의 </a:t>
            </a:r>
            <a:r>
              <a:rPr lang="en-US" altLang="ko-KR" sz="1100" b="1" dirty="0" smtClean="0"/>
              <a:t>DAY-1 </a:t>
            </a:r>
            <a:r>
              <a:rPr lang="ko-KR" altLang="en-US" sz="1100" b="1" dirty="0" smtClean="0"/>
              <a:t>행사 시작일</a:t>
            </a:r>
            <a:endParaRPr lang="en-US" altLang="ko-KR" sz="1100" b="1" dirty="0" smtClean="0"/>
          </a:p>
          <a:p>
            <a:pPr>
              <a:lnSpc>
                <a:spcPct val="150000"/>
              </a:lnSpc>
            </a:pPr>
            <a:r>
              <a:rPr lang="ko-KR" altLang="en-US" sz="1100" b="1" dirty="0" smtClean="0">
                <a:solidFill>
                  <a:srgbClr val="FF0000"/>
                </a:solidFill>
              </a:rPr>
              <a:t>③</a:t>
            </a:r>
            <a:r>
              <a:rPr lang="ko-KR" altLang="en-US" sz="1100" b="1" dirty="0" smtClean="0"/>
              <a:t> </a:t>
            </a:r>
            <a:r>
              <a:rPr lang="en-US" altLang="ko-KR" sz="1100" b="1" dirty="0" smtClean="0"/>
              <a:t>‘</a:t>
            </a:r>
            <a:r>
              <a:rPr lang="ko-KR" altLang="en-US" sz="1100" b="1" dirty="0" smtClean="0"/>
              <a:t>수신</a:t>
            </a:r>
            <a:r>
              <a:rPr lang="en-US" altLang="ko-KR" sz="1100" b="1" dirty="0" smtClean="0"/>
              <a:t>’</a:t>
            </a:r>
            <a:r>
              <a:rPr lang="ko-KR" altLang="en-US" sz="1100" b="1" dirty="0" smtClean="0"/>
              <a:t> 부분</a:t>
            </a:r>
            <a:endParaRPr lang="en-US" altLang="ko-KR" sz="1100" b="1" dirty="0" smtClean="0"/>
          </a:p>
          <a:p>
            <a:pPr>
              <a:lnSpc>
                <a:spcPct val="150000"/>
              </a:lnSpc>
            </a:pPr>
            <a:r>
              <a:rPr lang="ko-KR" altLang="en-US" sz="1100" b="1" dirty="0" smtClean="0"/>
              <a:t>▶ 상품명 </a:t>
            </a:r>
            <a:r>
              <a:rPr lang="ko-KR" altLang="en-US" sz="1100" b="1" dirty="0" smtClean="0"/>
              <a:t>→ 견적서의 </a:t>
            </a:r>
            <a:r>
              <a:rPr lang="ko-KR" altLang="en-US" sz="1100" b="1" dirty="0" err="1" smtClean="0"/>
              <a:t>행사명</a:t>
            </a:r>
            <a:endParaRPr lang="en-US" altLang="ko-KR" sz="1100" b="1" dirty="0"/>
          </a:p>
          <a:p>
            <a:pPr>
              <a:lnSpc>
                <a:spcPct val="150000"/>
              </a:lnSpc>
            </a:pPr>
            <a:r>
              <a:rPr lang="ko-KR" altLang="en-US" sz="1100" b="1" dirty="0" smtClean="0"/>
              <a:t>▶ </a:t>
            </a:r>
            <a:r>
              <a:rPr lang="ko-KR" altLang="en-US" sz="1100" b="1" dirty="0" smtClean="0"/>
              <a:t>이름</a:t>
            </a:r>
            <a:r>
              <a:rPr lang="ko-KR" altLang="en-US" sz="1100" b="1" dirty="0" smtClean="0"/>
              <a:t> → </a:t>
            </a:r>
            <a:r>
              <a:rPr lang="ko-KR" altLang="en-US" sz="1100" b="1" dirty="0" smtClean="0"/>
              <a:t>견적서의 고객명</a:t>
            </a:r>
            <a:endParaRPr lang="en-US" altLang="ko-KR" sz="1100" b="1" dirty="0" smtClean="0"/>
          </a:p>
          <a:p>
            <a:pPr>
              <a:lnSpc>
                <a:spcPct val="150000"/>
              </a:lnSpc>
            </a:pPr>
            <a:r>
              <a:rPr lang="ko-KR" altLang="en-US" sz="1100" b="1" dirty="0" smtClean="0"/>
              <a:t>▶ </a:t>
            </a:r>
            <a:r>
              <a:rPr lang="ko-KR" altLang="en-US" sz="1100" b="1" dirty="0" smtClean="0"/>
              <a:t>연락처</a:t>
            </a:r>
            <a:r>
              <a:rPr lang="ko-KR" altLang="en-US" sz="1100" b="1" dirty="0" smtClean="0"/>
              <a:t> → 견적서의 연락처</a:t>
            </a:r>
            <a:endParaRPr lang="en-US" altLang="ko-KR" sz="1100" b="1" dirty="0" smtClean="0"/>
          </a:p>
          <a:p>
            <a:pPr>
              <a:lnSpc>
                <a:spcPct val="150000"/>
              </a:lnSpc>
            </a:pPr>
            <a:r>
              <a:rPr lang="ko-KR" altLang="en-US" sz="1100" b="1" dirty="0" smtClean="0"/>
              <a:t>▶ 이메</a:t>
            </a:r>
            <a:r>
              <a:rPr lang="ko-KR" altLang="en-US" sz="1100" b="1" dirty="0" smtClean="0"/>
              <a:t>일</a:t>
            </a:r>
            <a:r>
              <a:rPr lang="ko-KR" altLang="en-US" sz="1100" b="1" dirty="0" smtClean="0"/>
              <a:t> → 견적서의 이메일</a:t>
            </a:r>
            <a:endParaRPr lang="en-US" altLang="ko-KR" sz="1100" b="1" dirty="0"/>
          </a:p>
          <a:p>
            <a:pPr>
              <a:lnSpc>
                <a:spcPct val="150000"/>
              </a:lnSpc>
            </a:pPr>
            <a:r>
              <a:rPr lang="ko-KR" altLang="en-US" sz="1100" b="1" dirty="0" smtClean="0">
                <a:solidFill>
                  <a:srgbClr val="FF0000"/>
                </a:solidFill>
              </a:rPr>
              <a:t>④</a:t>
            </a:r>
            <a:r>
              <a:rPr lang="ko-KR" altLang="en-US" sz="1100" b="1" dirty="0" smtClean="0"/>
              <a:t> </a:t>
            </a:r>
            <a:r>
              <a:rPr lang="en-US" altLang="ko-KR" sz="1100" b="1" dirty="0" smtClean="0"/>
              <a:t>‘</a:t>
            </a:r>
            <a:r>
              <a:rPr lang="ko-KR" altLang="en-US" sz="1100" b="1" dirty="0" smtClean="0"/>
              <a:t>발신</a:t>
            </a:r>
            <a:r>
              <a:rPr lang="en-US" altLang="ko-KR" sz="1100" b="1" dirty="0" smtClean="0"/>
              <a:t>’</a:t>
            </a:r>
            <a:r>
              <a:rPr lang="ko-KR" altLang="en-US" sz="1100" b="1" dirty="0" smtClean="0"/>
              <a:t> 부분</a:t>
            </a:r>
            <a:endParaRPr lang="en-US" altLang="ko-KR" sz="1100" b="1" dirty="0" smtClean="0"/>
          </a:p>
          <a:p>
            <a:pPr>
              <a:lnSpc>
                <a:spcPct val="150000"/>
              </a:lnSpc>
            </a:pPr>
            <a:r>
              <a:rPr lang="ko-KR" altLang="en-US" sz="1100" b="1" dirty="0" smtClean="0"/>
              <a:t>▶ 회사명 → 견적서의 회사명</a:t>
            </a:r>
            <a:endParaRPr lang="en-US" altLang="ko-KR" sz="1100" b="1" dirty="0" smtClean="0"/>
          </a:p>
          <a:p>
            <a:pPr>
              <a:lnSpc>
                <a:spcPct val="150000"/>
              </a:lnSpc>
            </a:pPr>
            <a:r>
              <a:rPr lang="ko-KR" altLang="en-US" sz="1100" b="1" dirty="0" smtClean="0"/>
              <a:t>▶ 연락처 → 회사의 연락처</a:t>
            </a:r>
            <a:endParaRPr lang="en-US" altLang="ko-KR" sz="1100" b="1" dirty="0" smtClean="0"/>
          </a:p>
          <a:p>
            <a:pPr>
              <a:lnSpc>
                <a:spcPct val="150000"/>
              </a:lnSpc>
            </a:pPr>
            <a:r>
              <a:rPr lang="ko-KR" altLang="en-US" sz="1100" b="1" dirty="0" smtClean="0"/>
              <a:t>▶ 담당자 → 견적서의 담당자</a:t>
            </a:r>
            <a:endParaRPr lang="en-US" altLang="ko-KR" sz="1100" b="1" dirty="0" smtClean="0"/>
          </a:p>
        </p:txBody>
      </p:sp>
      <p:sp>
        <p:nvSpPr>
          <p:cNvPr id="15" name="직사각형 14"/>
          <p:cNvSpPr/>
          <p:nvPr/>
        </p:nvSpPr>
        <p:spPr>
          <a:xfrm>
            <a:off x="4325612" y="2295543"/>
            <a:ext cx="36014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400" b="1" dirty="0">
                <a:solidFill>
                  <a:srgbClr val="FF0000"/>
                </a:solidFill>
              </a:rPr>
              <a:t>①</a:t>
            </a:r>
            <a:endParaRPr lang="ko-KR" altLang="en-US" sz="1400" dirty="0">
              <a:solidFill>
                <a:srgbClr val="FF0000"/>
              </a:solidFill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555810" y="3062125"/>
            <a:ext cx="36420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400" b="1" dirty="0">
                <a:solidFill>
                  <a:srgbClr val="FF0000"/>
                </a:solidFill>
              </a:rPr>
              <a:t>③</a:t>
            </a:r>
            <a:endParaRPr lang="ko-KR" altLang="en-US" sz="1400" dirty="0">
              <a:solidFill>
                <a:srgbClr val="FF0000"/>
              </a:solidFill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3156141" y="4148051"/>
            <a:ext cx="3469103" cy="89213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9" name="직선 화살표 연결선 18"/>
          <p:cNvCxnSpPr/>
          <p:nvPr/>
        </p:nvCxnSpPr>
        <p:spPr>
          <a:xfrm>
            <a:off x="6339608" y="5039524"/>
            <a:ext cx="1204191" cy="68394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7696199" y="5374332"/>
            <a:ext cx="4495801" cy="1361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100" b="1" dirty="0" smtClean="0">
                <a:solidFill>
                  <a:srgbClr val="FF0000"/>
                </a:solidFill>
              </a:rPr>
              <a:t>⑤</a:t>
            </a:r>
            <a:r>
              <a:rPr lang="ko-KR" altLang="en-US" sz="1100" b="1" dirty="0" smtClean="0"/>
              <a:t> </a:t>
            </a:r>
            <a:r>
              <a:rPr lang="en-US" altLang="ko-KR" sz="1100" b="1" dirty="0" smtClean="0"/>
              <a:t>Unit Price</a:t>
            </a:r>
            <a:r>
              <a:rPr lang="ko-KR" altLang="en-US" sz="1100" b="1" dirty="0" smtClean="0"/>
              <a:t> → 견적서의 </a:t>
            </a:r>
            <a:r>
              <a:rPr lang="ko-KR" altLang="en-US" sz="1100" b="1" dirty="0" err="1" smtClean="0"/>
              <a:t>최종금액</a:t>
            </a:r>
            <a:endParaRPr lang="en-US" altLang="ko-KR" sz="1100" b="1" dirty="0" smtClean="0"/>
          </a:p>
          <a:p>
            <a:pPr>
              <a:lnSpc>
                <a:spcPct val="150000"/>
              </a:lnSpc>
            </a:pPr>
            <a:r>
              <a:rPr lang="ko-KR" altLang="en-US" sz="1100" b="1" dirty="0" smtClean="0">
                <a:solidFill>
                  <a:srgbClr val="FF0000"/>
                </a:solidFill>
              </a:rPr>
              <a:t>⑥</a:t>
            </a:r>
            <a:r>
              <a:rPr lang="ko-KR" altLang="en-US" sz="1100" b="1" dirty="0" smtClean="0"/>
              <a:t> </a:t>
            </a:r>
            <a:r>
              <a:rPr lang="en-US" altLang="ko-KR" sz="1100" b="1" dirty="0" smtClean="0"/>
              <a:t>Quantity = 1</a:t>
            </a:r>
            <a:endParaRPr lang="en-US" altLang="ko-KR" sz="1100" b="1" dirty="0"/>
          </a:p>
          <a:p>
            <a:pPr>
              <a:lnSpc>
                <a:spcPct val="150000"/>
              </a:lnSpc>
            </a:pPr>
            <a:r>
              <a:rPr lang="ko-KR" altLang="en-US" sz="1100" b="1" dirty="0" smtClean="0">
                <a:solidFill>
                  <a:srgbClr val="FF0000"/>
                </a:solidFill>
              </a:rPr>
              <a:t>⑦</a:t>
            </a:r>
            <a:r>
              <a:rPr lang="ko-KR" altLang="en-US" sz="1100" b="1" dirty="0" smtClean="0"/>
              <a:t> </a:t>
            </a:r>
            <a:r>
              <a:rPr lang="en-US" altLang="ko-KR" sz="1100" b="1" dirty="0" smtClean="0"/>
              <a:t>Total = 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⑤</a:t>
            </a:r>
            <a:r>
              <a:rPr lang="ko-KR" altLang="en-US" sz="1100" b="1" dirty="0" smtClean="0"/>
              <a:t> </a:t>
            </a:r>
            <a:r>
              <a:rPr lang="en-US" altLang="ko-KR" sz="1100" b="1" dirty="0" smtClean="0"/>
              <a:t>x</a:t>
            </a:r>
            <a:r>
              <a:rPr lang="ko-KR" altLang="en-US" sz="1100" b="1" dirty="0" smtClean="0"/>
              <a:t> 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⑥</a:t>
            </a:r>
            <a:endParaRPr lang="en-US" altLang="ko-KR" sz="11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1100" b="1" dirty="0"/>
          </a:p>
          <a:p>
            <a:pPr>
              <a:lnSpc>
                <a:spcPct val="150000"/>
              </a:lnSpc>
            </a:pPr>
            <a:r>
              <a:rPr lang="en-US" altLang="ko-KR" sz="1100" b="1" dirty="0" smtClean="0">
                <a:solidFill>
                  <a:srgbClr val="FF0000"/>
                </a:solidFill>
              </a:rPr>
              <a:t>※ 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단 모든 내용은 수동으로도 수정이 가능 해야함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.</a:t>
            </a:r>
            <a:endParaRPr lang="en-US" altLang="ko-KR" sz="1100" b="1" dirty="0" smtClean="0">
              <a:solidFill>
                <a:srgbClr val="FF0000"/>
              </a:solidFill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143005" y="1058166"/>
            <a:ext cx="1893613" cy="43304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직사각형 21"/>
          <p:cNvSpPr/>
          <p:nvPr/>
        </p:nvSpPr>
        <p:spPr>
          <a:xfrm>
            <a:off x="252749" y="2217270"/>
            <a:ext cx="6579853" cy="168971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직사각형 22"/>
          <p:cNvSpPr/>
          <p:nvPr/>
        </p:nvSpPr>
        <p:spPr>
          <a:xfrm>
            <a:off x="4317147" y="2569966"/>
            <a:ext cx="36420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400" b="1" dirty="0">
                <a:solidFill>
                  <a:srgbClr val="FF0000"/>
                </a:solidFill>
              </a:rPr>
              <a:t>②</a:t>
            </a:r>
            <a:endParaRPr lang="ko-KR" altLang="en-US" sz="1400" dirty="0">
              <a:solidFill>
                <a:srgbClr val="FF0000"/>
              </a:solidFill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3660955" y="3062126"/>
            <a:ext cx="36420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400" b="1" dirty="0" smtClean="0">
                <a:solidFill>
                  <a:srgbClr val="FF0000"/>
                </a:solidFill>
              </a:rPr>
              <a:t>④</a:t>
            </a:r>
            <a:endParaRPr lang="ko-KR" altLang="en-US" sz="1400" dirty="0">
              <a:solidFill>
                <a:srgbClr val="FF0000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3360574" y="4127920"/>
            <a:ext cx="36420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400" b="1" dirty="0">
                <a:solidFill>
                  <a:srgbClr val="FF0000"/>
                </a:solidFill>
              </a:rPr>
              <a:t>⑤</a:t>
            </a:r>
            <a:endParaRPr lang="ko-KR" altLang="en-US" sz="1400" dirty="0"/>
          </a:p>
        </p:txBody>
      </p:sp>
      <p:sp>
        <p:nvSpPr>
          <p:cNvPr id="7" name="직사각형 6"/>
          <p:cNvSpPr/>
          <p:nvPr/>
        </p:nvSpPr>
        <p:spPr>
          <a:xfrm>
            <a:off x="4217393" y="4097147"/>
            <a:ext cx="36420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400" b="1" dirty="0">
                <a:solidFill>
                  <a:srgbClr val="FF0000"/>
                </a:solidFill>
              </a:rPr>
              <a:t>⑥</a:t>
            </a:r>
            <a:endParaRPr lang="ko-KR" altLang="en-US" sz="1400" dirty="0"/>
          </a:p>
        </p:txBody>
      </p:sp>
      <p:sp>
        <p:nvSpPr>
          <p:cNvPr id="9" name="직사각형 8"/>
          <p:cNvSpPr/>
          <p:nvPr/>
        </p:nvSpPr>
        <p:spPr>
          <a:xfrm>
            <a:off x="4992909" y="4144752"/>
            <a:ext cx="36420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400" b="1" dirty="0">
                <a:solidFill>
                  <a:srgbClr val="FF0000"/>
                </a:solidFill>
              </a:rPr>
              <a:t>⑦</a:t>
            </a:r>
            <a:endParaRPr lang="ko-KR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4842483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963" y="167910"/>
            <a:ext cx="6071352" cy="3150540"/>
          </a:xfrm>
          <a:prstGeom prst="rect">
            <a:avLst/>
          </a:prstGeom>
        </p:spPr>
      </p:pic>
      <p:cxnSp>
        <p:nvCxnSpPr>
          <p:cNvPr id="19" name="직선 화살표 연결선 18"/>
          <p:cNvCxnSpPr/>
          <p:nvPr/>
        </p:nvCxnSpPr>
        <p:spPr>
          <a:xfrm>
            <a:off x="6377315" y="725218"/>
            <a:ext cx="1536401" cy="1461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7952866" y="499303"/>
            <a:ext cx="4495801" cy="313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100" b="1" dirty="0" smtClean="0">
                <a:solidFill>
                  <a:srgbClr val="FF0000"/>
                </a:solidFill>
              </a:rPr>
              <a:t>견적서 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‘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엑셀저장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’ 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시 파일 오류</a:t>
            </a:r>
            <a:endParaRPr lang="en-US" altLang="ko-KR" sz="1100" b="1" dirty="0" smtClean="0">
              <a:solidFill>
                <a:srgbClr val="FF0000"/>
              </a:solidFill>
            </a:endParaRPr>
          </a:p>
        </p:txBody>
      </p:sp>
      <p:pic>
        <p:nvPicPr>
          <p:cNvPr id="10" name="그림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8795" y="3654318"/>
            <a:ext cx="4331104" cy="3070767"/>
          </a:xfrm>
          <a:prstGeom prst="rect">
            <a:avLst/>
          </a:prstGeom>
        </p:spPr>
      </p:pic>
      <p:pic>
        <p:nvPicPr>
          <p:cNvPr id="11" name="그림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0851" y="3654318"/>
            <a:ext cx="5062190" cy="2768505"/>
          </a:xfrm>
          <a:prstGeom prst="rect">
            <a:avLst/>
          </a:prstGeom>
        </p:spPr>
      </p:pic>
      <p:sp>
        <p:nvSpPr>
          <p:cNvPr id="25" name="직사각형 24"/>
          <p:cNvSpPr/>
          <p:nvPr/>
        </p:nvSpPr>
        <p:spPr>
          <a:xfrm>
            <a:off x="230851" y="5189701"/>
            <a:ext cx="5062190" cy="138566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직사각형 25"/>
          <p:cNvSpPr/>
          <p:nvPr/>
        </p:nvSpPr>
        <p:spPr>
          <a:xfrm>
            <a:off x="6234545" y="5479366"/>
            <a:ext cx="4039986" cy="109600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TextBox 26"/>
          <p:cNvSpPr txBox="1"/>
          <p:nvPr/>
        </p:nvSpPr>
        <p:spPr>
          <a:xfrm>
            <a:off x="7597833" y="2727221"/>
            <a:ext cx="4495801" cy="85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100" b="1" dirty="0" smtClean="0">
                <a:solidFill>
                  <a:srgbClr val="FF0000"/>
                </a:solidFill>
              </a:rPr>
              <a:t>견적서 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‘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엑셀저장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’ 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시 파일 </a:t>
            </a:r>
            <a:r>
              <a:rPr lang="ko-KR" altLang="en-US" sz="1100" b="1" dirty="0" err="1" smtClean="0">
                <a:solidFill>
                  <a:srgbClr val="FF0000"/>
                </a:solidFill>
              </a:rPr>
              <a:t>오류부분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, 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일정의 </a:t>
            </a:r>
            <a:r>
              <a:rPr lang="ko-KR" altLang="en-US" sz="1100" b="1" dirty="0" err="1" smtClean="0">
                <a:solidFill>
                  <a:srgbClr val="FF0000"/>
                </a:solidFill>
              </a:rPr>
              <a:t>마지막날</a:t>
            </a:r>
            <a:endParaRPr lang="en-US" altLang="ko-KR" sz="11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1100" b="1" dirty="0" smtClean="0">
                <a:solidFill>
                  <a:srgbClr val="FF0000"/>
                </a:solidFill>
              </a:rPr>
              <a:t>견적서에 호텔이 없는데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, 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엑셀로 저장하면 </a:t>
            </a:r>
            <a:r>
              <a:rPr lang="ko-KR" altLang="en-US" sz="1100" b="1" dirty="0" err="1" smtClean="0">
                <a:solidFill>
                  <a:srgbClr val="FF0000"/>
                </a:solidFill>
              </a:rPr>
              <a:t>호텔정보가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 나옴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sz="1100" b="1" dirty="0" smtClean="0">
                <a:solidFill>
                  <a:srgbClr val="FF0000"/>
                </a:solidFill>
              </a:rPr>
              <a:t>그리고 비고 부분이 엑셀로 보면 파일이 깨짐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.</a:t>
            </a:r>
          </a:p>
        </p:txBody>
      </p:sp>
      <p:cxnSp>
        <p:nvCxnSpPr>
          <p:cNvPr id="28" name="직선 화살표 연결선 27"/>
          <p:cNvCxnSpPr/>
          <p:nvPr/>
        </p:nvCxnSpPr>
        <p:spPr>
          <a:xfrm flipV="1">
            <a:off x="5293041" y="3154261"/>
            <a:ext cx="2138537" cy="202082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화살표 연결선 28"/>
          <p:cNvCxnSpPr/>
          <p:nvPr/>
        </p:nvCxnSpPr>
        <p:spPr>
          <a:xfrm flipH="1" flipV="1">
            <a:off x="8761615" y="3556430"/>
            <a:ext cx="649525" cy="193924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5813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401</Words>
  <Application>Microsoft Office PowerPoint</Application>
  <PresentationFormat>와이드스크린</PresentationFormat>
  <Paragraphs>61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8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12</cp:revision>
  <dcterms:created xsi:type="dcterms:W3CDTF">2026-06-15T00:34:25Z</dcterms:created>
  <dcterms:modified xsi:type="dcterms:W3CDTF">2026-06-15T04:36:49Z</dcterms:modified>
</cp:coreProperties>
</file>