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46" r:id="rId2"/>
    <p:sldId id="409" r:id="rId3"/>
    <p:sldId id="408" r:id="rId4"/>
    <p:sldId id="407" r:id="rId5"/>
    <p:sldId id="410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4EE"/>
    <a:srgbClr val="CC7AFE"/>
    <a:srgbClr val="F06C92"/>
    <a:srgbClr val="FE7826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2026-02-25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34A20-7C41-283D-C7AD-83FD82729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2BB7DCE-1D71-D765-1DF5-93C36786AF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55673D6-9BCB-A150-4E2E-5C31B440AB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5A9D51F-2A89-9B6B-A58D-0EF4BB19A2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2791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69E4B-1022-0DA6-DE43-AC405C745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AEEFE8A-FC23-6C2A-9635-0389BE3560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A81F4649-D156-EB5D-A09A-668809D03D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88A36AB-363C-9CB6-A437-C517184211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4759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C237B-C6DB-1375-25D3-8E098F6F9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2877BA1-E9A9-851F-95CE-C7C4628421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12E799D1-7013-1235-EAA1-19D08955DC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E9A0BEF-CD94-39E2-FDBE-2375D0C058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4891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2026-02-25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2026-02-25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1384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7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(2026.2.25)</a:t>
            </a:r>
          </a:p>
          <a:p>
            <a:pPr algn="ctr">
              <a:lnSpc>
                <a:spcPct val="150000"/>
              </a:lnSpc>
              <a:defRPr/>
            </a:pPr>
            <a:r>
              <a:rPr lang="ko-KR" altLang="en-US" sz="3000" dirty="0">
                <a:ea typeface="HY견고딕"/>
              </a:rPr>
              <a:t>회계 </a:t>
            </a:r>
            <a:r>
              <a:rPr lang="en-US" altLang="ko-KR" sz="3000" dirty="0">
                <a:ea typeface="HY견고딕"/>
              </a:rPr>
              <a:t>&gt; </a:t>
            </a:r>
            <a:r>
              <a:rPr lang="ko-KR" altLang="en-US" sz="3000" dirty="0">
                <a:ea typeface="HY견고딕"/>
              </a:rPr>
              <a:t>인센티브현황 </a:t>
            </a:r>
            <a:r>
              <a:rPr lang="en-US" altLang="ko-KR" sz="3000" dirty="0">
                <a:ea typeface="HY견고딕"/>
              </a:rPr>
              <a:t>&amp; </a:t>
            </a:r>
            <a:r>
              <a:rPr lang="ko-KR" altLang="en-US" sz="3000" dirty="0">
                <a:ea typeface="HY견고딕"/>
              </a:rPr>
              <a:t>투어정산서</a:t>
            </a:r>
            <a:r>
              <a:rPr lang="en-US" altLang="ko-KR" sz="3000" dirty="0">
                <a:ea typeface="HY견고딕"/>
              </a:rPr>
              <a:t>&gt; </a:t>
            </a:r>
            <a:r>
              <a:rPr lang="ko-KR" altLang="en-US" sz="3000" dirty="0">
                <a:ea typeface="HY견고딕"/>
              </a:rPr>
              <a:t>작업결과 확인여부</a:t>
            </a:r>
            <a:endParaRPr lang="en-US" altLang="ko-KR" sz="3000" dirty="0">
              <a:ea typeface="HY견고딕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600" dirty="0"/>
              <a:t>0.4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48812" y="4891828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2026.2.25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7848A-24AB-AE13-4322-DB5D95CC0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85719D4-5790-B6F1-3C7C-AA90C09438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496" y="1891128"/>
            <a:ext cx="8115300" cy="362902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4E219419-133E-05E9-0363-40D4D01D4A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934215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계를 넣어주세요</a:t>
                      </a:r>
                      <a:r>
                        <a:rPr lang="en-US" altLang="ko-KR" sz="1200" b="1" u="sng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br>
                        <a:rPr lang="en-US" altLang="ko-KR" sz="1200" b="1" u="sng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ko-KR" altLang="en-US" sz="1200" b="1" u="sng" dirty="0" smtClean="0">
                          <a:solidFill>
                            <a:srgbClr val="0070C0"/>
                          </a:solidFill>
                          <a:sym typeface="Wingdings" panose="05000000000000000000" pitchFamily="2" charset="2"/>
                        </a:rPr>
                        <a:t>답변 </a:t>
                      </a:r>
                      <a:r>
                        <a:rPr lang="en-US" altLang="ko-KR" sz="1200" b="1" u="sng" dirty="0" smtClean="0">
                          <a:solidFill>
                            <a:srgbClr val="0070C0"/>
                          </a:solidFill>
                          <a:sym typeface="Wingdings" panose="05000000000000000000" pitchFamily="2" charset="2"/>
                        </a:rPr>
                        <a:t>: </a:t>
                      </a:r>
                      <a:r>
                        <a:rPr lang="ko-KR" altLang="en-US" sz="1200" b="1" u="sng" dirty="0" err="1" smtClean="0">
                          <a:solidFill>
                            <a:srgbClr val="0070C0"/>
                          </a:solidFill>
                          <a:sym typeface="Wingdings" panose="05000000000000000000" pitchFamily="2" charset="2"/>
                        </a:rPr>
                        <a:t>처리완료하였습니다</a:t>
                      </a:r>
                      <a:r>
                        <a:rPr lang="en-US" altLang="ko-KR" sz="1200" b="1" u="sng" dirty="0" smtClean="0">
                          <a:solidFill>
                            <a:srgbClr val="0070C0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endParaRPr lang="en-US" altLang="ko-KR" sz="1200" b="1" u="none" dirty="0">
                        <a:solidFill>
                          <a:srgbClr val="0070C0"/>
                        </a:solidFill>
                        <a:sym typeface="Wingdings" panose="05000000000000000000" pitchFamily="2" charset="2"/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1FE5B8B0-2E78-CC80-41C2-65EB5092B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17B93246-3D08-968F-898C-E06ADC4CD253}"/>
              </a:ext>
            </a:extLst>
          </p:cNvPr>
          <p:cNvSpPr/>
          <p:nvPr/>
        </p:nvSpPr>
        <p:spPr>
          <a:xfrm>
            <a:off x="482600" y="5403564"/>
            <a:ext cx="7645400" cy="57979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618D5FEF-F3BA-1BCD-DEFC-F5A0F6A2F8C5}"/>
              </a:ext>
            </a:extLst>
          </p:cNvPr>
          <p:cNvCxnSpPr>
            <a:cxnSpLocks/>
            <a:endCxn id="11" idx="3"/>
          </p:cNvCxnSpPr>
          <p:nvPr/>
        </p:nvCxnSpPr>
        <p:spPr>
          <a:xfrm flipH="1">
            <a:off x="3031436" y="1465068"/>
            <a:ext cx="5731564" cy="422876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97E5DA7-F878-D839-CB31-FDC56101709F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09D041-49FD-707D-F961-14706F1BA9EE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투어정산서 </a:t>
            </a:r>
            <a:r>
              <a:rPr lang="en-US" altLang="ko-KR" sz="1200" b="1" dirty="0"/>
              <a:t>&gt; 6</a:t>
            </a:r>
            <a:r>
              <a:rPr lang="ko-KR" altLang="en-US" sz="1200" b="1" dirty="0"/>
              <a:t>번 판매수수료</a:t>
            </a:r>
            <a:endParaRPr lang="ko-KR" altLang="en-US" sz="1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26C9EB-C76F-A236-97AA-B00AA6263E79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2026.02.25</a:t>
            </a:r>
            <a:endParaRPr lang="ko-KR" altLang="en-US" sz="1200" dirty="0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64CA3725-2BCF-E08C-7974-FCA1A2768F03}"/>
              </a:ext>
            </a:extLst>
          </p:cNvPr>
          <p:cNvSpPr/>
          <p:nvPr/>
        </p:nvSpPr>
        <p:spPr>
          <a:xfrm>
            <a:off x="1709532" y="5527496"/>
            <a:ext cx="1321904" cy="33268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D945D8E3-5C4B-2C0E-8CC0-1616FF33C99C}"/>
              </a:ext>
            </a:extLst>
          </p:cNvPr>
          <p:cNvSpPr/>
          <p:nvPr/>
        </p:nvSpPr>
        <p:spPr>
          <a:xfrm>
            <a:off x="4426228" y="5520153"/>
            <a:ext cx="1321904" cy="33268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2B7B00B-396D-A107-A831-39D0C87BECF8}"/>
              </a:ext>
            </a:extLst>
          </p:cNvPr>
          <p:cNvSpPr txBox="1"/>
          <p:nvPr/>
        </p:nvSpPr>
        <p:spPr>
          <a:xfrm>
            <a:off x="680568" y="552749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/>
              <a:t>계</a:t>
            </a:r>
          </a:p>
        </p:txBody>
      </p:sp>
      <p:cxnSp>
        <p:nvCxnSpPr>
          <p:cNvPr id="16" name="직선 화살표 연결선 15">
            <a:extLst>
              <a:ext uri="{FF2B5EF4-FFF2-40B4-BE49-F238E27FC236}">
                <a16:creationId xmlns:a16="http://schemas.microsoft.com/office/drawing/2014/main" id="{135DB000-14AB-28B9-D53F-D7B53DD97BE3}"/>
              </a:ext>
            </a:extLst>
          </p:cNvPr>
          <p:cNvCxnSpPr>
            <a:cxnSpLocks/>
          </p:cNvCxnSpPr>
          <p:nvPr/>
        </p:nvCxnSpPr>
        <p:spPr>
          <a:xfrm flipH="1">
            <a:off x="5813514" y="1465068"/>
            <a:ext cx="2927952" cy="424709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F97C9CCA-886A-8598-F93C-D791725063FA}"/>
              </a:ext>
            </a:extLst>
          </p:cNvPr>
          <p:cNvSpPr txBox="1"/>
          <p:nvPr/>
        </p:nvSpPr>
        <p:spPr>
          <a:xfrm>
            <a:off x="1381540" y="1095736"/>
            <a:ext cx="6390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/>
              <a:t>입력정보는 그 값을 수정할 수 있도록 전체 칸들을</a:t>
            </a:r>
            <a:endParaRPr lang="en-US" altLang="ko-KR" b="1" dirty="0"/>
          </a:p>
          <a:p>
            <a:pPr algn="ctr"/>
            <a:r>
              <a:rPr lang="ko-KR" altLang="en-US" b="1" u="sng" dirty="0">
                <a:solidFill>
                  <a:srgbClr val="FF0000"/>
                </a:solidFill>
              </a:rPr>
              <a:t>기존 투어정산서처럼 활성화시킨 곳은 활성화</a:t>
            </a:r>
            <a:r>
              <a:rPr lang="ko-KR" altLang="en-US" b="1" dirty="0"/>
              <a:t>시켜주세요</a:t>
            </a:r>
            <a:r>
              <a:rPr lang="en-US" altLang="ko-KR" b="1" dirty="0"/>
              <a:t>.</a:t>
            </a:r>
            <a:endParaRPr lang="ko-KR" altLang="en-US" b="1" dirty="0"/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C0D61999-48D6-62C2-7CC2-5F9A0AA817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2877" y="4853409"/>
            <a:ext cx="4934885" cy="1680101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38026699-CEE8-0420-569E-B51C2B7D1E0C}"/>
              </a:ext>
            </a:extLst>
          </p:cNvPr>
          <p:cNvSpPr txBox="1"/>
          <p:nvPr/>
        </p:nvSpPr>
        <p:spPr>
          <a:xfrm>
            <a:off x="8666717" y="2608716"/>
            <a:ext cx="3405809" cy="434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700" b="1" spc="-150" dirty="0">
                <a:solidFill>
                  <a:srgbClr val="0294EE"/>
                </a:solidFill>
              </a:rPr>
              <a:t>기존</a:t>
            </a:r>
            <a:r>
              <a:rPr lang="en-US" altLang="ko-KR" sz="1700" b="1" spc="-150" dirty="0">
                <a:solidFill>
                  <a:srgbClr val="0294EE"/>
                </a:solidFill>
              </a:rPr>
              <a:t>ERP</a:t>
            </a:r>
            <a:r>
              <a:rPr lang="ko-KR" altLang="en-US" sz="1700" b="1" spc="-150" dirty="0">
                <a:solidFill>
                  <a:srgbClr val="0294EE"/>
                </a:solidFill>
              </a:rPr>
              <a:t>에 있는 항목입니다</a:t>
            </a:r>
            <a:r>
              <a:rPr lang="en-US" altLang="ko-KR" sz="1700" b="1" spc="-150" dirty="0">
                <a:solidFill>
                  <a:srgbClr val="0294EE"/>
                </a:solidFill>
              </a:rPr>
              <a:t>.</a:t>
            </a:r>
            <a:r>
              <a:rPr lang="en-US" altLang="ko-KR" sz="1600" b="1" u="sng" spc="-150" dirty="0">
                <a:solidFill>
                  <a:srgbClr val="FF0000"/>
                </a:solidFill>
              </a:rPr>
              <a:t> </a:t>
            </a:r>
            <a:r>
              <a:rPr lang="ko-KR" altLang="en-US" sz="1600" b="1" u="sng" spc="-150" dirty="0">
                <a:solidFill>
                  <a:srgbClr val="FF0000"/>
                </a:solidFill>
              </a:rPr>
              <a:t>누락</a:t>
            </a:r>
            <a:endParaRPr lang="en-US" altLang="ko-KR" sz="1700" b="1" spc="-150" dirty="0">
              <a:solidFill>
                <a:srgbClr val="0294EE"/>
              </a:solidFill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E2EDBCAE-CE0B-BA0A-2553-B200C00B08D6}"/>
              </a:ext>
            </a:extLst>
          </p:cNvPr>
          <p:cNvSpPr/>
          <p:nvPr/>
        </p:nvSpPr>
        <p:spPr>
          <a:xfrm>
            <a:off x="6942876" y="5779872"/>
            <a:ext cx="3751627" cy="365124"/>
          </a:xfrm>
          <a:prstGeom prst="rect">
            <a:avLst/>
          </a:prstGeom>
          <a:noFill/>
          <a:ln w="38100">
            <a:solidFill>
              <a:srgbClr val="0294E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3" name="직선 화살표 연결선 22">
            <a:extLst>
              <a:ext uri="{FF2B5EF4-FFF2-40B4-BE49-F238E27FC236}">
                <a16:creationId xmlns:a16="http://schemas.microsoft.com/office/drawing/2014/main" id="{002AA8A8-48F3-76DD-2C76-472ABE316912}"/>
              </a:ext>
            </a:extLst>
          </p:cNvPr>
          <p:cNvCxnSpPr>
            <a:cxnSpLocks/>
          </p:cNvCxnSpPr>
          <p:nvPr/>
        </p:nvCxnSpPr>
        <p:spPr>
          <a:xfrm flipH="1">
            <a:off x="10575235" y="3042937"/>
            <a:ext cx="778565" cy="2755260"/>
          </a:xfrm>
          <a:prstGeom prst="straightConnector1">
            <a:avLst/>
          </a:prstGeom>
          <a:ln w="57150">
            <a:solidFill>
              <a:srgbClr val="0294EE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0A39DA4A-E33B-7833-3D2C-A106A41D33F2}"/>
              </a:ext>
            </a:extLst>
          </p:cNvPr>
          <p:cNvSpPr txBox="1"/>
          <p:nvPr/>
        </p:nvSpPr>
        <p:spPr>
          <a:xfrm>
            <a:off x="10747974" y="4705933"/>
            <a:ext cx="12552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/>
              <a:t>기존</a:t>
            </a:r>
            <a:r>
              <a:rPr lang="en-US" altLang="ko-KR" sz="1600" dirty="0"/>
              <a:t>ERP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442689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81D5BA-B7AA-1A7E-6351-772B6FF70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3855B885-98D5-83A1-3C6E-204A85C713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562606"/>
              </p:ext>
            </p:extLst>
          </p:nvPr>
        </p:nvGraphicFramePr>
        <p:xfrm>
          <a:off x="8610600" y="852391"/>
          <a:ext cx="3518045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8045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7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번 보조금 부분은 회계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</a:t>
                      </a:r>
                      <a:r>
                        <a:rPr lang="ko-KR" altLang="en-US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인센티브현황과 연동되어져야 합니다</a:t>
                      </a:r>
                      <a:r>
                        <a:rPr lang="en-US" altLang="ko-KR" sz="1200" b="1" u="sng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자동으로 표시되는 값을 직접 표기하면 수정될 수 있도록 활성화시켜주세요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(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부가세가 없는 지자체도 있습니다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)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4" name="그림 3" descr="텍스트, 스크린샷, 번호, 영수증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34904D2-8A13-EFB7-09F2-D7D843F355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56048"/>
            <a:ext cx="12192000" cy="305159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2D6708A1-C99A-D308-76A3-6AAEAE7AB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386A8B5F-DE49-027A-845E-E872B8B3935C}"/>
              </a:ext>
            </a:extLst>
          </p:cNvPr>
          <p:cNvSpPr/>
          <p:nvPr/>
        </p:nvSpPr>
        <p:spPr>
          <a:xfrm>
            <a:off x="907473" y="4359855"/>
            <a:ext cx="1604818" cy="4267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id="{40C6BACC-D905-2625-C841-59BC32905CEA}"/>
              </a:ext>
            </a:extLst>
          </p:cNvPr>
          <p:cNvCxnSpPr>
            <a:cxnSpLocks/>
            <a:endCxn id="10" idx="3"/>
          </p:cNvCxnSpPr>
          <p:nvPr/>
        </p:nvCxnSpPr>
        <p:spPr>
          <a:xfrm flipH="1">
            <a:off x="2512291" y="2299855"/>
            <a:ext cx="6345382" cy="227339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85A6F56-EECC-BC82-99B2-5C03CF04FDCB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988027-0071-E1CC-7653-FB638630E28A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투어정산서 </a:t>
            </a:r>
            <a:r>
              <a:rPr lang="en-US" altLang="ko-KR" sz="1200" b="1" dirty="0"/>
              <a:t>&gt; 7</a:t>
            </a:r>
            <a:r>
              <a:rPr lang="ko-KR" altLang="en-US" sz="1200" b="1" dirty="0"/>
              <a:t>번 보조금</a:t>
            </a:r>
            <a:endParaRPr lang="ko-KR" altLang="en-US" sz="1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D93C80-00FB-8152-A78F-EAD56F1ACE25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2026.02.10</a:t>
            </a:r>
            <a:endParaRPr lang="ko-KR" altLang="en-US" sz="1200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2DD8DF68-6B89-4074-8E26-328B426E1C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962" y="1098764"/>
            <a:ext cx="5678350" cy="1691573"/>
          </a:xfrm>
          <a:prstGeom prst="rect">
            <a:avLst/>
          </a:prstGeom>
          <a:ln w="38100">
            <a:solidFill>
              <a:srgbClr val="0294EE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12854D0-5A42-7A74-6294-226D8E94721D}"/>
              </a:ext>
            </a:extLst>
          </p:cNvPr>
          <p:cNvSpPr txBox="1"/>
          <p:nvPr/>
        </p:nvSpPr>
        <p:spPr>
          <a:xfrm>
            <a:off x="4734800" y="1086094"/>
            <a:ext cx="12552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/>
              <a:t>기존</a:t>
            </a:r>
            <a:r>
              <a:rPr lang="en-US" altLang="ko-KR" sz="1600" dirty="0"/>
              <a:t>ERP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E9C51A-7196-27CE-1EDC-1A1E0EC1DE61}"/>
              </a:ext>
            </a:extLst>
          </p:cNvPr>
          <p:cNvSpPr txBox="1"/>
          <p:nvPr/>
        </p:nvSpPr>
        <p:spPr>
          <a:xfrm>
            <a:off x="5859656" y="1162795"/>
            <a:ext cx="2485852" cy="1545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700" b="1" spc="-150" dirty="0">
                <a:solidFill>
                  <a:srgbClr val="0294EE"/>
                </a:solidFill>
              </a:rPr>
              <a:t>기존</a:t>
            </a:r>
            <a:r>
              <a:rPr lang="en-US" altLang="ko-KR" sz="1700" b="1" spc="-150" dirty="0">
                <a:solidFill>
                  <a:srgbClr val="0294EE"/>
                </a:solidFill>
              </a:rPr>
              <a:t>ERP</a:t>
            </a:r>
            <a:r>
              <a:rPr lang="ko-KR" altLang="en-US" sz="1700" b="1" spc="-150" dirty="0">
                <a:solidFill>
                  <a:srgbClr val="0294EE"/>
                </a:solidFill>
              </a:rPr>
              <a:t>처럼 해주세요</a:t>
            </a:r>
            <a:r>
              <a:rPr lang="en-US" altLang="ko-KR" sz="1700" b="1" spc="-150" dirty="0">
                <a:solidFill>
                  <a:srgbClr val="0294EE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600" b="1" u="sng" spc="-150" dirty="0">
                <a:solidFill>
                  <a:srgbClr val="FF0000"/>
                </a:solidFill>
              </a:rPr>
              <a:t>기존처럼 활성화시켜주세요</a:t>
            </a:r>
            <a:r>
              <a:rPr lang="en-US" altLang="ko-KR" sz="1600" b="1" u="sng" spc="-150" dirty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600" b="1" u="sng" spc="-150" dirty="0">
                <a:solidFill>
                  <a:srgbClr val="FF0000"/>
                </a:solidFill>
              </a:rPr>
              <a:t>(</a:t>
            </a:r>
            <a:r>
              <a:rPr lang="ko-KR" altLang="en-US" sz="1600" b="1" u="sng" spc="-150" dirty="0">
                <a:solidFill>
                  <a:srgbClr val="FF0000"/>
                </a:solidFill>
              </a:rPr>
              <a:t>부가세가 없는 </a:t>
            </a:r>
            <a:r>
              <a:rPr lang="ko-KR" altLang="en-US" sz="1600" b="1" u="sng" spc="-150" dirty="0" err="1">
                <a:solidFill>
                  <a:srgbClr val="FF0000"/>
                </a:solidFill>
              </a:rPr>
              <a:t>지자체도있습니다</a:t>
            </a:r>
            <a:r>
              <a:rPr lang="en-US" altLang="ko-KR" sz="1600" b="1" u="sng" spc="-150" dirty="0">
                <a:solidFill>
                  <a:srgbClr val="FF0000"/>
                </a:solidFill>
              </a:rPr>
              <a:t>.)</a:t>
            </a:r>
            <a:endParaRPr lang="en-US" altLang="ko-KR" sz="1700" b="1" spc="-150" dirty="0">
              <a:solidFill>
                <a:srgbClr val="0294EE"/>
              </a:solidFill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2E77F457-C5F6-19B1-2250-3465FC8044C5}"/>
              </a:ext>
            </a:extLst>
          </p:cNvPr>
          <p:cNvSpPr/>
          <p:nvPr/>
        </p:nvSpPr>
        <p:spPr>
          <a:xfrm>
            <a:off x="761699" y="1691315"/>
            <a:ext cx="4983117" cy="70401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E3887D96-07A8-D8DA-4F3F-EC77790BC7BC}"/>
              </a:ext>
            </a:extLst>
          </p:cNvPr>
          <p:cNvSpPr/>
          <p:nvPr/>
        </p:nvSpPr>
        <p:spPr>
          <a:xfrm>
            <a:off x="983173" y="3646018"/>
            <a:ext cx="7971984" cy="662251"/>
          </a:xfrm>
          <a:prstGeom prst="rect">
            <a:avLst/>
          </a:prstGeom>
          <a:noFill/>
          <a:ln w="38100">
            <a:solidFill>
              <a:srgbClr val="0294E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727DFD-E71A-F193-7DB9-6DBA3F5A372A}"/>
              </a:ext>
            </a:extLst>
          </p:cNvPr>
          <p:cNvSpPr txBox="1"/>
          <p:nvPr/>
        </p:nvSpPr>
        <p:spPr>
          <a:xfrm>
            <a:off x="7496347" y="4349763"/>
            <a:ext cx="3788180" cy="826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700" b="1" spc="-150" dirty="0">
                <a:solidFill>
                  <a:srgbClr val="0294EE"/>
                </a:solidFill>
              </a:rPr>
              <a:t>공급가가 인센티브현황과 연동되는 부분입니다</a:t>
            </a:r>
            <a:r>
              <a:rPr lang="en-US" altLang="ko-KR" sz="1700" b="1" spc="-150" dirty="0">
                <a:solidFill>
                  <a:srgbClr val="0294EE"/>
                </a:solidFill>
              </a:rPr>
              <a:t>.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7263146" y="6197517"/>
            <a:ext cx="3435658" cy="479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맨 </a:t>
            </a:r>
            <a:r>
              <a:rPr lang="ko-KR" altLang="en-US" dirty="0" err="1" smtClean="0"/>
              <a:t>마지막장에</a:t>
            </a:r>
            <a:r>
              <a:rPr lang="ko-KR" altLang="en-US" dirty="0" smtClean="0"/>
              <a:t> 답변이 있습니다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32327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5C9D2-A1D2-D044-2047-23844256E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그림 16" descr="텍스트, 스크린샷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C798D46-723B-9C19-A196-5215F074BF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55" y="953879"/>
            <a:ext cx="5996266" cy="2398506"/>
          </a:xfrm>
          <a:prstGeom prst="rect">
            <a:avLst/>
          </a:prstGeom>
        </p:spPr>
      </p:pic>
      <p:pic>
        <p:nvPicPr>
          <p:cNvPr id="8" name="그림 7" descr="텍스트, 스크린샷, 라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10A9F9E-384B-BC7A-0C00-5698E5EE12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224753"/>
            <a:ext cx="11229975" cy="2590800"/>
          </a:xfrm>
          <a:prstGeom prst="rect">
            <a:avLst/>
          </a:prstGeom>
        </p:spPr>
      </p:pic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B4E71214-8877-0FD4-F8E8-E9A6F816B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597574"/>
              </p:ext>
            </p:extLst>
          </p:nvPr>
        </p:nvGraphicFramePr>
        <p:xfrm>
          <a:off x="8812404" y="852391"/>
          <a:ext cx="3316241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6241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계산 식 수정해주세요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%=[ C / (A+B) ] X100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E9FB3C62-A9F5-3344-B8E5-F3A203C03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68811CB9-7538-1DED-25A1-D2046CADB0B4}"/>
              </a:ext>
            </a:extLst>
          </p:cNvPr>
          <p:cNvSpPr/>
          <p:nvPr/>
        </p:nvSpPr>
        <p:spPr>
          <a:xfrm>
            <a:off x="4698805" y="6095171"/>
            <a:ext cx="1602603" cy="44057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D4703C-4FEA-8ED3-B2AC-990B394D5204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회계</a:t>
            </a:r>
            <a:r>
              <a:rPr lang="en-US" altLang="ko-KR" b="1" dirty="0">
                <a:solidFill>
                  <a:schemeClr val="bg1"/>
                </a:solidFill>
              </a:rPr>
              <a:t> 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B7BA03-22A7-AFB3-DD60-13C9523EB781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투어정산서 </a:t>
            </a:r>
            <a:r>
              <a:rPr lang="en-US" altLang="ko-KR" sz="1200" b="1" dirty="0"/>
              <a:t>&gt; 8</a:t>
            </a:r>
            <a:r>
              <a:rPr lang="ko-KR" altLang="en-US" sz="1200" b="1" dirty="0"/>
              <a:t>번 손익분석</a:t>
            </a:r>
            <a:endParaRPr lang="ko-KR" altLang="en-US" sz="1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339AD4-77C0-C32D-C873-AACD8ED42276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2026.02.10</a:t>
            </a:r>
            <a:endParaRPr lang="ko-KR" altLang="en-US" sz="1200" dirty="0"/>
          </a:p>
        </p:txBody>
      </p:sp>
      <p:pic>
        <p:nvPicPr>
          <p:cNvPr id="10" name="그림 9" descr="텍스트, 스크린샷, 번호, 영수증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D1BDEEA-423B-A1DE-A97C-1561C7CFFF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0394" y="2364186"/>
            <a:ext cx="5326147" cy="2320678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11" name="직사각형 10">
            <a:extLst>
              <a:ext uri="{FF2B5EF4-FFF2-40B4-BE49-F238E27FC236}">
                <a16:creationId xmlns:a16="http://schemas.microsoft.com/office/drawing/2014/main" id="{4315845A-7430-A686-3A70-EEA646E8C932}"/>
              </a:ext>
            </a:extLst>
          </p:cNvPr>
          <p:cNvSpPr/>
          <p:nvPr/>
        </p:nvSpPr>
        <p:spPr>
          <a:xfrm>
            <a:off x="3442936" y="3144567"/>
            <a:ext cx="1725412" cy="299806"/>
          </a:xfrm>
          <a:prstGeom prst="rect">
            <a:avLst/>
          </a:prstGeom>
          <a:noFill/>
          <a:ln w="38100">
            <a:solidFill>
              <a:srgbClr val="0294E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DE17CF-4AF8-02B0-3F37-3287873DBB61}"/>
              </a:ext>
            </a:extLst>
          </p:cNvPr>
          <p:cNvSpPr txBox="1"/>
          <p:nvPr/>
        </p:nvSpPr>
        <p:spPr>
          <a:xfrm>
            <a:off x="4361853" y="3109804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B</a:t>
            </a:r>
            <a:endParaRPr lang="ko-KR" altLang="en-US" dirty="0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49FFFD26-32E0-E677-5BDA-B094A2AE21FC}"/>
              </a:ext>
            </a:extLst>
          </p:cNvPr>
          <p:cNvSpPr/>
          <p:nvPr/>
        </p:nvSpPr>
        <p:spPr>
          <a:xfrm>
            <a:off x="1239762" y="6134551"/>
            <a:ext cx="1725412" cy="446049"/>
          </a:xfrm>
          <a:prstGeom prst="rect">
            <a:avLst/>
          </a:prstGeom>
          <a:noFill/>
          <a:ln w="38100">
            <a:solidFill>
              <a:srgbClr val="0294E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AA61BD5-699C-5E5F-06AA-FB77F0D7EF58}"/>
              </a:ext>
            </a:extLst>
          </p:cNvPr>
          <p:cNvSpPr txBox="1"/>
          <p:nvPr/>
        </p:nvSpPr>
        <p:spPr>
          <a:xfrm>
            <a:off x="2102468" y="6171684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C</a:t>
            </a:r>
            <a:endParaRPr lang="ko-KR" altLang="en-US" dirty="0"/>
          </a:p>
        </p:txBody>
      </p:sp>
      <p:cxnSp>
        <p:nvCxnSpPr>
          <p:cNvPr id="24" name="직선 화살표 연결선 23">
            <a:extLst>
              <a:ext uri="{FF2B5EF4-FFF2-40B4-BE49-F238E27FC236}">
                <a16:creationId xmlns:a16="http://schemas.microsoft.com/office/drawing/2014/main" id="{88EF14D1-7636-A908-9FCA-CB0922B9E209}"/>
              </a:ext>
            </a:extLst>
          </p:cNvPr>
          <p:cNvCxnSpPr>
            <a:cxnSpLocks/>
          </p:cNvCxnSpPr>
          <p:nvPr/>
        </p:nvCxnSpPr>
        <p:spPr>
          <a:xfrm flipH="1">
            <a:off x="6301408" y="1451113"/>
            <a:ext cx="2683566" cy="464405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" name="직사각형 2">
            <a:extLst>
              <a:ext uri="{FF2B5EF4-FFF2-40B4-BE49-F238E27FC236}">
                <a16:creationId xmlns:a16="http://schemas.microsoft.com/office/drawing/2014/main" id="{1EDCEF4F-1663-B6CE-20EF-811E23E4F4BB}"/>
              </a:ext>
            </a:extLst>
          </p:cNvPr>
          <p:cNvSpPr/>
          <p:nvPr/>
        </p:nvSpPr>
        <p:spPr>
          <a:xfrm>
            <a:off x="3273005" y="1989705"/>
            <a:ext cx="1895343" cy="299806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7030A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9A0DE3-41A0-F07B-9FC7-2AB62B919994}"/>
              </a:ext>
            </a:extLst>
          </p:cNvPr>
          <p:cNvSpPr txBox="1"/>
          <p:nvPr/>
        </p:nvSpPr>
        <p:spPr>
          <a:xfrm>
            <a:off x="3956189" y="1968466"/>
            <a:ext cx="200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rgbClr val="7030A0"/>
                </a:solidFill>
              </a:rPr>
              <a:t>A</a:t>
            </a:r>
            <a:endParaRPr lang="ko-KR" altLang="en-US" b="1" dirty="0">
              <a:solidFill>
                <a:srgbClr val="7030A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C1B150F-540E-6C20-50F4-4F631F57EA70}"/>
              </a:ext>
            </a:extLst>
          </p:cNvPr>
          <p:cNvSpPr txBox="1"/>
          <p:nvPr/>
        </p:nvSpPr>
        <p:spPr>
          <a:xfrm>
            <a:off x="6899105" y="5592290"/>
            <a:ext cx="5086883" cy="1219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700" b="1" spc="-150" dirty="0">
                <a:solidFill>
                  <a:srgbClr val="FF0000"/>
                </a:solidFill>
              </a:rPr>
              <a:t>A</a:t>
            </a:r>
            <a:r>
              <a:rPr lang="ko-KR" altLang="en-US" sz="1700" b="1" spc="-150" dirty="0">
                <a:solidFill>
                  <a:srgbClr val="FF0000"/>
                </a:solidFill>
              </a:rPr>
              <a:t>부분 말고 식은 저렇게 맞습니다</a:t>
            </a:r>
            <a:r>
              <a:rPr lang="en-US" altLang="ko-KR" sz="1700" b="1" spc="-150" dirty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700" b="1" spc="-150" dirty="0">
                <a:solidFill>
                  <a:srgbClr val="FF0000"/>
                </a:solidFill>
              </a:rPr>
              <a:t>%</a:t>
            </a:r>
            <a:r>
              <a:rPr lang="ko-KR" altLang="en-US" sz="1700" b="1" spc="-150" dirty="0">
                <a:solidFill>
                  <a:srgbClr val="FF0000"/>
                </a:solidFill>
              </a:rPr>
              <a:t>계 </a:t>
            </a:r>
            <a:r>
              <a:rPr lang="en-US" altLang="ko-KR" sz="1700" b="1" spc="-150" dirty="0">
                <a:solidFill>
                  <a:srgbClr val="FF0000"/>
                </a:solidFill>
              </a:rPr>
              <a:t>=  [ C / (A+B) ]  X 100</a:t>
            </a:r>
          </a:p>
          <a:p>
            <a:pPr>
              <a:lnSpc>
                <a:spcPct val="150000"/>
              </a:lnSpc>
            </a:pPr>
            <a:endParaRPr lang="en-US" altLang="ko-KR" sz="1700" b="1" spc="-150" dirty="0">
              <a:solidFill>
                <a:srgbClr val="0294E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988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5623" y="834501"/>
            <a:ext cx="10830758" cy="235449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b="1" dirty="0" err="1" smtClean="0">
                <a:solidFill>
                  <a:srgbClr val="0070C0"/>
                </a:solidFill>
              </a:rPr>
              <a:t>투어정산서</a:t>
            </a:r>
            <a:r>
              <a:rPr lang="ko-KR" altLang="en-US" sz="1400" b="1" dirty="0" smtClean="0">
                <a:solidFill>
                  <a:srgbClr val="0070C0"/>
                </a:solidFill>
              </a:rPr>
              <a:t> 관련해서는 일전에 </a:t>
            </a:r>
            <a:r>
              <a:rPr lang="ko-KR" altLang="en-US" sz="1400" b="1" dirty="0" err="1" smtClean="0">
                <a:solidFill>
                  <a:srgbClr val="0070C0"/>
                </a:solidFill>
              </a:rPr>
              <a:t>추가개발이라</a:t>
            </a:r>
            <a:r>
              <a:rPr lang="ko-KR" altLang="en-US" sz="1400" b="1" dirty="0" smtClean="0">
                <a:solidFill>
                  <a:srgbClr val="0070C0"/>
                </a:solidFill>
              </a:rPr>
              <a:t> 수정이 불가능하다고 말씀드렸고</a:t>
            </a:r>
            <a:r>
              <a:rPr lang="en-US" altLang="ko-KR" sz="1400" b="1" dirty="0" smtClean="0">
                <a:solidFill>
                  <a:srgbClr val="0070C0"/>
                </a:solidFill>
              </a:rPr>
              <a:t>, </a:t>
            </a:r>
            <a:br>
              <a:rPr lang="en-US" altLang="ko-KR" sz="1400" b="1" dirty="0" smtClean="0">
                <a:solidFill>
                  <a:srgbClr val="0070C0"/>
                </a:solidFill>
              </a:rPr>
            </a:br>
            <a:r>
              <a:rPr lang="ko-KR" altLang="en-US" sz="1400" b="1" dirty="0" smtClean="0">
                <a:solidFill>
                  <a:srgbClr val="0070C0"/>
                </a:solidFill>
              </a:rPr>
              <a:t>이 건은 하자보수에서 처리할 범위가 아닙니다</a:t>
            </a:r>
            <a:r>
              <a:rPr lang="en-US" altLang="ko-KR" sz="1400" b="1" dirty="0" smtClean="0">
                <a:solidFill>
                  <a:srgbClr val="0070C0"/>
                </a:solidFill>
              </a:rPr>
              <a:t>. </a:t>
            </a:r>
            <a:r>
              <a:rPr lang="ko-KR" altLang="en-US" sz="1400" b="1" dirty="0" smtClean="0">
                <a:solidFill>
                  <a:srgbClr val="0070C0"/>
                </a:solidFill>
              </a:rPr>
              <a:t>향후 유지보수로 </a:t>
            </a:r>
            <a:r>
              <a:rPr lang="ko-KR" altLang="en-US" sz="1400" b="1" dirty="0" err="1" smtClean="0">
                <a:solidFill>
                  <a:srgbClr val="0070C0"/>
                </a:solidFill>
              </a:rPr>
              <a:t>추가개발을</a:t>
            </a:r>
            <a:r>
              <a:rPr lang="ko-KR" altLang="en-US" sz="1400" b="1" dirty="0" smtClean="0">
                <a:solidFill>
                  <a:srgbClr val="0070C0"/>
                </a:solidFill>
              </a:rPr>
              <a:t> 해야 합니다</a:t>
            </a:r>
            <a:r>
              <a:rPr lang="en-US" altLang="ko-KR" sz="1400" b="1" dirty="0" smtClean="0">
                <a:solidFill>
                  <a:srgbClr val="0070C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400" b="1" dirty="0" smtClean="0">
                <a:solidFill>
                  <a:srgbClr val="0070C0"/>
                </a:solidFill>
              </a:rPr>
              <a:t>요청하신 </a:t>
            </a:r>
            <a:r>
              <a:rPr lang="ko-KR" altLang="en-US" sz="1400" b="1" dirty="0" err="1" smtClean="0">
                <a:solidFill>
                  <a:srgbClr val="0070C0"/>
                </a:solidFill>
              </a:rPr>
              <a:t>투어정산서</a:t>
            </a:r>
            <a:r>
              <a:rPr lang="ko-KR" altLang="en-US" sz="1400" b="1" dirty="0" smtClean="0">
                <a:solidFill>
                  <a:srgbClr val="0070C0"/>
                </a:solidFill>
              </a:rPr>
              <a:t> 개발은 약 </a:t>
            </a:r>
            <a:r>
              <a:rPr lang="en-US" altLang="ko-KR" sz="1400" b="1" dirty="0" smtClean="0">
                <a:solidFill>
                  <a:srgbClr val="0070C0"/>
                </a:solidFill>
              </a:rPr>
              <a:t>7</a:t>
            </a:r>
            <a:r>
              <a:rPr lang="ko-KR" altLang="en-US" sz="1400" b="1" dirty="0" smtClean="0">
                <a:solidFill>
                  <a:srgbClr val="0070C0"/>
                </a:solidFill>
              </a:rPr>
              <a:t>일정도의 시간이 소요될 것으로 파악됩니다</a:t>
            </a:r>
            <a:r>
              <a:rPr lang="en-US" altLang="ko-KR" sz="1400" b="1" dirty="0" smtClean="0">
                <a:solidFill>
                  <a:srgbClr val="0070C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400" b="1" dirty="0" smtClean="0">
                <a:solidFill>
                  <a:srgbClr val="0070C0"/>
                </a:solidFill>
              </a:rPr>
              <a:t>이 건에 대해서는 저희 대표님과 협의해 주시기 바랍니다</a:t>
            </a:r>
            <a:r>
              <a:rPr lang="en-US" altLang="ko-KR" sz="1400" b="1" dirty="0" smtClean="0">
                <a:solidFill>
                  <a:srgbClr val="0070C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endParaRPr lang="en-US" altLang="ko-KR" sz="1400" b="1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400" b="1" dirty="0" smtClean="0">
                <a:solidFill>
                  <a:srgbClr val="0070C0"/>
                </a:solidFill>
              </a:rPr>
              <a:t>투어정산서를 유료 </a:t>
            </a:r>
            <a:r>
              <a:rPr lang="ko-KR" altLang="en-US" sz="1400" b="1" dirty="0" err="1" smtClean="0">
                <a:solidFill>
                  <a:srgbClr val="0070C0"/>
                </a:solidFill>
              </a:rPr>
              <a:t>추가개발이</a:t>
            </a:r>
            <a:r>
              <a:rPr lang="ko-KR" altLang="en-US" sz="1400" b="1" dirty="0" smtClean="0">
                <a:solidFill>
                  <a:srgbClr val="0070C0"/>
                </a:solidFill>
              </a:rPr>
              <a:t> 진행될 경우  각 항목에 대한 정확한 공식</a:t>
            </a:r>
            <a:r>
              <a:rPr lang="en-US" altLang="ko-KR" sz="140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1400" b="1" dirty="0" smtClean="0">
                <a:solidFill>
                  <a:srgbClr val="0070C0"/>
                </a:solidFill>
              </a:rPr>
              <a:t>항목과 항목이 연결되는 </a:t>
            </a:r>
            <a:endParaRPr lang="en-US" altLang="ko-KR" sz="1400" b="1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400" b="1" dirty="0" smtClean="0">
                <a:solidFill>
                  <a:srgbClr val="0070C0"/>
                </a:solidFill>
              </a:rPr>
              <a:t>형식을 자세하게 설계서를 제공해 주셔야 개발이 가능합니다</a:t>
            </a:r>
            <a:r>
              <a:rPr lang="en-US" altLang="ko-KR" sz="1400" b="1" dirty="0" smtClean="0">
                <a:solidFill>
                  <a:srgbClr val="0070C0"/>
                </a:solidFill>
              </a:rPr>
              <a:t>. (</a:t>
            </a:r>
            <a:r>
              <a:rPr lang="ko-KR" altLang="en-US" sz="1400" b="1" dirty="0" smtClean="0">
                <a:solidFill>
                  <a:srgbClr val="0070C0"/>
                </a:solidFill>
              </a:rPr>
              <a:t>스토리보드 형식</a:t>
            </a:r>
            <a:r>
              <a:rPr lang="en-US" altLang="ko-KR" sz="1400" b="1" dirty="0" smtClean="0">
                <a:solidFill>
                  <a:srgbClr val="0070C0"/>
                </a:solidFill>
              </a:rPr>
              <a:t>)</a:t>
            </a:r>
            <a:endParaRPr lang="en-US" altLang="ko-KR" sz="1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483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4441</TotalTime>
  <Words>208</Words>
  <Application>Microsoft Office PowerPoint</Application>
  <PresentationFormat>와이드스크린</PresentationFormat>
  <Paragraphs>57</Paragraphs>
  <Slides>5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HY견고딕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167</cp:revision>
  <dcterms:created xsi:type="dcterms:W3CDTF">2025-11-14T06:29:01Z</dcterms:created>
  <dcterms:modified xsi:type="dcterms:W3CDTF">2026-02-25T10:43:30Z</dcterms:modified>
</cp:coreProperties>
</file>