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346" r:id="rId2"/>
    <p:sldId id="409" r:id="rId3"/>
    <p:sldId id="416" r:id="rId4"/>
    <p:sldId id="412" r:id="rId5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294EE"/>
    <a:srgbClr val="CC7AFE"/>
    <a:srgbClr val="F06C92"/>
    <a:srgbClr val="FE7826"/>
    <a:srgbClr val="F5B9D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870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21E0923-9955-4490-816D-81363679A6C9}" type="datetimeFigureOut">
              <a:rPr lang="ko-KR" altLang="en-US" smtClean="0"/>
              <a:t>2026-04-03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D96C40C-D344-42F9-A8D5-C0CB8F2B8F6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305672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6634A20-7C41-283D-C7AD-83FD82729E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>
            <a:extLst>
              <a:ext uri="{FF2B5EF4-FFF2-40B4-BE49-F238E27FC236}">
                <a16:creationId xmlns:a16="http://schemas.microsoft.com/office/drawing/2014/main" id="{B2BB7DCE-1D71-D765-1DF5-93C36786AFD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" name="슬라이드 노트 개체 틀 2">
            <a:extLst>
              <a:ext uri="{FF2B5EF4-FFF2-40B4-BE49-F238E27FC236}">
                <a16:creationId xmlns:a16="http://schemas.microsoft.com/office/drawing/2014/main" id="{555673D6-9BCB-A150-4E2E-5C31B440ABC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D5A9D51F-2A89-9B6B-A58D-0EF4BB19A22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D96C40C-D344-42F9-A8D5-C0CB8F2B8F6C}" type="slidenum">
              <a:rPr lang="ko-KR" altLang="en-US" smtClean="0"/>
              <a:t>2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1279121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498A448-182F-8C4D-403F-AC1CF274479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>
            <a:extLst>
              <a:ext uri="{FF2B5EF4-FFF2-40B4-BE49-F238E27FC236}">
                <a16:creationId xmlns:a16="http://schemas.microsoft.com/office/drawing/2014/main" id="{BA460AE3-50BC-A761-F08F-40A2F11F0F7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" name="슬라이드 노트 개체 틀 2">
            <a:extLst>
              <a:ext uri="{FF2B5EF4-FFF2-40B4-BE49-F238E27FC236}">
                <a16:creationId xmlns:a16="http://schemas.microsoft.com/office/drawing/2014/main" id="{DF5F80AF-97BF-880A-D369-C40C35CD718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8375F6CE-D36C-B1F1-5305-B924A0665BD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D96C40C-D344-42F9-A8D5-C0CB8F2B8F6C}" type="slidenum">
              <a:rPr lang="ko-KR" altLang="en-US" smtClean="0"/>
              <a:t>3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8635460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7417FCC-DB78-6D68-6183-64420D7330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>
            <a:extLst>
              <a:ext uri="{FF2B5EF4-FFF2-40B4-BE49-F238E27FC236}">
                <a16:creationId xmlns:a16="http://schemas.microsoft.com/office/drawing/2014/main" id="{56B5CB53-5F38-93CA-7D89-9486B24A341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" name="슬라이드 노트 개체 틀 2">
            <a:extLst>
              <a:ext uri="{FF2B5EF4-FFF2-40B4-BE49-F238E27FC236}">
                <a16:creationId xmlns:a16="http://schemas.microsoft.com/office/drawing/2014/main" id="{B054AB85-8ADF-AED8-7FE2-412E1C7734F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46D4BE09-34E0-D0E1-5207-533648593D3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D96C40C-D344-42F9-A8D5-C0CB8F2B8F6C}" type="slidenum">
              <a:rPr lang="ko-KR" altLang="en-US" smtClean="0"/>
              <a:t>4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766361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0A5D8325-BFCE-A6D4-1C95-45E52774582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ABF4425E-DF43-D6C1-1D8A-8C639DC0872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7E783363-F763-071E-C786-674BBF6B91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2026-04-03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67D93B1B-5F16-4D7B-D720-41A2EBA4D2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EDDBC69A-BC98-2176-9F1E-A25ECC601D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997977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24585D77-57E8-DDED-72F8-07347E66AD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28BACA6C-172C-677B-150E-5DD2EAEE22B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E9CD16D3-DE66-C44C-DCCE-4117A69345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2026-04-03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172F3C23-DDC9-F547-CF0D-5A9999047E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DE364C9D-4347-B7FB-5355-B4CE5AD735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177260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D0478821-094B-56B6-10AE-D4E4981807A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FA133DF3-4BBC-4CCA-486B-23E9A76D83D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F60DFC1C-7E43-25A5-F83A-7C28D2E251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2026-04-03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74669465-9FA5-8DEB-79B7-73BCB507D7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33173DE-B24E-2813-87F1-2FE70BCAD2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546365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8AE17FCA-5E2F-B5B5-94A8-05E0926721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05BEEEAB-24BF-0819-1C9B-C47D47BE07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D805A216-0CD2-91F8-22AB-C945BEFD7D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2026-04-03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BD6E28B0-6441-38F6-9512-9A19618CF0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F4C71E3B-0B2A-B35D-746F-1707C63884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800986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02A4ED4A-64FF-0282-2B29-F1A934652B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3ACFB87E-148C-DA02-CEC8-C17C217AA7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6FFDD738-9D34-1D74-3482-149AC1D6DE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2026-04-03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1A778E37-3E7F-9EE2-18BE-DBBAFC4112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C8F42ACF-23FB-9449-601E-2DDA1964DD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139170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121E378-CB40-C291-04E8-772CB15B29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2DA61D64-3030-C98E-463E-AA9CDD617FA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F35C5F72-1CEA-53E0-3406-926932BDED1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87B7C13C-B2A8-6ADD-E239-B82D86F08F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2026-04-03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F1883612-D3FD-49FA-5C06-27A19DE478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DC571989-BE5E-7408-8866-58460F4390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885398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B1198F30-F663-3E81-80D5-4C420DE627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FFC7835E-0FE6-1FCD-DF88-FFA5B1ECCEB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5BE250CF-C304-430F-F25F-BDE3D0885EA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2E6CDAE3-E0BE-5D86-97AC-8BC6F439A6B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FEB50EBD-46E0-315D-FA83-411C859A926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38709E42-46CE-9B9B-4D35-F7F4A4E7D0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2026-04-03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0C0D8AB7-B6E3-B2D7-D2A0-780AB0000B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C8B59176-9229-B53C-2D4C-3385C8EE1C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051444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07B72BF1-F4D7-8ECF-7C62-FA7CAD4D6C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49F29316-BCAF-D5D9-5791-1611B455EE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2026-04-03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260A31D0-BACA-DBF3-E14F-15B9714BA7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90FC36A6-FF2B-0164-DE90-D014778952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188998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AFA5ACED-18C2-F54F-7650-474C845879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2026-04-03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0EB39E36-BB5D-5A12-29BD-74C6D2D5D8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A996F212-FADC-7595-85B8-9B2CF0DC77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535112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4E9AD1B0-79FC-53F8-81F2-09F221505D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6E4D222A-5567-A547-6846-DED6ACFDB2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103ED689-9441-12A9-9B40-F2869A77609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3B59D953-AFD1-338B-D5AF-1931DA4176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2026-04-03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A3C419AE-40CC-0439-F6B2-A1F6348366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CD07A541-6FD4-F9D2-F0A2-FC4D6E7EE6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116589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2E545A3-A5FB-C8EE-D220-A39555A660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67A62561-FB76-5864-AD04-F26B8E71514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7560F82D-2541-62F6-98A0-23F8E0C884B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6B7E8FE4-C08A-8774-CAD5-563E847C99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2026-04-03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67757B5F-CDF8-E5BB-4331-D2504D3A50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5060134D-4584-A14D-A62E-0DE4BE3361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622970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9010D8F6-0403-DE3B-82D7-D2DE6740AF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007AAA18-001B-269A-9AA6-2CF95FB9934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A761139D-9108-70D3-A09C-EB934E49ACC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3383CD-7BF5-431C-984E-CCAAB9885123}" type="datetimeFigureOut">
              <a:rPr lang="ko-KR" altLang="en-US" smtClean="0"/>
              <a:t>2026-04-03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9C0022EA-8EBB-88D9-3731-D0B5FB79C04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07C3262-967F-7539-E7E7-D8155594205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0960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jp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0">
                <a:schemeClr val="bg2"/>
              </a:gs>
              <a:gs pos="50000">
                <a:schemeClr val="bg1">
                  <a:lumMod val="95000"/>
                </a:schemeClr>
              </a:gs>
              <a:gs pos="100000">
                <a:schemeClr val="bg1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5" name="직사각형 4"/>
          <p:cNvSpPr/>
          <p:nvPr/>
        </p:nvSpPr>
        <p:spPr>
          <a:xfrm>
            <a:off x="1769166" y="2027583"/>
            <a:ext cx="9713689" cy="80916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TextBox 5"/>
          <p:cNvSpPr txBox="1"/>
          <p:nvPr/>
        </p:nvSpPr>
        <p:spPr>
          <a:xfrm>
            <a:off x="639848" y="1902551"/>
            <a:ext cx="112931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en-US" altLang="ko-KR" dirty="0">
                <a:solidFill>
                  <a:schemeClr val="bg2">
                    <a:lumMod val="50000"/>
                  </a:schemeClr>
                </a:solidFill>
              </a:rPr>
              <a:t>2026</a:t>
            </a:r>
            <a:endParaRPr lang="ko-KR" altLang="en-US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49903" y="2635624"/>
            <a:ext cx="11107988" cy="138486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  <a:defRPr/>
            </a:pPr>
            <a:r>
              <a:rPr lang="ko-KR" altLang="en-US" sz="3000" dirty="0" err="1">
                <a:ea typeface="HY견고딕"/>
              </a:rPr>
              <a:t>로망스투어</a:t>
            </a:r>
            <a:r>
              <a:rPr lang="ko-KR" altLang="en-US" sz="3000" dirty="0"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r>
              <a:rPr lang="en-US" altLang="ko-KR" sz="3000" dirty="0">
                <a:latin typeface="HY견고딕" panose="02030600000101010101" pitchFamily="18" charset="-127"/>
                <a:ea typeface="HY견고딕" panose="02030600000101010101" pitchFamily="18" charset="-127"/>
              </a:rPr>
              <a:t>ERP</a:t>
            </a:r>
            <a:r>
              <a:rPr lang="ko-KR" altLang="en-US" sz="3000" dirty="0">
                <a:ea typeface="HY견고딕"/>
              </a:rPr>
              <a:t>리뉴얼</a:t>
            </a:r>
            <a:r>
              <a:rPr lang="en-US" altLang="ko-KR" sz="3000" dirty="0">
                <a:ea typeface="HY견고딕"/>
              </a:rPr>
              <a:t>_</a:t>
            </a:r>
            <a:r>
              <a:rPr lang="ko-KR" altLang="en-US" sz="3000" dirty="0">
                <a:ea typeface="HY견고딕"/>
              </a:rPr>
              <a:t>검토사항 </a:t>
            </a:r>
            <a:r>
              <a:rPr lang="en-US" altLang="ko-KR" sz="3000" dirty="0">
                <a:ea typeface="HY견고딕"/>
              </a:rPr>
              <a:t>8</a:t>
            </a:r>
            <a:r>
              <a:rPr lang="ko-KR" altLang="en-US" sz="3000" dirty="0">
                <a:ea typeface="HY견고딕"/>
              </a:rPr>
              <a:t>차</a:t>
            </a:r>
            <a:r>
              <a:rPr lang="en-US" altLang="ko-KR" sz="3000" dirty="0">
                <a:ea typeface="HY견고딕"/>
              </a:rPr>
              <a:t>(2026.4.3)</a:t>
            </a:r>
          </a:p>
          <a:p>
            <a:pPr algn="ctr">
              <a:lnSpc>
                <a:spcPct val="150000"/>
              </a:lnSpc>
              <a:defRPr/>
            </a:pPr>
            <a:r>
              <a:rPr lang="ko-KR" altLang="en-US" sz="3000" dirty="0">
                <a:ea typeface="HY견고딕"/>
              </a:rPr>
              <a:t>회계 </a:t>
            </a:r>
            <a:r>
              <a:rPr lang="en-US" altLang="ko-KR" sz="3000" dirty="0">
                <a:ea typeface="HY견고딕"/>
              </a:rPr>
              <a:t>&gt; </a:t>
            </a:r>
            <a:r>
              <a:rPr lang="ko-KR" altLang="en-US" sz="3000" dirty="0">
                <a:ea typeface="HY견고딕"/>
              </a:rPr>
              <a:t>투어정산서</a:t>
            </a:r>
            <a:endParaRPr lang="en-US" altLang="ko-KR" sz="3000" dirty="0">
              <a:ea typeface="HY견고딕"/>
            </a:endParaRPr>
          </a:p>
        </p:txBody>
      </p:sp>
      <p:sp>
        <p:nvSpPr>
          <p:cNvPr id="2" name="슬라이드 번호 개체 틀 1">
            <a:extLst>
              <a:ext uri="{FF2B5EF4-FFF2-40B4-BE49-F238E27FC236}">
                <a16:creationId xmlns:a16="http://schemas.microsoft.com/office/drawing/2014/main" id="{375E8E77-795B-0249-13E1-E5EDD70316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FC5C38-E953-43A3-AEC3-CD908A3DF6B8}" type="slidenum">
              <a:rPr lang="ko-KR" altLang="en-US" smtClean="0"/>
              <a:t>1</a:t>
            </a:fld>
            <a:endParaRPr lang="ko-KR" altLang="en-US" dirty="0"/>
          </a:p>
        </p:txBody>
      </p:sp>
      <p:cxnSp>
        <p:nvCxnSpPr>
          <p:cNvPr id="3" name="직선 연결선 2">
            <a:extLst>
              <a:ext uri="{FF2B5EF4-FFF2-40B4-BE49-F238E27FC236}">
                <a16:creationId xmlns:a16="http://schemas.microsoft.com/office/drawing/2014/main" id="{A2409674-2F67-C8F4-EF36-99420FEC3948}"/>
              </a:ext>
            </a:extLst>
          </p:cNvPr>
          <p:cNvCxnSpPr/>
          <p:nvPr/>
        </p:nvCxnSpPr>
        <p:spPr>
          <a:xfrm>
            <a:off x="666974" y="4550485"/>
            <a:ext cx="10800678" cy="0"/>
          </a:xfrm>
          <a:prstGeom prst="line">
            <a:avLst/>
          </a:prstGeom>
          <a:ln w="28575"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직선 연결선 7">
            <a:extLst>
              <a:ext uri="{FF2B5EF4-FFF2-40B4-BE49-F238E27FC236}">
                <a16:creationId xmlns:a16="http://schemas.microsoft.com/office/drawing/2014/main" id="{F9605A71-9694-CC9E-CFD5-CDF2F97493FB}"/>
              </a:ext>
            </a:extLst>
          </p:cNvPr>
          <p:cNvCxnSpPr/>
          <p:nvPr/>
        </p:nvCxnSpPr>
        <p:spPr>
          <a:xfrm>
            <a:off x="682177" y="4861911"/>
            <a:ext cx="10800678" cy="0"/>
          </a:xfrm>
          <a:prstGeom prst="line">
            <a:avLst/>
          </a:prstGeom>
          <a:ln w="28575"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직선 연결선 8">
            <a:extLst>
              <a:ext uri="{FF2B5EF4-FFF2-40B4-BE49-F238E27FC236}">
                <a16:creationId xmlns:a16="http://schemas.microsoft.com/office/drawing/2014/main" id="{E13DBD88-BCD7-8508-6FFA-B90762F7D6B0}"/>
              </a:ext>
            </a:extLst>
          </p:cNvPr>
          <p:cNvCxnSpPr/>
          <p:nvPr/>
        </p:nvCxnSpPr>
        <p:spPr>
          <a:xfrm>
            <a:off x="682177" y="5199842"/>
            <a:ext cx="10800678" cy="0"/>
          </a:xfrm>
          <a:prstGeom prst="line">
            <a:avLst/>
          </a:prstGeom>
          <a:ln w="28575"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직선 연결선 9">
            <a:extLst>
              <a:ext uri="{FF2B5EF4-FFF2-40B4-BE49-F238E27FC236}">
                <a16:creationId xmlns:a16="http://schemas.microsoft.com/office/drawing/2014/main" id="{2472E0B0-EC86-8137-F2F2-3C8F5A34E0E3}"/>
              </a:ext>
            </a:extLst>
          </p:cNvPr>
          <p:cNvCxnSpPr/>
          <p:nvPr/>
        </p:nvCxnSpPr>
        <p:spPr>
          <a:xfrm>
            <a:off x="6142616" y="4572000"/>
            <a:ext cx="0" cy="627842"/>
          </a:xfrm>
          <a:prstGeom prst="line">
            <a:avLst/>
          </a:prstGeom>
          <a:ln w="28575"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직선 연결선 10">
            <a:extLst>
              <a:ext uri="{FF2B5EF4-FFF2-40B4-BE49-F238E27FC236}">
                <a16:creationId xmlns:a16="http://schemas.microsoft.com/office/drawing/2014/main" id="{323DFFC1-3A5D-5105-2FE0-A75E4BAFCFD8}"/>
              </a:ext>
            </a:extLst>
          </p:cNvPr>
          <p:cNvCxnSpPr/>
          <p:nvPr/>
        </p:nvCxnSpPr>
        <p:spPr>
          <a:xfrm>
            <a:off x="8876851" y="4547990"/>
            <a:ext cx="0" cy="627842"/>
          </a:xfrm>
          <a:prstGeom prst="line">
            <a:avLst/>
          </a:prstGeom>
          <a:ln w="28575"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직선 연결선 11">
            <a:extLst>
              <a:ext uri="{FF2B5EF4-FFF2-40B4-BE49-F238E27FC236}">
                <a16:creationId xmlns:a16="http://schemas.microsoft.com/office/drawing/2014/main" id="{500B5EC4-527B-B12F-F6CF-E2E10E53CAB1}"/>
              </a:ext>
            </a:extLst>
          </p:cNvPr>
          <p:cNvCxnSpPr/>
          <p:nvPr/>
        </p:nvCxnSpPr>
        <p:spPr>
          <a:xfrm>
            <a:off x="3444240" y="4572000"/>
            <a:ext cx="0" cy="627842"/>
          </a:xfrm>
          <a:prstGeom prst="line">
            <a:avLst/>
          </a:prstGeom>
          <a:ln w="28575"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8E448B7A-DDFD-D3AF-0660-3A37DF9B5089}"/>
              </a:ext>
            </a:extLst>
          </p:cNvPr>
          <p:cNvSpPr txBox="1"/>
          <p:nvPr/>
        </p:nvSpPr>
        <p:spPr>
          <a:xfrm>
            <a:off x="682177" y="4550228"/>
            <a:ext cx="272620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dirty="0"/>
              <a:t>Document Version</a:t>
            </a:r>
            <a:endParaRPr lang="ko-KR" altLang="en-US" sz="1600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E1C68633-70FA-8992-6234-299B67F5AC31}"/>
              </a:ext>
            </a:extLst>
          </p:cNvPr>
          <p:cNvSpPr txBox="1"/>
          <p:nvPr/>
        </p:nvSpPr>
        <p:spPr>
          <a:xfrm>
            <a:off x="3452270" y="4536481"/>
            <a:ext cx="272620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dirty="0"/>
              <a:t>Last Updated</a:t>
            </a:r>
            <a:endParaRPr lang="ko-KR" altLang="en-US" sz="1600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F8507817-4DD5-D862-ABCE-D39C6AA2FA38}"/>
              </a:ext>
            </a:extLst>
          </p:cNvPr>
          <p:cNvSpPr txBox="1"/>
          <p:nvPr/>
        </p:nvSpPr>
        <p:spPr>
          <a:xfrm>
            <a:off x="6150646" y="4523357"/>
            <a:ext cx="272620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dirty="0"/>
              <a:t>Organization</a:t>
            </a:r>
            <a:endParaRPr lang="ko-KR" altLang="en-US" sz="1600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2E8CCFAB-C95C-1A8B-0230-1AF8C214703B}"/>
              </a:ext>
            </a:extLst>
          </p:cNvPr>
          <p:cNvSpPr txBox="1"/>
          <p:nvPr/>
        </p:nvSpPr>
        <p:spPr>
          <a:xfrm>
            <a:off x="8868821" y="4535135"/>
            <a:ext cx="2598831" cy="3507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dirty="0" err="1"/>
              <a:t>Auther</a:t>
            </a:r>
            <a:endParaRPr lang="ko-KR" altLang="en-US" sz="1600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1C930074-DF7B-F495-D92A-C9EFD1098744}"/>
              </a:ext>
            </a:extLst>
          </p:cNvPr>
          <p:cNvSpPr txBox="1"/>
          <p:nvPr/>
        </p:nvSpPr>
        <p:spPr>
          <a:xfrm>
            <a:off x="682177" y="4861911"/>
            <a:ext cx="2762063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>
              <a:defRPr/>
            </a:pPr>
            <a:r>
              <a:rPr lang="en-US" altLang="ko-KR" sz="1600" dirty="0"/>
              <a:t>0.3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FA8CBD8C-5A89-5AA3-1C32-C116612F520E}"/>
              </a:ext>
            </a:extLst>
          </p:cNvPr>
          <p:cNvSpPr txBox="1"/>
          <p:nvPr/>
        </p:nvSpPr>
        <p:spPr>
          <a:xfrm>
            <a:off x="3448812" y="4891828"/>
            <a:ext cx="267168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>
              <a:defRPr/>
            </a:pPr>
            <a:r>
              <a:rPr lang="en-US" altLang="ko-KR" sz="1400" dirty="0">
                <a:solidFill>
                  <a:schemeClr val="bg2">
                    <a:lumMod val="50000"/>
                  </a:schemeClr>
                </a:solidFill>
              </a:rPr>
              <a:t>2026.4.3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8100A536-E1AD-C275-46DD-D0D48353E8D9}"/>
              </a:ext>
            </a:extLst>
          </p:cNvPr>
          <p:cNvSpPr txBox="1"/>
          <p:nvPr/>
        </p:nvSpPr>
        <p:spPr>
          <a:xfrm>
            <a:off x="6153252" y="4876810"/>
            <a:ext cx="274339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1400" dirty="0">
                <a:solidFill>
                  <a:schemeClr val="bg2">
                    <a:lumMod val="50000"/>
                  </a:schemeClr>
                </a:solidFill>
              </a:rPr>
              <a:t>경영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7663C763-307E-9B99-8E01-909E1E103E7D}"/>
              </a:ext>
            </a:extLst>
          </p:cNvPr>
          <p:cNvSpPr txBox="1"/>
          <p:nvPr/>
        </p:nvSpPr>
        <p:spPr>
          <a:xfrm>
            <a:off x="8857054" y="4874143"/>
            <a:ext cx="265249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1200" dirty="0">
                <a:solidFill>
                  <a:schemeClr val="bg2">
                    <a:lumMod val="50000"/>
                  </a:schemeClr>
                </a:solidFill>
              </a:rPr>
              <a:t>김태진</a:t>
            </a:r>
          </a:p>
        </p:txBody>
      </p:sp>
    </p:spTree>
    <p:extLst>
      <p:ext uri="{BB962C8B-B14F-4D97-AF65-F5344CB8AC3E}">
        <p14:creationId xmlns:p14="http://schemas.microsoft.com/office/powerpoint/2010/main" val="8925760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527848A-24AB-AE13-4322-DB5D95CC079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" name="표 12">
            <a:extLst>
              <a:ext uri="{FF2B5EF4-FFF2-40B4-BE49-F238E27FC236}">
                <a16:creationId xmlns:a16="http://schemas.microsoft.com/office/drawing/2014/main" id="{4E219419-133E-05E9-0363-40D4D01D4AB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65991219"/>
              </p:ext>
            </p:extLst>
          </p:nvPr>
        </p:nvGraphicFramePr>
        <p:xfrm>
          <a:off x="8610600" y="852390"/>
          <a:ext cx="3518045" cy="550395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18045">
                  <a:extLst>
                    <a:ext uri="{9D8B030D-6E8A-4147-A177-3AD203B41FA5}">
                      <a16:colId xmlns:a16="http://schemas.microsoft.com/office/drawing/2014/main" val="2589919347"/>
                    </a:ext>
                  </a:extLst>
                </a:gridCol>
              </a:tblGrid>
              <a:tr h="44066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50" dirty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기능 여부 검토사항 </a:t>
                      </a:r>
                      <a:endParaRPr lang="ko-KR" altLang="en-US" sz="1050" dirty="0">
                        <a:solidFill>
                          <a:schemeClr val="tx1"/>
                        </a:solidFill>
                      </a:endParaRPr>
                    </a:p>
                  </a:txBody>
                  <a:tcPr marT="108000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6416293"/>
                  </a:ext>
                </a:extLst>
              </a:tr>
              <a:tr h="5063291">
                <a:tc>
                  <a:txBody>
                    <a:bodyPr/>
                    <a:lstStyle/>
                    <a:p>
                      <a:pPr marL="171450" indent="-171450" latinLnBrk="1">
                        <a:lnSpc>
                          <a:spcPct val="15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US" altLang="ko-KR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2/14</a:t>
                      </a:r>
                      <a:r>
                        <a:rPr lang="ko-KR" altLang="en-US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일 청산도상품 정산서 </a:t>
                      </a:r>
                      <a:r>
                        <a:rPr lang="en-US" altLang="ko-KR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: 5.</a:t>
                      </a:r>
                      <a:r>
                        <a:rPr lang="ko-KR" altLang="en-US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매출액</a:t>
                      </a:r>
                      <a:r>
                        <a:rPr lang="en-US" altLang="ko-KR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&gt;&gt;</a:t>
                      </a:r>
                    </a:p>
                    <a:p>
                      <a:pPr marL="0" indent="0" latinLnBrk="1">
                        <a:lnSpc>
                          <a:spcPct val="150000"/>
                        </a:lnSpc>
                        <a:buFont typeface="Arial" panose="020B0604020202020204" pitchFamily="34" charset="0"/>
                        <a:buNone/>
                      </a:pPr>
                      <a:endParaRPr lang="en-US" altLang="ko-KR" sz="1200" b="1" u="none" dirty="0">
                        <a:solidFill>
                          <a:schemeClr val="tx1"/>
                        </a:solidFill>
                        <a:sym typeface="Wingdings" panose="05000000000000000000" pitchFamily="2" charset="2"/>
                      </a:endParaRPr>
                    </a:p>
                    <a:p>
                      <a:pPr marL="171450" indent="-171450" latinLnBrk="1">
                        <a:lnSpc>
                          <a:spcPct val="150000"/>
                        </a:lnSpc>
                        <a:buFont typeface="Arial" panose="020B0604020202020204" pitchFamily="34" charset="0"/>
                        <a:buChar char="•"/>
                      </a:pPr>
                      <a:endParaRPr lang="en-US" altLang="ko-KR" sz="1200" b="1" u="none" dirty="0">
                        <a:solidFill>
                          <a:schemeClr val="tx1"/>
                        </a:solidFill>
                        <a:sym typeface="Wingdings" panose="05000000000000000000" pitchFamily="2" charset="2"/>
                      </a:endParaRPr>
                    </a:p>
                    <a:p>
                      <a:pPr marL="171450" indent="-171450" latinLnBrk="1">
                        <a:lnSpc>
                          <a:spcPct val="15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US" altLang="ko-KR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6. </a:t>
                      </a:r>
                      <a:r>
                        <a:rPr lang="ko-KR" altLang="en-US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매출부가세 </a:t>
                      </a:r>
                      <a:r>
                        <a:rPr lang="en-US" altLang="ko-KR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(= </a:t>
                      </a:r>
                      <a:r>
                        <a:rPr lang="ko-KR" altLang="en-US" sz="1200" b="1" u="sng" dirty="0">
                          <a:solidFill>
                            <a:srgbClr val="FF0000"/>
                          </a:solidFill>
                          <a:sym typeface="Wingdings" panose="05000000000000000000" pitchFamily="2" charset="2"/>
                        </a:rPr>
                        <a:t>수치이상한 오류입니다</a:t>
                      </a:r>
                      <a:endParaRPr lang="en-US" altLang="ko-KR" sz="1200" b="1" u="sng" dirty="0">
                        <a:solidFill>
                          <a:srgbClr val="FF0000"/>
                        </a:solidFill>
                        <a:sym typeface="Wingdings" panose="05000000000000000000" pitchFamily="2" charset="2"/>
                      </a:endParaRPr>
                    </a:p>
                    <a:p>
                      <a:pPr marL="0" indent="0" latinLnBrk="1">
                        <a:lnSpc>
                          <a:spcPct val="150000"/>
                        </a:lnSpc>
                        <a:buFont typeface="Arial" panose="020B0604020202020204" pitchFamily="34" charset="0"/>
                        <a:buNone/>
                      </a:pPr>
                      <a:r>
                        <a:rPr lang="en-US" altLang="ko-KR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       4.</a:t>
                      </a:r>
                      <a:r>
                        <a:rPr lang="ko-KR" altLang="en-US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손익 </a:t>
                      </a:r>
                      <a:r>
                        <a:rPr lang="en-US" altLang="ko-KR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– 5.</a:t>
                      </a:r>
                      <a:r>
                        <a:rPr lang="ko-KR" altLang="en-US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매출액 </a:t>
                      </a:r>
                      <a:r>
                        <a:rPr lang="en-US" altLang="ko-KR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= 6.</a:t>
                      </a:r>
                      <a:r>
                        <a:rPr lang="ko-KR" altLang="en-US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매출부가세</a:t>
                      </a:r>
                      <a:endParaRPr lang="en-US" altLang="ko-KR" sz="1200" b="1" u="none" dirty="0">
                        <a:solidFill>
                          <a:schemeClr val="tx1"/>
                        </a:solidFill>
                        <a:sym typeface="Wingdings" panose="05000000000000000000" pitchFamily="2" charset="2"/>
                      </a:endParaRPr>
                    </a:p>
                    <a:p>
                      <a:pPr marL="0" indent="0" latinLnBrk="1">
                        <a:lnSpc>
                          <a:spcPct val="150000"/>
                        </a:lnSpc>
                        <a:buFont typeface="Arial" panose="020B0604020202020204" pitchFamily="34" charset="0"/>
                        <a:buNone/>
                      </a:pPr>
                      <a:r>
                        <a:rPr lang="en-US" altLang="ko-KR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       </a:t>
                      </a:r>
                      <a:r>
                        <a:rPr lang="ko-KR" altLang="en-US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손익과 매출액의 차가 매출부가세입니다</a:t>
                      </a:r>
                      <a:r>
                        <a:rPr lang="en-US" altLang="ko-KR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.</a:t>
                      </a:r>
                    </a:p>
                    <a:p>
                      <a:pPr marL="0" indent="0" latinLnBrk="1">
                        <a:lnSpc>
                          <a:spcPct val="150000"/>
                        </a:lnSpc>
                        <a:buFont typeface="Arial" panose="020B0604020202020204" pitchFamily="34" charset="0"/>
                        <a:buNone/>
                      </a:pPr>
                      <a:endParaRPr lang="en-US" altLang="ko-KR" sz="1200" b="1" u="none" dirty="0">
                        <a:solidFill>
                          <a:schemeClr val="tx1"/>
                        </a:solidFill>
                        <a:sym typeface="Wingdings" panose="05000000000000000000" pitchFamily="2" charset="2"/>
                      </a:endParaRPr>
                    </a:p>
                    <a:p>
                      <a:pPr marL="0" indent="0" latinLnBrk="1">
                        <a:lnSpc>
                          <a:spcPct val="150000"/>
                        </a:lnSpc>
                        <a:buFont typeface="Arial" panose="020B0604020202020204" pitchFamily="34" charset="0"/>
                        <a:buNone/>
                      </a:pPr>
                      <a:r>
                        <a:rPr lang="en-US" altLang="ko-KR" sz="1400" b="1" u="none" dirty="0">
                          <a:solidFill>
                            <a:srgbClr val="7030A0"/>
                          </a:solidFill>
                          <a:sym typeface="Wingdings" panose="05000000000000000000" pitchFamily="2" charset="2"/>
                        </a:rPr>
                        <a:t>  </a:t>
                      </a:r>
                      <a:r>
                        <a:rPr lang="ko-KR" altLang="en-US" sz="1400" b="1" u="none" dirty="0">
                          <a:solidFill>
                            <a:srgbClr val="7030A0"/>
                          </a:solidFill>
                          <a:sym typeface="Wingdings" panose="05000000000000000000" pitchFamily="2" charset="2"/>
                        </a:rPr>
                        <a:t>기존</a:t>
                      </a:r>
                      <a:r>
                        <a:rPr lang="en-US" altLang="ko-KR" sz="1400" b="1" u="none" dirty="0">
                          <a:solidFill>
                            <a:srgbClr val="7030A0"/>
                          </a:solidFill>
                          <a:sym typeface="Wingdings" panose="05000000000000000000" pitchFamily="2" charset="2"/>
                        </a:rPr>
                        <a:t>ERP</a:t>
                      </a:r>
                      <a:r>
                        <a:rPr lang="ko-KR" altLang="en-US" sz="1400" b="1" u="none" dirty="0">
                          <a:solidFill>
                            <a:srgbClr val="7030A0"/>
                          </a:solidFill>
                          <a:sym typeface="Wingdings" panose="05000000000000000000" pitchFamily="2" charset="2"/>
                        </a:rPr>
                        <a:t>에서 되었던 식입니다</a:t>
                      </a:r>
                      <a:r>
                        <a:rPr lang="en-US" altLang="ko-KR" sz="1400" b="1" u="none" dirty="0">
                          <a:solidFill>
                            <a:srgbClr val="7030A0"/>
                          </a:solidFill>
                          <a:sym typeface="Wingdings" panose="05000000000000000000" pitchFamily="2" charset="2"/>
                        </a:rPr>
                        <a:t>.</a:t>
                      </a:r>
                    </a:p>
                    <a:p>
                      <a:pPr marL="0" indent="0" latinLnBrk="1">
                        <a:lnSpc>
                          <a:spcPct val="150000"/>
                        </a:lnSpc>
                        <a:buFont typeface="Arial" panose="020B0604020202020204" pitchFamily="34" charset="0"/>
                        <a:buNone/>
                      </a:pPr>
                      <a:r>
                        <a:rPr lang="en-US" altLang="ko-KR" sz="1400" b="1" u="none" dirty="0">
                          <a:solidFill>
                            <a:srgbClr val="7030A0"/>
                          </a:solidFill>
                          <a:sym typeface="Wingdings" panose="05000000000000000000" pitchFamily="2" charset="2"/>
                        </a:rPr>
                        <a:t> </a:t>
                      </a:r>
                      <a:r>
                        <a:rPr lang="ko-KR" altLang="en-US" sz="1400" b="1" u="none" dirty="0" err="1">
                          <a:solidFill>
                            <a:srgbClr val="7030A0"/>
                          </a:solidFill>
                          <a:sym typeface="Wingdings" panose="05000000000000000000" pitchFamily="2" charset="2"/>
                        </a:rPr>
                        <a:t>기존뷰티니아</a:t>
                      </a:r>
                      <a:r>
                        <a:rPr lang="en-US" altLang="ko-KR" sz="1400" b="1" u="none" dirty="0">
                          <a:solidFill>
                            <a:srgbClr val="7030A0"/>
                          </a:solidFill>
                          <a:sym typeface="Wingdings" panose="05000000000000000000" pitchFamily="2" charset="2"/>
                        </a:rPr>
                        <a:t>ERP</a:t>
                      </a:r>
                      <a:r>
                        <a:rPr lang="ko-KR" altLang="en-US" sz="1400" b="1" u="none" dirty="0">
                          <a:solidFill>
                            <a:srgbClr val="7030A0"/>
                          </a:solidFill>
                          <a:sym typeface="Wingdings" panose="05000000000000000000" pitchFamily="2" charset="2"/>
                        </a:rPr>
                        <a:t>에서 다운받은 작년투어의 엑셀파일 첨부해드립니다</a:t>
                      </a:r>
                      <a:r>
                        <a:rPr lang="en-US" altLang="ko-KR" sz="1400" b="1" u="none" dirty="0">
                          <a:solidFill>
                            <a:srgbClr val="7030A0"/>
                          </a:solidFill>
                          <a:sym typeface="Wingdings" panose="05000000000000000000" pitchFamily="2" charset="2"/>
                        </a:rPr>
                        <a:t>.</a:t>
                      </a:r>
                    </a:p>
                    <a:p>
                      <a:pPr marL="0" indent="0" latinLnBrk="1">
                        <a:lnSpc>
                          <a:spcPct val="150000"/>
                        </a:lnSpc>
                        <a:buFont typeface="Arial" panose="020B0604020202020204" pitchFamily="34" charset="0"/>
                        <a:buNone/>
                      </a:pPr>
                      <a:r>
                        <a:rPr lang="en-US" altLang="ko-KR" sz="1400" b="1" u="none" dirty="0">
                          <a:solidFill>
                            <a:srgbClr val="7030A0"/>
                          </a:solidFill>
                          <a:sym typeface="Wingdings" panose="05000000000000000000" pitchFamily="2" charset="2"/>
                        </a:rPr>
                        <a:t>  </a:t>
                      </a:r>
                    </a:p>
                    <a:p>
                      <a:pPr marL="0" indent="0" latinLnBrk="1">
                        <a:lnSpc>
                          <a:spcPct val="150000"/>
                        </a:lnSpc>
                        <a:buFont typeface="Arial" panose="020B0604020202020204" pitchFamily="34" charset="0"/>
                        <a:buNone/>
                      </a:pPr>
                      <a:endParaRPr lang="en-US" altLang="ko-KR" sz="1200" b="1" u="none" dirty="0">
                        <a:solidFill>
                          <a:schemeClr val="tx1"/>
                        </a:solidFill>
                        <a:sym typeface="Wingdings" panose="05000000000000000000" pitchFamily="2" charset="2"/>
                      </a:endParaRPr>
                    </a:p>
                    <a:p>
                      <a:pPr marL="0" indent="0" latinLnBrk="1">
                        <a:lnSpc>
                          <a:spcPct val="150000"/>
                        </a:lnSpc>
                        <a:buFont typeface="Arial" panose="020B0604020202020204" pitchFamily="34" charset="0"/>
                        <a:buNone/>
                      </a:pPr>
                      <a:endParaRPr lang="en-US" altLang="ko-KR" sz="1200" b="1" u="none" dirty="0">
                        <a:solidFill>
                          <a:schemeClr val="tx1"/>
                        </a:solidFill>
                        <a:sym typeface="Wingdings" panose="05000000000000000000" pitchFamily="2" charset="2"/>
                      </a:endParaRPr>
                    </a:p>
                  </a:txBody>
                  <a:tcPr marL="216000">
                    <a:solidFill>
                      <a:srgbClr val="FFFFC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7113516"/>
                  </a:ext>
                </a:extLst>
              </a:tr>
            </a:tbl>
          </a:graphicData>
        </a:graphic>
      </p:graphicFrame>
      <p:sp>
        <p:nvSpPr>
          <p:cNvPr id="2" name="슬라이드 번호 개체 틀 1">
            <a:extLst>
              <a:ext uri="{FF2B5EF4-FFF2-40B4-BE49-F238E27FC236}">
                <a16:creationId xmlns:a16="http://schemas.microsoft.com/office/drawing/2014/main" id="{1FE5B8B0-2E78-CC80-41C2-65EB5092B6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FC5C38-E953-43A3-AEC3-CD908A3DF6B8}" type="slidenum">
              <a:rPr lang="ko-KR" altLang="en-US" smtClean="0"/>
              <a:t>2</a:t>
            </a:fld>
            <a:endParaRPr lang="ko-KR" alt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97E5DA7-F878-D839-CB31-FDC56101709F}"/>
              </a:ext>
            </a:extLst>
          </p:cNvPr>
          <p:cNvSpPr txBox="1"/>
          <p:nvPr/>
        </p:nvSpPr>
        <p:spPr>
          <a:xfrm>
            <a:off x="0" y="0"/>
            <a:ext cx="12192000" cy="369332"/>
          </a:xfrm>
          <a:prstGeom prst="rect">
            <a:avLst/>
          </a:prstGeom>
          <a:solidFill>
            <a:srgbClr val="0294EE"/>
          </a:solidFill>
        </p:spPr>
        <p:txBody>
          <a:bodyPr wrap="square" lIns="720000" rtlCol="0">
            <a:spAutoFit/>
          </a:bodyPr>
          <a:lstStyle/>
          <a:p>
            <a:r>
              <a:rPr lang="en-US" altLang="ko-KR" b="1" dirty="0">
                <a:solidFill>
                  <a:schemeClr val="bg1"/>
                </a:solidFill>
              </a:rPr>
              <a:t>ERP</a:t>
            </a:r>
            <a:r>
              <a:rPr lang="ko-KR" altLang="en-US" b="1" dirty="0">
                <a:solidFill>
                  <a:schemeClr val="bg1"/>
                </a:solidFill>
              </a:rPr>
              <a:t> </a:t>
            </a:r>
            <a:r>
              <a:rPr lang="en-US" altLang="ko-KR" b="1" dirty="0">
                <a:solidFill>
                  <a:schemeClr val="bg1"/>
                </a:solidFill>
              </a:rPr>
              <a:t>&gt; </a:t>
            </a:r>
            <a:r>
              <a:rPr lang="ko-KR" altLang="en-US" b="1" dirty="0">
                <a:solidFill>
                  <a:schemeClr val="bg1"/>
                </a:solidFill>
              </a:rPr>
              <a:t>회계</a:t>
            </a:r>
            <a:r>
              <a:rPr lang="en-US" altLang="ko-KR" b="1" dirty="0">
                <a:solidFill>
                  <a:schemeClr val="bg1"/>
                </a:solidFill>
              </a:rPr>
              <a:t> </a:t>
            </a:r>
            <a:endParaRPr lang="ko-KR" altLang="en-US" b="1" dirty="0">
              <a:solidFill>
                <a:schemeClr val="bg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F09D041-49FD-707D-F961-14706F1BA9EE}"/>
              </a:ext>
            </a:extLst>
          </p:cNvPr>
          <p:cNvSpPr txBox="1"/>
          <p:nvPr/>
        </p:nvSpPr>
        <p:spPr>
          <a:xfrm>
            <a:off x="0" y="369332"/>
            <a:ext cx="12192000" cy="597256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txBody>
          <a:bodyPr wrap="square" lIns="720000" tIns="180000" rtlCol="0">
            <a:spAutoFit/>
          </a:bodyPr>
          <a:lstStyle/>
          <a:p>
            <a:r>
              <a:rPr lang="ko-KR" altLang="en-US" sz="1200" b="1" dirty="0"/>
              <a:t>정산 </a:t>
            </a:r>
            <a:r>
              <a:rPr lang="en-US" altLang="ko-KR" sz="1200" b="1" dirty="0"/>
              <a:t>&gt; </a:t>
            </a:r>
            <a:r>
              <a:rPr lang="ko-KR" altLang="en-US" sz="1200" b="1" dirty="0"/>
              <a:t>투어정산서</a:t>
            </a:r>
            <a:endParaRPr lang="en-US" altLang="ko-KR" sz="1200" b="1" dirty="0"/>
          </a:p>
          <a:p>
            <a:r>
              <a:rPr lang="en-US" altLang="ko-KR" sz="1200" dirty="0"/>
              <a:t>https://erp.elegancetour.co.kr/niabbs5/erp.php?inc=menu090/tour_money_write&amp;tour_code=2026011440147335&amp;dtid=&amp;start_date=2026-02-14&amp;tm_no=5063</a:t>
            </a:r>
            <a:endParaRPr lang="ko-KR" altLang="en-US" sz="12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E26C9EB-C76F-A236-97AA-B00AA6263E79}"/>
              </a:ext>
            </a:extLst>
          </p:cNvPr>
          <p:cNvSpPr txBox="1"/>
          <p:nvPr/>
        </p:nvSpPr>
        <p:spPr>
          <a:xfrm>
            <a:off x="9205608" y="432663"/>
            <a:ext cx="298639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ko-KR" altLang="en-US" sz="1200" dirty="0" err="1"/>
              <a:t>검수자</a:t>
            </a:r>
            <a:r>
              <a:rPr lang="ko-KR" altLang="en-US" sz="1200" dirty="0"/>
              <a:t> </a:t>
            </a:r>
            <a:r>
              <a:rPr lang="en-US" altLang="ko-KR" sz="1200" dirty="0"/>
              <a:t>: </a:t>
            </a:r>
            <a:r>
              <a:rPr lang="ko-KR" altLang="en-US" sz="1200" dirty="0"/>
              <a:t>김태진   검수날짜</a:t>
            </a:r>
            <a:r>
              <a:rPr lang="en-US" altLang="ko-KR" sz="1200" dirty="0"/>
              <a:t> : 2026.4.3</a:t>
            </a:r>
            <a:endParaRPr lang="ko-KR" altLang="en-US" sz="1200" dirty="0"/>
          </a:p>
        </p:txBody>
      </p:sp>
      <p:pic>
        <p:nvPicPr>
          <p:cNvPr id="7" name="그림 6">
            <a:extLst>
              <a:ext uri="{FF2B5EF4-FFF2-40B4-BE49-F238E27FC236}">
                <a16:creationId xmlns:a16="http://schemas.microsoft.com/office/drawing/2014/main" id="{FCB24436-48C6-8C7D-8583-38E49C644DA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7675" y="1184024"/>
            <a:ext cx="8209570" cy="3982675"/>
          </a:xfrm>
          <a:prstGeom prst="rect">
            <a:avLst/>
          </a:prstGeom>
        </p:spPr>
      </p:pic>
      <p:cxnSp>
        <p:nvCxnSpPr>
          <p:cNvPr id="20" name="직선 화살표 연결선 19">
            <a:extLst>
              <a:ext uri="{FF2B5EF4-FFF2-40B4-BE49-F238E27FC236}">
                <a16:creationId xmlns:a16="http://schemas.microsoft.com/office/drawing/2014/main" id="{618D5FEF-F3BA-1BCD-DEFC-F5A0F6A2F8C5}"/>
              </a:ext>
            </a:extLst>
          </p:cNvPr>
          <p:cNvCxnSpPr>
            <a:cxnSpLocks/>
          </p:cNvCxnSpPr>
          <p:nvPr/>
        </p:nvCxnSpPr>
        <p:spPr>
          <a:xfrm flipV="1">
            <a:off x="6511636" y="2604655"/>
            <a:ext cx="2567709" cy="1117600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pic>
        <p:nvPicPr>
          <p:cNvPr id="10" name="그림 9">
            <a:extLst>
              <a:ext uri="{FF2B5EF4-FFF2-40B4-BE49-F238E27FC236}">
                <a16:creationId xmlns:a16="http://schemas.microsoft.com/office/drawing/2014/main" id="{2ABFE3C7-6D04-C578-9403-E66A1EBCFC5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52613" y="4093822"/>
            <a:ext cx="3518045" cy="2764178"/>
          </a:xfrm>
          <a:prstGeom prst="rect">
            <a:avLst/>
          </a:prstGeom>
        </p:spPr>
      </p:pic>
      <p:sp>
        <p:nvSpPr>
          <p:cNvPr id="11" name="직사각형 10">
            <a:extLst>
              <a:ext uri="{FF2B5EF4-FFF2-40B4-BE49-F238E27FC236}">
                <a16:creationId xmlns:a16="http://schemas.microsoft.com/office/drawing/2014/main" id="{AD0A1CCC-7B67-22AE-89D6-CB6128D34CBE}"/>
              </a:ext>
            </a:extLst>
          </p:cNvPr>
          <p:cNvSpPr/>
          <p:nvPr/>
        </p:nvSpPr>
        <p:spPr>
          <a:xfrm>
            <a:off x="4307258" y="2447636"/>
            <a:ext cx="2287506" cy="981364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noFill/>
            </a:endParaRPr>
          </a:p>
        </p:txBody>
      </p:sp>
      <p:sp>
        <p:nvSpPr>
          <p:cNvPr id="12" name="직사각형 11">
            <a:extLst>
              <a:ext uri="{FF2B5EF4-FFF2-40B4-BE49-F238E27FC236}">
                <a16:creationId xmlns:a16="http://schemas.microsoft.com/office/drawing/2014/main" id="{589B4538-7C99-B55C-AD31-0A3DE306BA75}"/>
              </a:ext>
            </a:extLst>
          </p:cNvPr>
          <p:cNvSpPr/>
          <p:nvPr/>
        </p:nvSpPr>
        <p:spPr>
          <a:xfrm>
            <a:off x="4307258" y="3565236"/>
            <a:ext cx="2204378" cy="304800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noFill/>
            </a:endParaRPr>
          </a:p>
        </p:txBody>
      </p:sp>
      <p:cxnSp>
        <p:nvCxnSpPr>
          <p:cNvPr id="15" name="직선 화살표 연결선 14">
            <a:extLst>
              <a:ext uri="{FF2B5EF4-FFF2-40B4-BE49-F238E27FC236}">
                <a16:creationId xmlns:a16="http://schemas.microsoft.com/office/drawing/2014/main" id="{EB09D17D-E4B9-79EE-4066-DA9FF897A817}"/>
              </a:ext>
            </a:extLst>
          </p:cNvPr>
          <p:cNvCxnSpPr>
            <a:cxnSpLocks/>
          </p:cNvCxnSpPr>
          <p:nvPr/>
        </p:nvCxnSpPr>
        <p:spPr>
          <a:xfrm flipH="1">
            <a:off x="7130473" y="3429000"/>
            <a:ext cx="1745672" cy="2927349"/>
          </a:xfrm>
          <a:prstGeom prst="straightConnector1">
            <a:avLst/>
          </a:prstGeom>
          <a:ln w="57150">
            <a:solidFill>
              <a:srgbClr val="7030A0"/>
            </a:solidFill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426895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2DF246B-71A2-FC16-9E0F-9CF899186B3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" name="표 12">
            <a:extLst>
              <a:ext uri="{FF2B5EF4-FFF2-40B4-BE49-F238E27FC236}">
                <a16:creationId xmlns:a16="http://schemas.microsoft.com/office/drawing/2014/main" id="{C49C317D-33F6-D533-138D-4D2F2036BC1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63956671"/>
              </p:ext>
            </p:extLst>
          </p:nvPr>
        </p:nvGraphicFramePr>
        <p:xfrm>
          <a:off x="8610600" y="852391"/>
          <a:ext cx="3518045" cy="466776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18045">
                  <a:extLst>
                    <a:ext uri="{9D8B030D-6E8A-4147-A177-3AD203B41FA5}">
                      <a16:colId xmlns:a16="http://schemas.microsoft.com/office/drawing/2014/main" val="2589919347"/>
                    </a:ext>
                  </a:extLst>
                </a:gridCol>
              </a:tblGrid>
              <a:tr h="37371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50" dirty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기능 여부 검토사항 </a:t>
                      </a:r>
                      <a:endParaRPr lang="ko-KR" altLang="en-US" sz="1050" dirty="0">
                        <a:solidFill>
                          <a:schemeClr val="tx1"/>
                        </a:solidFill>
                      </a:endParaRPr>
                    </a:p>
                  </a:txBody>
                  <a:tcPr marT="108000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6416293"/>
                  </a:ext>
                </a:extLst>
              </a:tr>
              <a:tr h="429404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ko-KR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2/14</a:t>
                      </a:r>
                      <a:r>
                        <a:rPr lang="ko-KR" altLang="en-US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일 청산도상품 정산서 </a:t>
                      </a:r>
                      <a:r>
                        <a:rPr lang="en-US" altLang="ko-KR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: 6.</a:t>
                      </a:r>
                      <a:r>
                        <a:rPr lang="ko-KR" altLang="en-US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판매수수료</a:t>
                      </a:r>
                      <a:r>
                        <a:rPr lang="en-US" altLang="ko-KR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&gt;&gt;</a:t>
                      </a: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US" altLang="ko-KR" sz="1200" b="1" u="none" dirty="0">
                        <a:solidFill>
                          <a:schemeClr val="tx1"/>
                        </a:solidFill>
                        <a:sym typeface="Wingdings" panose="05000000000000000000" pitchFamily="2" charset="2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ko-KR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6.</a:t>
                      </a:r>
                      <a:r>
                        <a:rPr lang="ko-KR" altLang="en-US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판매수수료</a:t>
                      </a:r>
                      <a:r>
                        <a:rPr lang="en-US" altLang="ko-KR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&gt;&gt;</a:t>
                      </a: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ko-KR" altLang="en-US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예약처별 판매금액</a:t>
                      </a:r>
                      <a:r>
                        <a:rPr lang="en-US" altLang="ko-KR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&amp;</a:t>
                      </a:r>
                      <a:r>
                        <a:rPr lang="ko-KR" altLang="en-US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수치들이 노출되지 않고 있습니다</a:t>
                      </a:r>
                      <a:r>
                        <a:rPr lang="en-US" altLang="ko-KR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. </a:t>
                      </a:r>
                      <a:r>
                        <a:rPr lang="ko-KR" altLang="en-US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누락되는 오류입니다</a:t>
                      </a:r>
                      <a:r>
                        <a:rPr lang="en-US" altLang="ko-KR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.</a:t>
                      </a: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US" altLang="ko-KR" sz="1200" b="1" u="none" dirty="0">
                        <a:solidFill>
                          <a:schemeClr val="tx1"/>
                        </a:solidFill>
                        <a:sym typeface="Wingdings" panose="05000000000000000000" pitchFamily="2" charset="2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US" altLang="ko-KR" sz="1200" b="1" u="none" dirty="0">
                        <a:solidFill>
                          <a:schemeClr val="tx1"/>
                        </a:solidFill>
                        <a:sym typeface="Wingdings" panose="05000000000000000000" pitchFamily="2" charset="2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ko-KR" sz="1200" b="1" u="none" dirty="0">
                          <a:solidFill>
                            <a:srgbClr val="7030A0"/>
                          </a:solidFill>
                          <a:sym typeface="Wingdings" panose="05000000000000000000" pitchFamily="2" charset="2"/>
                        </a:rPr>
                        <a:t> </a:t>
                      </a:r>
                      <a:r>
                        <a:rPr lang="ko-KR" altLang="en-US" sz="1200" b="1" u="none" dirty="0" err="1">
                          <a:solidFill>
                            <a:srgbClr val="7030A0"/>
                          </a:solidFill>
                          <a:sym typeface="Wingdings" panose="05000000000000000000" pitchFamily="2" charset="2"/>
                        </a:rPr>
                        <a:t>기존뷰티니아</a:t>
                      </a:r>
                      <a:r>
                        <a:rPr lang="en-US" altLang="ko-KR" sz="1200" b="1" u="none" dirty="0">
                          <a:solidFill>
                            <a:srgbClr val="7030A0"/>
                          </a:solidFill>
                          <a:sym typeface="Wingdings" panose="05000000000000000000" pitchFamily="2" charset="2"/>
                        </a:rPr>
                        <a:t>ERP</a:t>
                      </a:r>
                      <a:r>
                        <a:rPr lang="ko-KR" altLang="en-US" sz="1200" b="1" u="none" dirty="0">
                          <a:solidFill>
                            <a:srgbClr val="7030A0"/>
                          </a:solidFill>
                          <a:sym typeface="Wingdings" panose="05000000000000000000" pitchFamily="2" charset="2"/>
                        </a:rPr>
                        <a:t>에서 다운받은 작년투어의 엑셀파일 첨부해드립니다</a:t>
                      </a:r>
                      <a:r>
                        <a:rPr lang="en-US" altLang="ko-KR" sz="1200" b="1" u="none" dirty="0">
                          <a:solidFill>
                            <a:srgbClr val="7030A0"/>
                          </a:solidFill>
                          <a:sym typeface="Wingdings" panose="05000000000000000000" pitchFamily="2" charset="2"/>
                        </a:rPr>
                        <a:t>.</a:t>
                      </a: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US" altLang="ko-KR" sz="1200" b="1" u="none" dirty="0">
                        <a:solidFill>
                          <a:schemeClr val="tx1"/>
                        </a:solidFill>
                        <a:sym typeface="Wingdings" panose="05000000000000000000" pitchFamily="2" charset="2"/>
                      </a:endParaRPr>
                    </a:p>
                  </a:txBody>
                  <a:tcPr marL="216000">
                    <a:solidFill>
                      <a:srgbClr val="FFFFC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7113516"/>
                  </a:ext>
                </a:extLst>
              </a:tr>
            </a:tbl>
          </a:graphicData>
        </a:graphic>
      </p:graphicFrame>
      <p:sp>
        <p:nvSpPr>
          <p:cNvPr id="2" name="슬라이드 번호 개체 틀 1">
            <a:extLst>
              <a:ext uri="{FF2B5EF4-FFF2-40B4-BE49-F238E27FC236}">
                <a16:creationId xmlns:a16="http://schemas.microsoft.com/office/drawing/2014/main" id="{5A696A28-B955-33DA-375B-D456D10914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922000" y="6356350"/>
            <a:ext cx="431800" cy="365125"/>
          </a:xfrm>
        </p:spPr>
        <p:txBody>
          <a:bodyPr/>
          <a:lstStyle/>
          <a:p>
            <a:fld id="{85FC5C38-E953-43A3-AEC3-CD908A3DF6B8}" type="slidenum">
              <a:rPr lang="ko-KR" altLang="en-US" smtClean="0"/>
              <a:t>3</a:t>
            </a:fld>
            <a:endParaRPr lang="ko-KR" alt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40FDA90-C689-E9E3-7299-098FF3A094C4}"/>
              </a:ext>
            </a:extLst>
          </p:cNvPr>
          <p:cNvSpPr txBox="1"/>
          <p:nvPr/>
        </p:nvSpPr>
        <p:spPr>
          <a:xfrm>
            <a:off x="0" y="0"/>
            <a:ext cx="12192000" cy="369332"/>
          </a:xfrm>
          <a:prstGeom prst="rect">
            <a:avLst/>
          </a:prstGeom>
          <a:solidFill>
            <a:srgbClr val="0294EE"/>
          </a:solidFill>
        </p:spPr>
        <p:txBody>
          <a:bodyPr wrap="square" lIns="720000" rtlCol="0">
            <a:spAutoFit/>
          </a:bodyPr>
          <a:lstStyle/>
          <a:p>
            <a:r>
              <a:rPr lang="en-US" altLang="ko-KR" b="1" dirty="0">
                <a:solidFill>
                  <a:schemeClr val="bg1"/>
                </a:solidFill>
              </a:rPr>
              <a:t>ERP</a:t>
            </a:r>
            <a:r>
              <a:rPr lang="ko-KR" altLang="en-US" b="1" dirty="0">
                <a:solidFill>
                  <a:schemeClr val="bg1"/>
                </a:solidFill>
              </a:rPr>
              <a:t> </a:t>
            </a:r>
            <a:r>
              <a:rPr lang="en-US" altLang="ko-KR" b="1" dirty="0">
                <a:solidFill>
                  <a:schemeClr val="bg1"/>
                </a:solidFill>
              </a:rPr>
              <a:t>&gt; </a:t>
            </a:r>
            <a:r>
              <a:rPr lang="ko-KR" altLang="en-US" b="1" dirty="0">
                <a:solidFill>
                  <a:schemeClr val="bg1"/>
                </a:solidFill>
              </a:rPr>
              <a:t>회계</a:t>
            </a:r>
            <a:r>
              <a:rPr lang="en-US" altLang="ko-KR" b="1" dirty="0">
                <a:solidFill>
                  <a:schemeClr val="bg1"/>
                </a:solidFill>
              </a:rPr>
              <a:t> </a:t>
            </a:r>
            <a:endParaRPr lang="ko-KR" altLang="en-US" b="1" dirty="0">
              <a:solidFill>
                <a:schemeClr val="bg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4612E14-33A8-F47C-56D7-D89B0F79D7F4}"/>
              </a:ext>
            </a:extLst>
          </p:cNvPr>
          <p:cNvSpPr txBox="1"/>
          <p:nvPr/>
        </p:nvSpPr>
        <p:spPr>
          <a:xfrm>
            <a:off x="0" y="369332"/>
            <a:ext cx="12192000" cy="597256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txBody>
          <a:bodyPr wrap="square" lIns="720000" tIns="180000" rtlCol="0">
            <a:spAutoFit/>
          </a:bodyPr>
          <a:lstStyle/>
          <a:p>
            <a:r>
              <a:rPr lang="ko-KR" altLang="en-US" sz="1200" b="1" dirty="0"/>
              <a:t>정산 </a:t>
            </a:r>
            <a:r>
              <a:rPr lang="en-US" altLang="ko-KR" sz="1200" b="1" dirty="0"/>
              <a:t>&gt; </a:t>
            </a:r>
            <a:r>
              <a:rPr lang="ko-KR" altLang="en-US" sz="1200" b="1" dirty="0"/>
              <a:t>투어정산서</a:t>
            </a:r>
            <a:endParaRPr lang="en-US" altLang="ko-KR" sz="1200" b="1" dirty="0"/>
          </a:p>
          <a:p>
            <a:r>
              <a:rPr lang="en-US" altLang="ko-KR" sz="1200" dirty="0"/>
              <a:t>https://erp.elegancetour.co.kr/niabbs5/erp.php?inc=menu090/tour_money_write&amp;tour_code=2026011440147335&amp;dtid=&amp;start_date=2026-02-14&amp;tm_no=5063</a:t>
            </a:r>
            <a:endParaRPr lang="ko-KR" altLang="en-US" sz="12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C19BF75-D85D-9B3E-C7CB-346E2A338D2E}"/>
              </a:ext>
            </a:extLst>
          </p:cNvPr>
          <p:cNvSpPr txBox="1"/>
          <p:nvPr/>
        </p:nvSpPr>
        <p:spPr>
          <a:xfrm>
            <a:off x="9205608" y="432663"/>
            <a:ext cx="298639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ko-KR" altLang="en-US" sz="1200" dirty="0" err="1"/>
              <a:t>검수자</a:t>
            </a:r>
            <a:r>
              <a:rPr lang="ko-KR" altLang="en-US" sz="1200" dirty="0"/>
              <a:t> </a:t>
            </a:r>
            <a:r>
              <a:rPr lang="en-US" altLang="ko-KR" sz="1200" dirty="0"/>
              <a:t>: </a:t>
            </a:r>
            <a:r>
              <a:rPr lang="ko-KR" altLang="en-US" sz="1200" dirty="0"/>
              <a:t>김태진   검수날짜</a:t>
            </a:r>
            <a:r>
              <a:rPr lang="en-US" altLang="ko-KR" sz="1200" dirty="0"/>
              <a:t> : 2026.4.3</a:t>
            </a:r>
            <a:endParaRPr lang="ko-KR" altLang="en-US" sz="1200" dirty="0"/>
          </a:p>
        </p:txBody>
      </p:sp>
      <p:pic>
        <p:nvPicPr>
          <p:cNvPr id="11" name="그림 10">
            <a:extLst>
              <a:ext uri="{FF2B5EF4-FFF2-40B4-BE49-F238E27FC236}">
                <a16:creationId xmlns:a16="http://schemas.microsoft.com/office/drawing/2014/main" id="{4F36C9DE-6EDF-4601-26EF-CD5B12FD8D3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41629" y="1655617"/>
            <a:ext cx="6818945" cy="4163291"/>
          </a:xfrm>
          <a:prstGeom prst="rect">
            <a:avLst/>
          </a:prstGeom>
          <a:ln>
            <a:solidFill>
              <a:schemeClr val="bg1">
                <a:lumMod val="50000"/>
              </a:schemeClr>
            </a:solidFill>
          </a:ln>
        </p:spPr>
      </p:pic>
      <p:sp>
        <p:nvSpPr>
          <p:cNvPr id="3" name="직사각형 2">
            <a:extLst>
              <a:ext uri="{FF2B5EF4-FFF2-40B4-BE49-F238E27FC236}">
                <a16:creationId xmlns:a16="http://schemas.microsoft.com/office/drawing/2014/main" id="{699116E3-5C0A-F8A5-1ECC-8ED3A735E66D}"/>
              </a:ext>
            </a:extLst>
          </p:cNvPr>
          <p:cNvSpPr/>
          <p:nvPr/>
        </p:nvSpPr>
        <p:spPr>
          <a:xfrm>
            <a:off x="3167027" y="2492626"/>
            <a:ext cx="3584755" cy="3113847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noFill/>
            </a:endParaRPr>
          </a:p>
        </p:txBody>
      </p:sp>
      <p:pic>
        <p:nvPicPr>
          <p:cNvPr id="8" name="그림 7">
            <a:extLst>
              <a:ext uri="{FF2B5EF4-FFF2-40B4-BE49-F238E27FC236}">
                <a16:creationId xmlns:a16="http://schemas.microsoft.com/office/drawing/2014/main" id="{B0C99D0D-1F4B-E613-0BB8-E4DF55C615A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86038" y="4035692"/>
            <a:ext cx="5065817" cy="23896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140978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B17BC6B-2D1E-3B3D-AAB0-FB02D7412F0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" name="표 12">
            <a:extLst>
              <a:ext uri="{FF2B5EF4-FFF2-40B4-BE49-F238E27FC236}">
                <a16:creationId xmlns:a16="http://schemas.microsoft.com/office/drawing/2014/main" id="{7135E8D7-098A-D9BE-05E0-5F05707EED0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11589824"/>
              </p:ext>
            </p:extLst>
          </p:nvPr>
        </p:nvGraphicFramePr>
        <p:xfrm>
          <a:off x="8610600" y="852391"/>
          <a:ext cx="3518045" cy="466776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18045">
                  <a:extLst>
                    <a:ext uri="{9D8B030D-6E8A-4147-A177-3AD203B41FA5}">
                      <a16:colId xmlns:a16="http://schemas.microsoft.com/office/drawing/2014/main" val="2589919347"/>
                    </a:ext>
                  </a:extLst>
                </a:gridCol>
              </a:tblGrid>
              <a:tr h="37371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50" dirty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기능 여부 검토사항 </a:t>
                      </a:r>
                      <a:endParaRPr lang="ko-KR" altLang="en-US" sz="1050" dirty="0">
                        <a:solidFill>
                          <a:schemeClr val="tx1"/>
                        </a:solidFill>
                      </a:endParaRPr>
                    </a:p>
                  </a:txBody>
                  <a:tcPr marT="108000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6416293"/>
                  </a:ext>
                </a:extLst>
              </a:tr>
              <a:tr h="4294043">
                <a:tc>
                  <a:txBody>
                    <a:bodyPr/>
                    <a:lstStyle/>
                    <a:p>
                      <a:pPr marL="171450" indent="-171450" latinLnBrk="1">
                        <a:lnSpc>
                          <a:spcPct val="15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US" altLang="ko-KR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2/14</a:t>
                      </a:r>
                      <a:r>
                        <a:rPr lang="ko-KR" altLang="en-US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일 청산도상품 정산서 </a:t>
                      </a:r>
                      <a:r>
                        <a:rPr lang="en-US" altLang="ko-KR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: 4.</a:t>
                      </a:r>
                      <a:r>
                        <a:rPr lang="ko-KR" altLang="en-US" sz="1200" b="1" u="none" dirty="0" err="1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행사비</a:t>
                      </a:r>
                      <a:r>
                        <a:rPr lang="en-US" altLang="ko-KR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&gt;&gt;</a:t>
                      </a:r>
                    </a:p>
                    <a:p>
                      <a:pPr marL="0" indent="0" latinLnBrk="1">
                        <a:lnSpc>
                          <a:spcPct val="150000"/>
                        </a:lnSpc>
                        <a:buFont typeface="Arial" panose="020B0604020202020204" pitchFamily="34" charset="0"/>
                        <a:buNone/>
                      </a:pPr>
                      <a:endParaRPr lang="en-US" altLang="ko-KR" sz="1200" b="1" u="none" dirty="0">
                        <a:solidFill>
                          <a:schemeClr val="tx1"/>
                        </a:solidFill>
                        <a:sym typeface="Wingdings" panose="05000000000000000000" pitchFamily="2" charset="2"/>
                      </a:endParaRPr>
                    </a:p>
                    <a:p>
                      <a:pPr marL="171450" marR="0" lvl="0" indent="-171450" algn="l" defTabSz="914400" rtl="0" eaLnBrk="1" fontAlgn="auto" latinLnBrk="1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altLang="ko-KR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6. </a:t>
                      </a:r>
                      <a:r>
                        <a:rPr lang="ko-KR" altLang="en-US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판매수수료</a:t>
                      </a:r>
                      <a:r>
                        <a:rPr lang="en-US" altLang="ko-KR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&gt;&gt;</a:t>
                      </a:r>
                      <a:r>
                        <a:rPr lang="ko-KR" altLang="en-US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의 수수료의 합계가</a:t>
                      </a:r>
                      <a:br>
                        <a:rPr lang="en-US" altLang="ko-KR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</a:br>
                      <a:r>
                        <a:rPr lang="en-US" altLang="ko-KR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4.</a:t>
                      </a:r>
                      <a:r>
                        <a:rPr lang="ko-KR" altLang="en-US" sz="1200" b="1" u="none" dirty="0" err="1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행사비</a:t>
                      </a:r>
                      <a:r>
                        <a:rPr lang="en-US" altLang="ko-KR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&gt;&gt;</a:t>
                      </a:r>
                      <a:r>
                        <a:rPr lang="ko-KR" altLang="en-US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의 판매수수료 사용금액으로</a:t>
                      </a:r>
                      <a:endParaRPr lang="en-US" altLang="ko-KR" sz="1200" b="1" u="none" dirty="0">
                        <a:solidFill>
                          <a:schemeClr val="tx1"/>
                        </a:solidFill>
                        <a:sym typeface="Wingdings" panose="05000000000000000000" pitchFamily="2" charset="2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ko-KR" altLang="en-US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   </a:t>
                      </a:r>
                      <a:r>
                        <a:rPr lang="ko-KR" altLang="en-US" sz="1200" b="1" u="none" dirty="0" err="1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노출되어야합니다</a:t>
                      </a:r>
                      <a:r>
                        <a:rPr lang="en-US" altLang="ko-KR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. </a:t>
                      </a: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US" altLang="ko-KR" sz="1200" b="1" u="none" dirty="0">
                        <a:solidFill>
                          <a:schemeClr val="tx1"/>
                        </a:solidFill>
                        <a:sym typeface="Wingdings" panose="05000000000000000000" pitchFamily="2" charset="2"/>
                      </a:endParaRPr>
                    </a:p>
                    <a:p>
                      <a:pPr marL="0" indent="0" latinLnBrk="1">
                        <a:lnSpc>
                          <a:spcPct val="150000"/>
                        </a:lnSpc>
                        <a:buFont typeface="Arial" panose="020B0604020202020204" pitchFamily="34" charset="0"/>
                        <a:buNone/>
                      </a:pPr>
                      <a:r>
                        <a:rPr lang="ko-KR" altLang="en-US" sz="1200" b="1" u="none" dirty="0">
                          <a:solidFill>
                            <a:srgbClr val="7030A0"/>
                          </a:solidFill>
                          <a:sym typeface="Wingdings" panose="05000000000000000000" pitchFamily="2" charset="2"/>
                        </a:rPr>
                        <a:t>기존</a:t>
                      </a:r>
                      <a:r>
                        <a:rPr lang="en-US" altLang="ko-KR" sz="1200" b="1" u="none" dirty="0">
                          <a:solidFill>
                            <a:srgbClr val="7030A0"/>
                          </a:solidFill>
                          <a:sym typeface="Wingdings" panose="05000000000000000000" pitchFamily="2" charset="2"/>
                        </a:rPr>
                        <a:t>ERP</a:t>
                      </a:r>
                      <a:r>
                        <a:rPr lang="ko-KR" altLang="en-US" sz="1200" b="1" u="none" dirty="0">
                          <a:solidFill>
                            <a:srgbClr val="7030A0"/>
                          </a:solidFill>
                          <a:sym typeface="Wingdings" panose="05000000000000000000" pitchFamily="2" charset="2"/>
                        </a:rPr>
                        <a:t>에서 되었던 식입니다</a:t>
                      </a:r>
                      <a:r>
                        <a:rPr lang="en-US" altLang="ko-KR" sz="1200" b="1" u="none" dirty="0">
                          <a:solidFill>
                            <a:srgbClr val="7030A0"/>
                          </a:solidFill>
                          <a:sym typeface="Wingdings" panose="05000000000000000000" pitchFamily="2" charset="2"/>
                        </a:rPr>
                        <a:t>.</a:t>
                      </a:r>
                    </a:p>
                    <a:p>
                      <a:pPr marL="0" indent="0" latinLnBrk="1">
                        <a:lnSpc>
                          <a:spcPct val="150000"/>
                        </a:lnSpc>
                        <a:buFont typeface="Arial" panose="020B0604020202020204" pitchFamily="34" charset="0"/>
                        <a:buNone/>
                      </a:pPr>
                      <a:r>
                        <a:rPr lang="en-US" altLang="ko-KR" sz="1200" b="1" u="none" dirty="0">
                          <a:solidFill>
                            <a:srgbClr val="7030A0"/>
                          </a:solidFill>
                          <a:sym typeface="Wingdings" panose="05000000000000000000" pitchFamily="2" charset="2"/>
                        </a:rPr>
                        <a:t> </a:t>
                      </a:r>
                      <a:r>
                        <a:rPr lang="ko-KR" altLang="en-US" sz="1200" b="1" u="none" dirty="0" err="1">
                          <a:solidFill>
                            <a:srgbClr val="7030A0"/>
                          </a:solidFill>
                          <a:sym typeface="Wingdings" panose="05000000000000000000" pitchFamily="2" charset="2"/>
                        </a:rPr>
                        <a:t>기존뷰티니아</a:t>
                      </a:r>
                      <a:r>
                        <a:rPr lang="en-US" altLang="ko-KR" sz="1200" b="1" u="none" dirty="0">
                          <a:solidFill>
                            <a:srgbClr val="7030A0"/>
                          </a:solidFill>
                          <a:sym typeface="Wingdings" panose="05000000000000000000" pitchFamily="2" charset="2"/>
                        </a:rPr>
                        <a:t>ERP</a:t>
                      </a:r>
                      <a:r>
                        <a:rPr lang="ko-KR" altLang="en-US" sz="1200" b="1" u="none" dirty="0">
                          <a:solidFill>
                            <a:srgbClr val="7030A0"/>
                          </a:solidFill>
                          <a:sym typeface="Wingdings" panose="05000000000000000000" pitchFamily="2" charset="2"/>
                        </a:rPr>
                        <a:t>에서 다운받은 작년투어의 엑셀파일 첨부해드립니다</a:t>
                      </a:r>
                      <a:r>
                        <a:rPr lang="en-US" altLang="ko-KR" sz="1200" b="1" u="none" dirty="0">
                          <a:solidFill>
                            <a:srgbClr val="7030A0"/>
                          </a:solidFill>
                          <a:sym typeface="Wingdings" panose="05000000000000000000" pitchFamily="2" charset="2"/>
                        </a:rPr>
                        <a:t>.</a:t>
                      </a: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US" altLang="ko-KR" sz="1200" b="1" u="none" dirty="0">
                        <a:solidFill>
                          <a:schemeClr val="tx1"/>
                        </a:solidFill>
                        <a:sym typeface="Wingdings" panose="05000000000000000000" pitchFamily="2" charset="2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US" altLang="ko-KR" sz="1200" b="1" u="none" dirty="0">
                        <a:solidFill>
                          <a:schemeClr val="tx1"/>
                        </a:solidFill>
                        <a:sym typeface="Wingdings" panose="05000000000000000000" pitchFamily="2" charset="2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US" altLang="ko-KR" sz="1200" b="1" u="none" dirty="0">
                        <a:solidFill>
                          <a:schemeClr val="tx1"/>
                        </a:solidFill>
                        <a:sym typeface="Wingdings" panose="05000000000000000000" pitchFamily="2" charset="2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US" altLang="ko-KR" sz="1200" b="1" u="none" dirty="0">
                        <a:solidFill>
                          <a:schemeClr val="tx1"/>
                        </a:solidFill>
                        <a:sym typeface="Wingdings" panose="05000000000000000000" pitchFamily="2" charset="2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US" altLang="ko-KR" sz="1200" b="1" u="none" dirty="0">
                        <a:solidFill>
                          <a:schemeClr val="tx1"/>
                        </a:solidFill>
                        <a:sym typeface="Wingdings" panose="05000000000000000000" pitchFamily="2" charset="2"/>
                      </a:endParaRPr>
                    </a:p>
                  </a:txBody>
                  <a:tcPr marL="216000">
                    <a:solidFill>
                      <a:srgbClr val="FFFFC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7113516"/>
                  </a:ext>
                </a:extLst>
              </a:tr>
            </a:tbl>
          </a:graphicData>
        </a:graphic>
      </p:graphicFrame>
      <p:sp>
        <p:nvSpPr>
          <p:cNvPr id="2" name="슬라이드 번호 개체 틀 1">
            <a:extLst>
              <a:ext uri="{FF2B5EF4-FFF2-40B4-BE49-F238E27FC236}">
                <a16:creationId xmlns:a16="http://schemas.microsoft.com/office/drawing/2014/main" id="{368F973B-8866-BDB3-B7CD-740FC76D2F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922000" y="6356350"/>
            <a:ext cx="431800" cy="365125"/>
          </a:xfrm>
        </p:spPr>
        <p:txBody>
          <a:bodyPr/>
          <a:lstStyle/>
          <a:p>
            <a:fld id="{85FC5C38-E953-43A3-AEC3-CD908A3DF6B8}" type="slidenum">
              <a:rPr lang="ko-KR" altLang="en-US" smtClean="0"/>
              <a:t>4</a:t>
            </a:fld>
            <a:endParaRPr lang="ko-KR" alt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0ECECB2-BD12-847A-261B-CFDE8B3F47F1}"/>
              </a:ext>
            </a:extLst>
          </p:cNvPr>
          <p:cNvSpPr txBox="1"/>
          <p:nvPr/>
        </p:nvSpPr>
        <p:spPr>
          <a:xfrm>
            <a:off x="0" y="0"/>
            <a:ext cx="12192000" cy="369332"/>
          </a:xfrm>
          <a:prstGeom prst="rect">
            <a:avLst/>
          </a:prstGeom>
          <a:solidFill>
            <a:srgbClr val="0294EE"/>
          </a:solidFill>
        </p:spPr>
        <p:txBody>
          <a:bodyPr wrap="square" lIns="720000" rtlCol="0">
            <a:spAutoFit/>
          </a:bodyPr>
          <a:lstStyle/>
          <a:p>
            <a:r>
              <a:rPr lang="en-US" altLang="ko-KR" b="1" dirty="0">
                <a:solidFill>
                  <a:schemeClr val="bg1"/>
                </a:solidFill>
              </a:rPr>
              <a:t>ERP</a:t>
            </a:r>
            <a:r>
              <a:rPr lang="ko-KR" altLang="en-US" b="1" dirty="0">
                <a:solidFill>
                  <a:schemeClr val="bg1"/>
                </a:solidFill>
              </a:rPr>
              <a:t> </a:t>
            </a:r>
            <a:r>
              <a:rPr lang="en-US" altLang="ko-KR" b="1" dirty="0">
                <a:solidFill>
                  <a:schemeClr val="bg1"/>
                </a:solidFill>
              </a:rPr>
              <a:t>&gt; </a:t>
            </a:r>
            <a:r>
              <a:rPr lang="ko-KR" altLang="en-US" b="1" dirty="0">
                <a:solidFill>
                  <a:schemeClr val="bg1"/>
                </a:solidFill>
              </a:rPr>
              <a:t>회계</a:t>
            </a:r>
            <a:r>
              <a:rPr lang="en-US" altLang="ko-KR" b="1" dirty="0">
                <a:solidFill>
                  <a:schemeClr val="bg1"/>
                </a:solidFill>
              </a:rPr>
              <a:t> </a:t>
            </a:r>
            <a:endParaRPr lang="ko-KR" altLang="en-US" b="1" dirty="0">
              <a:solidFill>
                <a:schemeClr val="bg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DCCA12B-4006-593A-1483-059E61254581}"/>
              </a:ext>
            </a:extLst>
          </p:cNvPr>
          <p:cNvSpPr txBox="1"/>
          <p:nvPr/>
        </p:nvSpPr>
        <p:spPr>
          <a:xfrm>
            <a:off x="0" y="369332"/>
            <a:ext cx="12192000" cy="597256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txBody>
          <a:bodyPr wrap="square" lIns="720000" tIns="180000" rtlCol="0">
            <a:spAutoFit/>
          </a:bodyPr>
          <a:lstStyle/>
          <a:p>
            <a:r>
              <a:rPr lang="ko-KR" altLang="en-US" sz="1200" b="1" dirty="0"/>
              <a:t>정산 </a:t>
            </a:r>
            <a:r>
              <a:rPr lang="en-US" altLang="ko-KR" sz="1200" b="1" dirty="0"/>
              <a:t>&gt; </a:t>
            </a:r>
            <a:r>
              <a:rPr lang="ko-KR" altLang="en-US" sz="1200" b="1" dirty="0"/>
              <a:t>투어정산서</a:t>
            </a:r>
            <a:endParaRPr lang="en-US" altLang="ko-KR" sz="1200" b="1" dirty="0"/>
          </a:p>
          <a:p>
            <a:r>
              <a:rPr lang="en-US" altLang="ko-KR" sz="1200" dirty="0"/>
              <a:t>https://erp.elegancetour.co.kr/niabbs5/erp.php?inc=menu090/tour_money_write&amp;tour_code=2026011440147335&amp;dtid=&amp;start_date=2026-02-14&amp;tm_no=5063</a:t>
            </a:r>
            <a:endParaRPr lang="ko-KR" altLang="en-US" sz="12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AE9B719-3CE6-2369-5469-C047447A0D6E}"/>
              </a:ext>
            </a:extLst>
          </p:cNvPr>
          <p:cNvSpPr txBox="1"/>
          <p:nvPr/>
        </p:nvSpPr>
        <p:spPr>
          <a:xfrm>
            <a:off x="9205608" y="432663"/>
            <a:ext cx="298639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ko-KR" altLang="en-US" sz="1200" dirty="0" err="1"/>
              <a:t>검수자</a:t>
            </a:r>
            <a:r>
              <a:rPr lang="ko-KR" altLang="en-US" sz="1200" dirty="0"/>
              <a:t> </a:t>
            </a:r>
            <a:r>
              <a:rPr lang="en-US" altLang="ko-KR" sz="1200" dirty="0"/>
              <a:t>: </a:t>
            </a:r>
            <a:r>
              <a:rPr lang="ko-KR" altLang="en-US" sz="1200" dirty="0"/>
              <a:t>김태진   검수날짜</a:t>
            </a:r>
            <a:r>
              <a:rPr lang="en-US" altLang="ko-KR" sz="1200" dirty="0"/>
              <a:t> : 2026.4.3</a:t>
            </a:r>
            <a:endParaRPr lang="ko-KR" altLang="en-US" sz="1200" dirty="0"/>
          </a:p>
        </p:txBody>
      </p:sp>
      <p:pic>
        <p:nvPicPr>
          <p:cNvPr id="4" name="그림 3">
            <a:extLst>
              <a:ext uri="{FF2B5EF4-FFF2-40B4-BE49-F238E27FC236}">
                <a16:creationId xmlns:a16="http://schemas.microsoft.com/office/drawing/2014/main" id="{50EFA25B-9A5F-F98D-D193-6CBA62FEA57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355" y="1096936"/>
            <a:ext cx="6253955" cy="2530184"/>
          </a:xfrm>
          <a:prstGeom prst="rect">
            <a:avLst/>
          </a:prstGeom>
          <a:ln>
            <a:solidFill>
              <a:schemeClr val="bg1">
                <a:lumMod val="50000"/>
              </a:schemeClr>
            </a:solidFill>
          </a:ln>
        </p:spPr>
      </p:pic>
      <p:pic>
        <p:nvPicPr>
          <p:cNvPr id="11" name="그림 10">
            <a:extLst>
              <a:ext uri="{FF2B5EF4-FFF2-40B4-BE49-F238E27FC236}">
                <a16:creationId xmlns:a16="http://schemas.microsoft.com/office/drawing/2014/main" id="{A0730325-6680-45AB-BFCA-FEA26A3B4E2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75199" y="1096936"/>
            <a:ext cx="3645849" cy="2225965"/>
          </a:xfrm>
          <a:prstGeom prst="rect">
            <a:avLst/>
          </a:prstGeom>
          <a:ln>
            <a:solidFill>
              <a:schemeClr val="bg1">
                <a:lumMod val="50000"/>
              </a:schemeClr>
            </a:solidFill>
          </a:ln>
        </p:spPr>
      </p:pic>
      <p:cxnSp>
        <p:nvCxnSpPr>
          <p:cNvPr id="20" name="직선 화살표 연결선 19">
            <a:extLst>
              <a:ext uri="{FF2B5EF4-FFF2-40B4-BE49-F238E27FC236}">
                <a16:creationId xmlns:a16="http://schemas.microsoft.com/office/drawing/2014/main" id="{F1EC2F36-AD7B-EA33-A0E0-4347BD39133E}"/>
              </a:ext>
            </a:extLst>
          </p:cNvPr>
          <p:cNvCxnSpPr>
            <a:cxnSpLocks/>
            <a:stCxn id="16" idx="1"/>
            <a:endCxn id="14" idx="3"/>
          </p:cNvCxnSpPr>
          <p:nvPr/>
        </p:nvCxnSpPr>
        <p:spPr>
          <a:xfrm flipH="1" flipV="1">
            <a:off x="2204720" y="1937953"/>
            <a:ext cx="5008880" cy="1196148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14" name="직사각형 13">
            <a:extLst>
              <a:ext uri="{FF2B5EF4-FFF2-40B4-BE49-F238E27FC236}">
                <a16:creationId xmlns:a16="http://schemas.microsoft.com/office/drawing/2014/main" id="{A6D0E43F-1B4A-0C01-27CF-6F4F3DB6882D}"/>
              </a:ext>
            </a:extLst>
          </p:cNvPr>
          <p:cNvSpPr/>
          <p:nvPr/>
        </p:nvSpPr>
        <p:spPr>
          <a:xfrm>
            <a:off x="1074530" y="1755391"/>
            <a:ext cx="1130190" cy="365124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noFill/>
            </a:endParaRPr>
          </a:p>
        </p:txBody>
      </p:sp>
      <p:sp>
        <p:nvSpPr>
          <p:cNvPr id="16" name="직사각형 15">
            <a:extLst>
              <a:ext uri="{FF2B5EF4-FFF2-40B4-BE49-F238E27FC236}">
                <a16:creationId xmlns:a16="http://schemas.microsoft.com/office/drawing/2014/main" id="{2BCD5299-75C2-507A-9E89-C5FE89001EC1}"/>
              </a:ext>
            </a:extLst>
          </p:cNvPr>
          <p:cNvSpPr/>
          <p:nvPr/>
        </p:nvSpPr>
        <p:spPr>
          <a:xfrm>
            <a:off x="7213600" y="2995036"/>
            <a:ext cx="927224" cy="278130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noFill/>
            </a:endParaRPr>
          </a:p>
        </p:txBody>
      </p:sp>
      <p:pic>
        <p:nvPicPr>
          <p:cNvPr id="12" name="그림 11">
            <a:extLst>
              <a:ext uri="{FF2B5EF4-FFF2-40B4-BE49-F238E27FC236}">
                <a16:creationId xmlns:a16="http://schemas.microsoft.com/office/drawing/2014/main" id="{F0B4A610-C098-12A5-CDC7-3927BA67CD03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32022" y="2771516"/>
            <a:ext cx="3774766" cy="4086484"/>
          </a:xfrm>
          <a:prstGeom prst="rect">
            <a:avLst/>
          </a:prstGeom>
        </p:spPr>
      </p:pic>
      <p:sp>
        <p:nvSpPr>
          <p:cNvPr id="15" name="직사각형 14">
            <a:extLst>
              <a:ext uri="{FF2B5EF4-FFF2-40B4-BE49-F238E27FC236}">
                <a16:creationId xmlns:a16="http://schemas.microsoft.com/office/drawing/2014/main" id="{37D615C6-626D-349E-2B2C-78C421198347}"/>
              </a:ext>
            </a:extLst>
          </p:cNvPr>
          <p:cNvSpPr/>
          <p:nvPr/>
        </p:nvSpPr>
        <p:spPr>
          <a:xfrm>
            <a:off x="3560618" y="6721474"/>
            <a:ext cx="927224" cy="139499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noFill/>
            </a:endParaRPr>
          </a:p>
        </p:txBody>
      </p:sp>
      <p:sp>
        <p:nvSpPr>
          <p:cNvPr id="17" name="직사각형 16">
            <a:extLst>
              <a:ext uri="{FF2B5EF4-FFF2-40B4-BE49-F238E27FC236}">
                <a16:creationId xmlns:a16="http://schemas.microsoft.com/office/drawing/2014/main" id="{E7D18814-E78E-1E73-FD88-92E0BA0BBE89}"/>
              </a:ext>
            </a:extLst>
          </p:cNvPr>
          <p:cNvSpPr/>
          <p:nvPr/>
        </p:nvSpPr>
        <p:spPr>
          <a:xfrm>
            <a:off x="2651866" y="4158384"/>
            <a:ext cx="451551" cy="71871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noFill/>
            </a:endParaRPr>
          </a:p>
        </p:txBody>
      </p:sp>
      <p:cxnSp>
        <p:nvCxnSpPr>
          <p:cNvPr id="18" name="직선 화살표 연결선 17">
            <a:extLst>
              <a:ext uri="{FF2B5EF4-FFF2-40B4-BE49-F238E27FC236}">
                <a16:creationId xmlns:a16="http://schemas.microsoft.com/office/drawing/2014/main" id="{6FAA9DE5-90BC-7929-57DB-818763E83C96}"/>
              </a:ext>
            </a:extLst>
          </p:cNvPr>
          <p:cNvCxnSpPr>
            <a:cxnSpLocks/>
            <a:stCxn id="15" idx="0"/>
          </p:cNvCxnSpPr>
          <p:nvPr/>
        </p:nvCxnSpPr>
        <p:spPr>
          <a:xfrm flipH="1" flipV="1">
            <a:off x="3103417" y="4230255"/>
            <a:ext cx="920813" cy="2491219"/>
          </a:xfrm>
          <a:prstGeom prst="straightConnector1">
            <a:avLst/>
          </a:prstGeom>
          <a:ln w="57150">
            <a:solidFill>
              <a:srgbClr val="7030A0"/>
            </a:solidFill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772852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4815</TotalTime>
  <Words>336</Words>
  <Application>Microsoft Office PowerPoint</Application>
  <PresentationFormat>와이드스크린</PresentationFormat>
  <Paragraphs>60</Paragraphs>
  <Slides>4</Slides>
  <Notes>3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4</vt:i4>
      </vt:variant>
    </vt:vector>
  </HeadingPairs>
  <TitlesOfParts>
    <vt:vector size="9" baseType="lpstr">
      <vt:lpstr>HY견고딕</vt:lpstr>
      <vt:lpstr>맑은 고딕</vt:lpstr>
      <vt:lpstr>Arial</vt:lpstr>
      <vt:lpstr>Wingdings</vt:lpstr>
      <vt:lpstr>Office 테마</vt:lpstr>
      <vt:lpstr>PowerPoint 프레젠테이션</vt:lpstr>
      <vt:lpstr>PowerPoint 프레젠테이션</vt:lpstr>
      <vt:lpstr>PowerPoint 프레젠테이션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김태진</dc:creator>
  <cp:lastModifiedBy>김태진</cp:lastModifiedBy>
  <cp:revision>174</cp:revision>
  <dcterms:created xsi:type="dcterms:W3CDTF">2025-11-14T06:29:01Z</dcterms:created>
  <dcterms:modified xsi:type="dcterms:W3CDTF">2026-04-03T08:52:31Z</dcterms:modified>
</cp:coreProperties>
</file>